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4"/>
  </p:notesMasterIdLst>
  <p:sldIdLst>
    <p:sldId id="580" r:id="rId2"/>
    <p:sldId id="294" r:id="rId3"/>
    <p:sldId id="307" r:id="rId4"/>
    <p:sldId id="311" r:id="rId5"/>
    <p:sldId id="308" r:id="rId6"/>
    <p:sldId id="310" r:id="rId7"/>
    <p:sldId id="309" r:id="rId8"/>
    <p:sldId id="313" r:id="rId9"/>
    <p:sldId id="314" r:id="rId10"/>
    <p:sldId id="317" r:id="rId11"/>
    <p:sldId id="316" r:id="rId12"/>
    <p:sldId id="319" r:id="rId13"/>
    <p:sldId id="325" r:id="rId14"/>
    <p:sldId id="321" r:id="rId15"/>
    <p:sldId id="529" r:id="rId16"/>
    <p:sldId id="322" r:id="rId17"/>
    <p:sldId id="323" r:id="rId18"/>
    <p:sldId id="415" r:id="rId19"/>
    <p:sldId id="324" r:id="rId20"/>
    <p:sldId id="434" r:id="rId21"/>
    <p:sldId id="461" r:id="rId22"/>
    <p:sldId id="460" r:id="rId23"/>
    <p:sldId id="459" r:id="rId24"/>
    <p:sldId id="329" r:id="rId25"/>
    <p:sldId id="543" r:id="rId26"/>
    <p:sldId id="541" r:id="rId27"/>
    <p:sldId id="544" r:id="rId28"/>
    <p:sldId id="578" r:id="rId29"/>
    <p:sldId id="542" r:id="rId30"/>
    <p:sldId id="330" r:id="rId31"/>
    <p:sldId id="536" r:id="rId32"/>
    <p:sldId id="538" r:id="rId33"/>
    <p:sldId id="423" r:id="rId34"/>
    <p:sldId id="581" r:id="rId35"/>
    <p:sldId id="331" r:id="rId36"/>
    <p:sldId id="280" r:id="rId37"/>
    <p:sldId id="281" r:id="rId38"/>
    <p:sldId id="282" r:id="rId39"/>
    <p:sldId id="283" r:id="rId40"/>
    <p:sldId id="284" r:id="rId41"/>
    <p:sldId id="285" r:id="rId42"/>
    <p:sldId id="286" r:id="rId43"/>
    <p:sldId id="416" r:id="rId44"/>
    <p:sldId id="530" r:id="rId45"/>
    <p:sldId id="288" r:id="rId46"/>
    <p:sldId id="289" r:id="rId47"/>
    <p:sldId id="290" r:id="rId48"/>
    <p:sldId id="291" r:id="rId49"/>
    <p:sldId id="292" r:id="rId50"/>
    <p:sldId id="293" r:id="rId51"/>
    <p:sldId id="295" r:id="rId52"/>
    <p:sldId id="296" r:id="rId53"/>
    <p:sldId id="297" r:id="rId54"/>
    <p:sldId id="454" r:id="rId55"/>
    <p:sldId id="531" r:id="rId56"/>
    <p:sldId id="298" r:id="rId57"/>
    <p:sldId id="300" r:id="rId58"/>
    <p:sldId id="299" r:id="rId59"/>
    <p:sldId id="301" r:id="rId60"/>
    <p:sldId id="302" r:id="rId61"/>
    <p:sldId id="303" r:id="rId62"/>
    <p:sldId id="271" r:id="rId63"/>
    <p:sldId id="304" r:id="rId64"/>
    <p:sldId id="305" r:id="rId65"/>
    <p:sldId id="306" r:id="rId66"/>
    <p:sldId id="332" r:id="rId67"/>
    <p:sldId id="334" r:id="rId68"/>
    <p:sldId id="333" r:id="rId69"/>
    <p:sldId id="481" r:id="rId70"/>
    <p:sldId id="335" r:id="rId71"/>
    <p:sldId id="336" r:id="rId72"/>
    <p:sldId id="418" r:id="rId73"/>
    <p:sldId id="275" r:id="rId74"/>
    <p:sldId id="337" r:id="rId75"/>
    <p:sldId id="338" r:id="rId76"/>
    <p:sldId id="424" r:id="rId77"/>
    <p:sldId id="427" r:id="rId78"/>
    <p:sldId id="426" r:id="rId79"/>
    <p:sldId id="341" r:id="rId80"/>
    <p:sldId id="582" r:id="rId81"/>
    <p:sldId id="464" r:id="rId82"/>
    <p:sldId id="412" r:id="rId83"/>
    <p:sldId id="342" r:id="rId84"/>
    <p:sldId id="565" r:id="rId85"/>
    <p:sldId id="417" r:id="rId86"/>
    <p:sldId id="433" r:id="rId87"/>
    <p:sldId id="345" r:id="rId88"/>
    <p:sldId id="357" r:id="rId89"/>
    <p:sldId id="354" r:id="rId90"/>
    <p:sldId id="356" r:id="rId91"/>
    <p:sldId id="413" r:id="rId92"/>
    <p:sldId id="432" r:id="rId93"/>
    <p:sldId id="532" r:id="rId94"/>
    <p:sldId id="533" r:id="rId95"/>
    <p:sldId id="534" r:id="rId96"/>
    <p:sldId id="344" r:id="rId97"/>
    <p:sldId id="349" r:id="rId98"/>
    <p:sldId id="348" r:id="rId99"/>
    <p:sldId id="350" r:id="rId100"/>
    <p:sldId id="579" r:id="rId101"/>
    <p:sldId id="351" r:id="rId102"/>
    <p:sldId id="440" r:id="rId103"/>
    <p:sldId id="353" r:id="rId104"/>
    <p:sldId id="358" r:id="rId105"/>
    <p:sldId id="359" r:id="rId106"/>
    <p:sldId id="411" r:id="rId107"/>
    <p:sldId id="360" r:id="rId108"/>
    <p:sldId id="362" r:id="rId109"/>
    <p:sldId id="365" r:id="rId110"/>
    <p:sldId id="382" r:id="rId111"/>
    <p:sldId id="545" r:id="rId112"/>
    <p:sldId id="383" r:id="rId113"/>
    <p:sldId id="573" r:id="rId114"/>
    <p:sldId id="577" r:id="rId115"/>
    <p:sldId id="364" r:id="rId116"/>
    <p:sldId id="385" r:id="rId117"/>
    <p:sldId id="367" r:id="rId118"/>
    <p:sldId id="539" r:id="rId119"/>
    <p:sldId id="369" r:id="rId120"/>
    <p:sldId id="370" r:id="rId121"/>
    <p:sldId id="371" r:id="rId122"/>
    <p:sldId id="372" r:id="rId123"/>
    <p:sldId id="388" r:id="rId124"/>
    <p:sldId id="373" r:id="rId125"/>
    <p:sldId id="374" r:id="rId126"/>
    <p:sldId id="375" r:id="rId127"/>
    <p:sldId id="376" r:id="rId128"/>
    <p:sldId id="389" r:id="rId129"/>
    <p:sldId id="391" r:id="rId130"/>
    <p:sldId id="547" r:id="rId131"/>
    <p:sldId id="428" r:id="rId132"/>
    <p:sldId id="429" r:id="rId133"/>
    <p:sldId id="392" r:id="rId134"/>
    <p:sldId id="549" r:id="rId135"/>
    <p:sldId id="550" r:id="rId136"/>
    <p:sldId id="566" r:id="rId137"/>
    <p:sldId id="430" r:id="rId138"/>
    <p:sldId id="431" r:id="rId139"/>
    <p:sldId id="553" r:id="rId140"/>
    <p:sldId id="555" r:id="rId141"/>
    <p:sldId id="556" r:id="rId142"/>
    <p:sldId id="554" r:id="rId143"/>
    <p:sldId id="377" r:id="rId144"/>
    <p:sldId id="378" r:id="rId145"/>
    <p:sldId id="567" r:id="rId146"/>
    <p:sldId id="559" r:id="rId147"/>
    <p:sldId id="380" r:id="rId148"/>
    <p:sldId id="561" r:id="rId149"/>
    <p:sldId id="552" r:id="rId150"/>
    <p:sldId id="568" r:id="rId151"/>
    <p:sldId id="408" r:id="rId152"/>
    <p:sldId id="409" r:id="rId153"/>
    <p:sldId id="396" r:id="rId154"/>
    <p:sldId id="398" r:id="rId155"/>
    <p:sldId id="399" r:id="rId156"/>
    <p:sldId id="403" r:id="rId157"/>
    <p:sldId id="405" r:id="rId158"/>
    <p:sldId id="407" r:id="rId159"/>
    <p:sldId id="574" r:id="rId160"/>
    <p:sldId id="584" r:id="rId161"/>
    <p:sldId id="583" r:id="rId162"/>
    <p:sldId id="475" r:id="rId163"/>
    <p:sldId id="438" r:id="rId164"/>
    <p:sldId id="442" r:id="rId165"/>
    <p:sldId id="437" r:id="rId166"/>
    <p:sldId id="558" r:id="rId167"/>
    <p:sldId id="444" r:id="rId168"/>
    <p:sldId id="446" r:id="rId169"/>
    <p:sldId id="562" r:id="rId170"/>
    <p:sldId id="450" r:id="rId171"/>
    <p:sldId id="546" r:id="rId172"/>
    <p:sldId id="585" r:id="rId173"/>
    <p:sldId id="471" r:id="rId174"/>
    <p:sldId id="586" r:id="rId175"/>
    <p:sldId id="451" r:id="rId176"/>
    <p:sldId id="569" r:id="rId177"/>
    <p:sldId id="570" r:id="rId178"/>
    <p:sldId id="421" r:id="rId179"/>
    <p:sldId id="435" r:id="rId180"/>
    <p:sldId id="564" r:id="rId181"/>
    <p:sldId id="458" r:id="rId182"/>
    <p:sldId id="470" r:id="rId183"/>
    <p:sldId id="453" r:id="rId184"/>
    <p:sldId id="463" r:id="rId185"/>
    <p:sldId id="482" r:id="rId186"/>
    <p:sldId id="483" r:id="rId187"/>
    <p:sldId id="456" r:id="rId188"/>
    <p:sldId id="576" r:id="rId189"/>
    <p:sldId id="473" r:id="rId190"/>
    <p:sldId id="465" r:id="rId191"/>
    <p:sldId id="455" r:id="rId192"/>
    <p:sldId id="486" r:id="rId193"/>
    <p:sldId id="489" r:id="rId194"/>
    <p:sldId id="484" r:id="rId195"/>
    <p:sldId id="485" r:id="rId196"/>
    <p:sldId id="500" r:id="rId197"/>
    <p:sldId id="491" r:id="rId198"/>
    <p:sldId id="493" r:id="rId199"/>
    <p:sldId id="494" r:id="rId200"/>
    <p:sldId id="498" r:id="rId201"/>
    <p:sldId id="496" r:id="rId202"/>
    <p:sldId id="381" r:id="rId203"/>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itchFamily="-60" charset="0"/>
        <a:ea typeface="+mn-ea"/>
        <a:cs typeface="+mn-cs"/>
      </a:defRPr>
    </a:lvl1pPr>
    <a:lvl2pPr marL="457200" algn="l" rtl="0" fontAlgn="base">
      <a:spcBef>
        <a:spcPct val="0"/>
      </a:spcBef>
      <a:spcAft>
        <a:spcPct val="0"/>
      </a:spcAft>
      <a:defRPr sz="2400" kern="1200">
        <a:solidFill>
          <a:schemeClr val="tx1"/>
        </a:solidFill>
        <a:latin typeface="Times New Roman" pitchFamily="-60" charset="0"/>
        <a:ea typeface="+mn-ea"/>
        <a:cs typeface="+mn-cs"/>
      </a:defRPr>
    </a:lvl2pPr>
    <a:lvl3pPr marL="914400" algn="l" rtl="0" fontAlgn="base">
      <a:spcBef>
        <a:spcPct val="0"/>
      </a:spcBef>
      <a:spcAft>
        <a:spcPct val="0"/>
      </a:spcAft>
      <a:defRPr sz="2400" kern="1200">
        <a:solidFill>
          <a:schemeClr val="tx1"/>
        </a:solidFill>
        <a:latin typeface="Times New Roman" pitchFamily="-60" charset="0"/>
        <a:ea typeface="+mn-ea"/>
        <a:cs typeface="+mn-cs"/>
      </a:defRPr>
    </a:lvl3pPr>
    <a:lvl4pPr marL="1371600" algn="l" rtl="0" fontAlgn="base">
      <a:spcBef>
        <a:spcPct val="0"/>
      </a:spcBef>
      <a:spcAft>
        <a:spcPct val="0"/>
      </a:spcAft>
      <a:defRPr sz="2400" kern="1200">
        <a:solidFill>
          <a:schemeClr val="tx1"/>
        </a:solidFill>
        <a:latin typeface="Times New Roman" pitchFamily="-60" charset="0"/>
        <a:ea typeface="+mn-ea"/>
        <a:cs typeface="+mn-cs"/>
      </a:defRPr>
    </a:lvl4pPr>
    <a:lvl5pPr marL="1828800" algn="l" rtl="0" fontAlgn="base">
      <a:spcBef>
        <a:spcPct val="0"/>
      </a:spcBef>
      <a:spcAft>
        <a:spcPct val="0"/>
      </a:spcAft>
      <a:defRPr sz="2400" kern="1200">
        <a:solidFill>
          <a:schemeClr val="tx1"/>
        </a:solidFill>
        <a:latin typeface="Times New Roman" pitchFamily="-60" charset="0"/>
        <a:ea typeface="+mn-ea"/>
        <a:cs typeface="+mn-cs"/>
      </a:defRPr>
    </a:lvl5pPr>
    <a:lvl6pPr marL="2286000" algn="l" defTabSz="914400" rtl="0" eaLnBrk="1" latinLnBrk="0" hangingPunct="1">
      <a:defRPr sz="2400" kern="1200">
        <a:solidFill>
          <a:schemeClr val="tx1"/>
        </a:solidFill>
        <a:latin typeface="Times New Roman" pitchFamily="-60" charset="0"/>
        <a:ea typeface="+mn-ea"/>
        <a:cs typeface="+mn-cs"/>
      </a:defRPr>
    </a:lvl6pPr>
    <a:lvl7pPr marL="2743200" algn="l" defTabSz="914400" rtl="0" eaLnBrk="1" latinLnBrk="0" hangingPunct="1">
      <a:defRPr sz="2400" kern="1200">
        <a:solidFill>
          <a:schemeClr val="tx1"/>
        </a:solidFill>
        <a:latin typeface="Times New Roman" pitchFamily="-60" charset="0"/>
        <a:ea typeface="+mn-ea"/>
        <a:cs typeface="+mn-cs"/>
      </a:defRPr>
    </a:lvl7pPr>
    <a:lvl8pPr marL="3200400" algn="l" defTabSz="914400" rtl="0" eaLnBrk="1" latinLnBrk="0" hangingPunct="1">
      <a:defRPr sz="2400" kern="1200">
        <a:solidFill>
          <a:schemeClr val="tx1"/>
        </a:solidFill>
        <a:latin typeface="Times New Roman" pitchFamily="-60" charset="0"/>
        <a:ea typeface="+mn-ea"/>
        <a:cs typeface="+mn-cs"/>
      </a:defRPr>
    </a:lvl8pPr>
    <a:lvl9pPr marL="3657600" algn="l" defTabSz="914400" rtl="0" eaLnBrk="1" latinLnBrk="0" hangingPunct="1">
      <a:defRPr sz="2400" kern="1200">
        <a:solidFill>
          <a:schemeClr val="tx1"/>
        </a:solidFill>
        <a:latin typeface="Times New Roman" pitchFamily="-6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ugene Brusilovskiy" initials="EB" lastIdx="0" clrIdx="0">
    <p:extLst>
      <p:ext uri="{19B8F6BF-5375-455C-9EA6-DF929625EA0E}">
        <p15:presenceInfo xmlns:p15="http://schemas.microsoft.com/office/powerpoint/2012/main" userId="S-1-5-21-3496871491-3148157022-986074665-1525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6362" autoAdjust="0"/>
  </p:normalViewPr>
  <p:slideViewPr>
    <p:cSldViewPr>
      <p:cViewPr varScale="1">
        <p:scale>
          <a:sx n="111" d="100"/>
          <a:sy n="111" d="100"/>
        </p:scale>
        <p:origin x="1284"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commentAuthors" Target="commentAuthor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presProps" Target="presProps.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charts/_rels/chart1.xml.rels><?xml version="1.0" encoding="UTF-8" standalone="yes"?>
<Relationships xmlns="http://schemas.openxmlformats.org/package/2006/relationships"><Relationship Id="rId1" Type="http://schemas.openxmlformats.org/officeDocument/2006/relationships/oleObject" Target="Book2"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Eugene\AppData\Roaming\Microsoft\Excel\Book2%20(version%201).xlsb"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800">
                <a:latin typeface="Calibri" pitchFamily="34" charset="0"/>
                <a:cs typeface="Calibri" pitchFamily="34" charset="0"/>
              </a:defRPr>
            </a:pPr>
            <a:r>
              <a:rPr lang="en-US" sz="1800" dirty="0">
                <a:latin typeface="Calibri" pitchFamily="34" charset="0"/>
                <a:cs typeface="Calibri" pitchFamily="34" charset="0"/>
              </a:rPr>
              <a:t>Income (in $1,000) vs. Years of Education</a:t>
            </a:r>
          </a:p>
        </c:rich>
      </c:tx>
      <c:overlay val="0"/>
    </c:title>
    <c:autoTitleDeleted val="0"/>
    <c:plotArea>
      <c:layout/>
      <c:scatterChart>
        <c:scatterStyle val="lineMarker"/>
        <c:varyColors val="0"/>
        <c:ser>
          <c:idx val="0"/>
          <c:order val="0"/>
          <c:tx>
            <c:strRef>
              <c:f>Sheet1!$B$1</c:f>
              <c:strCache>
                <c:ptCount val="1"/>
                <c:pt idx="0">
                  <c:v>Income (in $1,000)</c:v>
                </c:pt>
              </c:strCache>
            </c:strRef>
          </c:tx>
          <c:spPr>
            <a:ln w="28575">
              <a:noFill/>
            </a:ln>
          </c:spPr>
          <c:trendline>
            <c:trendlineType val="linear"/>
            <c:dispRSqr val="0"/>
            <c:dispEq val="0"/>
          </c:trendline>
          <c:xVal>
            <c:numRef>
              <c:f>Sheet1!$A$2:$A$11</c:f>
              <c:numCache>
                <c:formatCode>General</c:formatCode>
                <c:ptCount val="10"/>
                <c:pt idx="0">
                  <c:v>8</c:v>
                </c:pt>
                <c:pt idx="1">
                  <c:v>9</c:v>
                </c:pt>
                <c:pt idx="2">
                  <c:v>10</c:v>
                </c:pt>
                <c:pt idx="3">
                  <c:v>11</c:v>
                </c:pt>
                <c:pt idx="4">
                  <c:v>12</c:v>
                </c:pt>
                <c:pt idx="5">
                  <c:v>13</c:v>
                </c:pt>
                <c:pt idx="6">
                  <c:v>14</c:v>
                </c:pt>
                <c:pt idx="7">
                  <c:v>15</c:v>
                </c:pt>
                <c:pt idx="8">
                  <c:v>16</c:v>
                </c:pt>
                <c:pt idx="9">
                  <c:v>17</c:v>
                </c:pt>
              </c:numCache>
            </c:numRef>
          </c:xVal>
          <c:yVal>
            <c:numRef>
              <c:f>Sheet1!$B$2:$B$11</c:f>
              <c:numCache>
                <c:formatCode>General</c:formatCode>
                <c:ptCount val="10"/>
                <c:pt idx="0">
                  <c:v>20</c:v>
                </c:pt>
                <c:pt idx="1">
                  <c:v>21</c:v>
                </c:pt>
                <c:pt idx="2">
                  <c:v>25</c:v>
                </c:pt>
                <c:pt idx="3">
                  <c:v>27</c:v>
                </c:pt>
                <c:pt idx="4">
                  <c:v>30</c:v>
                </c:pt>
                <c:pt idx="5">
                  <c:v>38</c:v>
                </c:pt>
                <c:pt idx="6">
                  <c:v>40</c:v>
                </c:pt>
                <c:pt idx="7">
                  <c:v>41</c:v>
                </c:pt>
                <c:pt idx="8">
                  <c:v>50</c:v>
                </c:pt>
                <c:pt idx="9">
                  <c:v>60</c:v>
                </c:pt>
              </c:numCache>
            </c:numRef>
          </c:yVal>
          <c:smooth val="0"/>
          <c:extLst>
            <c:ext xmlns:c16="http://schemas.microsoft.com/office/drawing/2014/chart" uri="{C3380CC4-5D6E-409C-BE32-E72D297353CC}">
              <c16:uniqueId val="{00000000-0D95-44D9-8075-428FD73703C2}"/>
            </c:ext>
          </c:extLst>
        </c:ser>
        <c:dLbls>
          <c:showLegendKey val="0"/>
          <c:showVal val="0"/>
          <c:showCatName val="0"/>
          <c:showSerName val="0"/>
          <c:showPercent val="0"/>
          <c:showBubbleSize val="0"/>
        </c:dLbls>
        <c:axId val="222902936"/>
        <c:axId val="222901760"/>
      </c:scatterChart>
      <c:valAx>
        <c:axId val="222902936"/>
        <c:scaling>
          <c:orientation val="minMax"/>
          <c:max val="17"/>
          <c:min val="8"/>
        </c:scaling>
        <c:delete val="0"/>
        <c:axPos val="b"/>
        <c:numFmt formatCode="General" sourceLinked="1"/>
        <c:majorTickMark val="out"/>
        <c:minorTickMark val="none"/>
        <c:tickLblPos val="nextTo"/>
        <c:txPr>
          <a:bodyPr/>
          <a:lstStyle/>
          <a:p>
            <a:pPr>
              <a:defRPr sz="1600">
                <a:latin typeface="Calibri" pitchFamily="34" charset="0"/>
                <a:cs typeface="Calibri" pitchFamily="34" charset="0"/>
              </a:defRPr>
            </a:pPr>
            <a:endParaRPr lang="en-US"/>
          </a:p>
        </c:txPr>
        <c:crossAx val="222901760"/>
        <c:crosses val="autoZero"/>
        <c:crossBetween val="midCat"/>
      </c:valAx>
      <c:valAx>
        <c:axId val="222901760"/>
        <c:scaling>
          <c:orientation val="minMax"/>
        </c:scaling>
        <c:delete val="0"/>
        <c:axPos val="l"/>
        <c:majorGridlines/>
        <c:numFmt formatCode="General" sourceLinked="1"/>
        <c:majorTickMark val="out"/>
        <c:minorTickMark val="none"/>
        <c:tickLblPos val="nextTo"/>
        <c:txPr>
          <a:bodyPr/>
          <a:lstStyle/>
          <a:p>
            <a:pPr>
              <a:defRPr sz="1600">
                <a:latin typeface="Calibri" pitchFamily="34" charset="0"/>
                <a:cs typeface="Calibri" pitchFamily="34" charset="0"/>
              </a:defRPr>
            </a:pPr>
            <a:endParaRPr lang="en-US"/>
          </a:p>
        </c:txPr>
        <c:crossAx val="222902936"/>
        <c:crosses val="autoZero"/>
        <c:crossBetween val="midCat"/>
      </c:valAx>
    </c:plotArea>
    <c:legend>
      <c:legendPos val="b"/>
      <c:overlay val="0"/>
      <c:txPr>
        <a:bodyPr/>
        <a:lstStyle/>
        <a:p>
          <a:pPr>
            <a:defRPr sz="1600">
              <a:latin typeface="Calibri" pitchFamily="34" charset="0"/>
              <a:cs typeface="Calibri" pitchFamily="34" charset="0"/>
            </a:defRPr>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a:noFill/>
            </a:ln>
          </c:spPr>
          <c:trendline>
            <c:trendlineType val="linear"/>
            <c:dispRSqr val="0"/>
            <c:dispEq val="0"/>
          </c:trendline>
          <c:xVal>
            <c:numRef>
              <c:f>Sheet1!$B$27:$B$34</c:f>
              <c:numCache>
                <c:formatCode>#,##0</c:formatCode>
                <c:ptCount val="8"/>
                <c:pt idx="0">
                  <c:v>30000</c:v>
                </c:pt>
                <c:pt idx="1">
                  <c:v>40000</c:v>
                </c:pt>
                <c:pt idx="2">
                  <c:v>50000</c:v>
                </c:pt>
                <c:pt idx="3">
                  <c:v>60000</c:v>
                </c:pt>
                <c:pt idx="4">
                  <c:v>70000</c:v>
                </c:pt>
                <c:pt idx="5">
                  <c:v>80000</c:v>
                </c:pt>
                <c:pt idx="6">
                  <c:v>90000</c:v>
                </c:pt>
                <c:pt idx="7">
                  <c:v>100000</c:v>
                </c:pt>
              </c:numCache>
            </c:numRef>
          </c:xVal>
          <c:yVal>
            <c:numRef>
              <c:f>Sheet1!$C$27:$C$34</c:f>
              <c:numCache>
                <c:formatCode>General</c:formatCode>
                <c:ptCount val="8"/>
                <c:pt idx="0">
                  <c:v>36</c:v>
                </c:pt>
                <c:pt idx="1">
                  <c:v>33</c:v>
                </c:pt>
                <c:pt idx="2">
                  <c:v>27</c:v>
                </c:pt>
                <c:pt idx="3">
                  <c:v>25</c:v>
                </c:pt>
                <c:pt idx="4">
                  <c:v>20</c:v>
                </c:pt>
                <c:pt idx="5">
                  <c:v>18</c:v>
                </c:pt>
                <c:pt idx="6">
                  <c:v>14</c:v>
                </c:pt>
                <c:pt idx="7">
                  <c:v>15</c:v>
                </c:pt>
              </c:numCache>
            </c:numRef>
          </c:yVal>
          <c:smooth val="0"/>
          <c:extLst>
            <c:ext xmlns:c16="http://schemas.microsoft.com/office/drawing/2014/chart" uri="{C3380CC4-5D6E-409C-BE32-E72D297353CC}">
              <c16:uniqueId val="{00000000-238C-46F8-B04D-193A4DA66171}"/>
            </c:ext>
          </c:extLst>
        </c:ser>
        <c:dLbls>
          <c:showLegendKey val="0"/>
          <c:showVal val="0"/>
          <c:showCatName val="0"/>
          <c:showSerName val="0"/>
          <c:showPercent val="0"/>
          <c:showBubbleSize val="0"/>
        </c:dLbls>
        <c:axId val="222897056"/>
        <c:axId val="222896664"/>
      </c:scatterChart>
      <c:valAx>
        <c:axId val="222897056"/>
        <c:scaling>
          <c:orientation val="minMax"/>
          <c:max val="100000"/>
          <c:min val="30000"/>
        </c:scaling>
        <c:delete val="0"/>
        <c:axPos val="b"/>
        <c:numFmt formatCode="#,##0" sourceLinked="1"/>
        <c:majorTickMark val="none"/>
        <c:minorTickMark val="none"/>
        <c:tickLblPos val="nextTo"/>
        <c:txPr>
          <a:bodyPr/>
          <a:lstStyle/>
          <a:p>
            <a:pPr>
              <a:defRPr sz="1400">
                <a:latin typeface="Calibri" pitchFamily="34" charset="0"/>
                <a:cs typeface="Calibri" pitchFamily="34" charset="0"/>
              </a:defRPr>
            </a:pPr>
            <a:endParaRPr lang="en-US"/>
          </a:p>
        </c:txPr>
        <c:crossAx val="222896664"/>
        <c:crosses val="autoZero"/>
        <c:crossBetween val="midCat"/>
      </c:valAx>
      <c:valAx>
        <c:axId val="222896664"/>
        <c:scaling>
          <c:orientation val="minMax"/>
        </c:scaling>
        <c:delete val="0"/>
        <c:axPos val="l"/>
        <c:majorGridlines/>
        <c:numFmt formatCode="General" sourceLinked="1"/>
        <c:majorTickMark val="none"/>
        <c:minorTickMark val="none"/>
        <c:tickLblPos val="nextTo"/>
        <c:txPr>
          <a:bodyPr/>
          <a:lstStyle/>
          <a:p>
            <a:pPr>
              <a:defRPr sz="1400">
                <a:latin typeface="Calibri" pitchFamily="34" charset="0"/>
                <a:cs typeface="Calibri" pitchFamily="34" charset="0"/>
              </a:defRPr>
            </a:pPr>
            <a:endParaRPr lang="en-US"/>
          </a:p>
        </c:txPr>
        <c:crossAx val="222897056"/>
        <c:crosses val="autoZero"/>
        <c:crossBetween val="midCat"/>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latin typeface="Calibri" pitchFamily="34" charset="0"/>
                <a:cs typeface="Calibri" pitchFamily="34" charset="0"/>
              </a:defRPr>
            </a:pPr>
            <a:r>
              <a:rPr lang="en-US" sz="2000" dirty="0">
                <a:latin typeface="Calibri" pitchFamily="34" charset="0"/>
                <a:cs typeface="Calibri" pitchFamily="34" charset="0"/>
              </a:rPr>
              <a:t>Inches</a:t>
            </a:r>
            <a:r>
              <a:rPr lang="en-US" sz="2000" baseline="0" dirty="0">
                <a:latin typeface="Calibri" pitchFamily="34" charset="0"/>
                <a:cs typeface="Calibri" pitchFamily="34" charset="0"/>
              </a:rPr>
              <a:t> of Rain vs. House Value</a:t>
            </a:r>
            <a:endParaRPr lang="en-US" sz="2000" dirty="0">
              <a:latin typeface="Calibri" pitchFamily="34" charset="0"/>
              <a:cs typeface="Calibri" pitchFamily="34" charset="0"/>
            </a:endParaRPr>
          </a:p>
        </c:rich>
      </c:tx>
      <c:layout>
        <c:manualLayout>
          <c:xMode val="edge"/>
          <c:yMode val="edge"/>
          <c:x val="0.13494444444444556"/>
          <c:y val="2.7777777777777991E-2"/>
        </c:manualLayout>
      </c:layout>
      <c:overlay val="0"/>
    </c:title>
    <c:autoTitleDeleted val="0"/>
    <c:plotArea>
      <c:layout/>
      <c:scatterChart>
        <c:scatterStyle val="lineMarker"/>
        <c:varyColors val="0"/>
        <c:ser>
          <c:idx val="0"/>
          <c:order val="0"/>
          <c:tx>
            <c:strRef>
              <c:f>Sheet2!$B$1</c:f>
              <c:strCache>
                <c:ptCount val="1"/>
                <c:pt idx="0">
                  <c:v>Inches of Rain </c:v>
                </c:pt>
              </c:strCache>
            </c:strRef>
          </c:tx>
          <c:spPr>
            <a:ln w="28575">
              <a:noFill/>
            </a:ln>
          </c:spPr>
          <c:trendline>
            <c:trendlineType val="linear"/>
            <c:dispRSqr val="0"/>
            <c:dispEq val="0"/>
          </c:trendline>
          <c:xVal>
            <c:numRef>
              <c:f>Sheet2!$A$2:$A$8</c:f>
              <c:numCache>
                <c:formatCode>General</c:formatCode>
                <c:ptCount val="7"/>
                <c:pt idx="0">
                  <c:v>150000</c:v>
                </c:pt>
                <c:pt idx="1">
                  <c:v>160000</c:v>
                </c:pt>
                <c:pt idx="2">
                  <c:v>140000</c:v>
                </c:pt>
                <c:pt idx="3">
                  <c:v>120000</c:v>
                </c:pt>
                <c:pt idx="4">
                  <c:v>130000</c:v>
                </c:pt>
                <c:pt idx="5">
                  <c:v>200000</c:v>
                </c:pt>
                <c:pt idx="6">
                  <c:v>180000</c:v>
                </c:pt>
              </c:numCache>
            </c:numRef>
          </c:xVal>
          <c:yVal>
            <c:numRef>
              <c:f>Sheet2!$B$2:$B$8</c:f>
              <c:numCache>
                <c:formatCode>General</c:formatCode>
                <c:ptCount val="7"/>
                <c:pt idx="0">
                  <c:v>30</c:v>
                </c:pt>
                <c:pt idx="1">
                  <c:v>25</c:v>
                </c:pt>
                <c:pt idx="2">
                  <c:v>27</c:v>
                </c:pt>
                <c:pt idx="3">
                  <c:v>21</c:v>
                </c:pt>
                <c:pt idx="4">
                  <c:v>17</c:v>
                </c:pt>
                <c:pt idx="5">
                  <c:v>17</c:v>
                </c:pt>
                <c:pt idx="6">
                  <c:v>28</c:v>
                </c:pt>
              </c:numCache>
            </c:numRef>
          </c:yVal>
          <c:smooth val="0"/>
          <c:extLst>
            <c:ext xmlns:c16="http://schemas.microsoft.com/office/drawing/2014/chart" uri="{C3380CC4-5D6E-409C-BE32-E72D297353CC}">
              <c16:uniqueId val="{00000000-225E-407F-8B30-E9577569D36E}"/>
            </c:ext>
          </c:extLst>
        </c:ser>
        <c:dLbls>
          <c:showLegendKey val="0"/>
          <c:showVal val="0"/>
          <c:showCatName val="0"/>
          <c:showSerName val="0"/>
          <c:showPercent val="0"/>
          <c:showBubbleSize val="0"/>
        </c:dLbls>
        <c:axId val="221012320"/>
        <c:axId val="221011536"/>
      </c:scatterChart>
      <c:valAx>
        <c:axId val="221012320"/>
        <c:scaling>
          <c:orientation val="minMax"/>
          <c:max val="200000"/>
          <c:min val="120000"/>
        </c:scaling>
        <c:delete val="0"/>
        <c:axPos val="b"/>
        <c:numFmt formatCode="General" sourceLinked="1"/>
        <c:majorTickMark val="out"/>
        <c:minorTickMark val="none"/>
        <c:tickLblPos val="nextTo"/>
        <c:txPr>
          <a:bodyPr/>
          <a:lstStyle/>
          <a:p>
            <a:pPr>
              <a:defRPr sz="1600">
                <a:latin typeface="Calibri" pitchFamily="34" charset="0"/>
                <a:cs typeface="Calibri" pitchFamily="34" charset="0"/>
              </a:defRPr>
            </a:pPr>
            <a:endParaRPr lang="en-US"/>
          </a:p>
        </c:txPr>
        <c:crossAx val="221011536"/>
        <c:crosses val="autoZero"/>
        <c:crossBetween val="midCat"/>
      </c:valAx>
      <c:valAx>
        <c:axId val="221011536"/>
        <c:scaling>
          <c:orientation val="minMax"/>
        </c:scaling>
        <c:delete val="0"/>
        <c:axPos val="l"/>
        <c:majorGridlines/>
        <c:numFmt formatCode="General" sourceLinked="1"/>
        <c:majorTickMark val="out"/>
        <c:minorTickMark val="none"/>
        <c:tickLblPos val="nextTo"/>
        <c:txPr>
          <a:bodyPr/>
          <a:lstStyle/>
          <a:p>
            <a:pPr>
              <a:defRPr sz="1600">
                <a:latin typeface="Calibri" pitchFamily="34" charset="0"/>
                <a:cs typeface="Calibri" pitchFamily="34" charset="0"/>
              </a:defRPr>
            </a:pPr>
            <a:endParaRPr lang="en-US"/>
          </a:p>
        </c:txPr>
        <c:crossAx val="221012320"/>
        <c:crosses val="autoZero"/>
        <c:crossBetween val="midCat"/>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latin typeface="Calibri" pitchFamily="34" charset="0"/>
                <a:cs typeface="Calibri" pitchFamily="34" charset="0"/>
              </a:defRPr>
            </a:pPr>
            <a:r>
              <a:rPr lang="en-US">
                <a:latin typeface="Calibri" pitchFamily="34" charset="0"/>
                <a:cs typeface="Calibri" pitchFamily="34" charset="0"/>
              </a:rPr>
              <a:t>Vocabulary (y</a:t>
            </a:r>
            <a:r>
              <a:rPr lang="en-US" sz="1050">
                <a:latin typeface="Calibri" pitchFamily="34" charset="0"/>
                <a:cs typeface="Calibri" pitchFamily="34" charset="0"/>
              </a:rPr>
              <a:t>i</a:t>
            </a:r>
            <a:r>
              <a:rPr lang="en-US" sz="1800" b="1" i="0" u="none" strike="noStrike" baseline="0">
                <a:latin typeface="Calibri" pitchFamily="34" charset="0"/>
                <a:cs typeface="Calibri" pitchFamily="34" charset="0"/>
              </a:rPr>
              <a:t>) vs. Child Age (x</a:t>
            </a:r>
            <a:r>
              <a:rPr lang="en-US" sz="1050" b="1" i="0" u="none" strike="noStrike" baseline="0">
                <a:latin typeface="Calibri" pitchFamily="34" charset="0"/>
                <a:cs typeface="Calibri" pitchFamily="34" charset="0"/>
              </a:rPr>
              <a:t>i</a:t>
            </a:r>
            <a:r>
              <a:rPr lang="en-US" sz="1800" b="1" i="0" u="none" strike="noStrike" baseline="0">
                <a:latin typeface="Calibri" pitchFamily="34" charset="0"/>
                <a:cs typeface="Calibri" pitchFamily="34" charset="0"/>
              </a:rPr>
              <a:t>)</a:t>
            </a:r>
            <a:endParaRPr lang="en-US">
              <a:latin typeface="Calibri" pitchFamily="34" charset="0"/>
              <a:cs typeface="Calibri" pitchFamily="34" charset="0"/>
            </a:endParaRPr>
          </a:p>
        </c:rich>
      </c:tx>
      <c:overlay val="0"/>
    </c:title>
    <c:autoTitleDeleted val="0"/>
    <c:plotArea>
      <c:layout/>
      <c:scatterChart>
        <c:scatterStyle val="lineMarker"/>
        <c:varyColors val="0"/>
        <c:ser>
          <c:idx val="0"/>
          <c:order val="0"/>
          <c:tx>
            <c:strRef>
              <c:f>Sheet1!$C$1:$C$2</c:f>
              <c:strCache>
                <c:ptCount val="1"/>
                <c:pt idx="0">
                  <c:v>Vocabulary yi</c:v>
                </c:pt>
              </c:strCache>
            </c:strRef>
          </c:tx>
          <c:spPr>
            <a:ln w="28575">
              <a:noFill/>
            </a:ln>
          </c:spPr>
          <c:xVal>
            <c:numRef>
              <c:f>Sheet1!$B$3:$B$12</c:f>
              <c:numCache>
                <c:formatCode>General</c:formatCode>
                <c:ptCount val="10"/>
                <c:pt idx="0">
                  <c:v>8</c:v>
                </c:pt>
                <c:pt idx="1">
                  <c:v>3</c:v>
                </c:pt>
                <c:pt idx="2">
                  <c:v>4</c:v>
                </c:pt>
                <c:pt idx="3">
                  <c:v>5</c:v>
                </c:pt>
                <c:pt idx="4">
                  <c:v>6</c:v>
                </c:pt>
                <c:pt idx="5">
                  <c:v>6</c:v>
                </c:pt>
                <c:pt idx="6">
                  <c:v>2</c:v>
                </c:pt>
                <c:pt idx="7">
                  <c:v>7</c:v>
                </c:pt>
                <c:pt idx="8">
                  <c:v>4</c:v>
                </c:pt>
                <c:pt idx="9">
                  <c:v>5</c:v>
                </c:pt>
              </c:numCache>
            </c:numRef>
          </c:xVal>
          <c:yVal>
            <c:numRef>
              <c:f>Sheet1!$C$3:$C$12</c:f>
              <c:numCache>
                <c:formatCode>General</c:formatCode>
                <c:ptCount val="10"/>
                <c:pt idx="0">
                  <c:v>2800</c:v>
                </c:pt>
                <c:pt idx="1">
                  <c:v>800</c:v>
                </c:pt>
                <c:pt idx="2">
                  <c:v>1200</c:v>
                </c:pt>
                <c:pt idx="3">
                  <c:v>1700</c:v>
                </c:pt>
                <c:pt idx="4">
                  <c:v>1600</c:v>
                </c:pt>
                <c:pt idx="5">
                  <c:v>1800</c:v>
                </c:pt>
                <c:pt idx="6">
                  <c:v>300</c:v>
                </c:pt>
                <c:pt idx="7">
                  <c:v>2200</c:v>
                </c:pt>
                <c:pt idx="8">
                  <c:v>1300</c:v>
                </c:pt>
                <c:pt idx="9">
                  <c:v>1600</c:v>
                </c:pt>
              </c:numCache>
            </c:numRef>
          </c:yVal>
          <c:smooth val="0"/>
          <c:extLst>
            <c:ext xmlns:c16="http://schemas.microsoft.com/office/drawing/2014/chart" uri="{C3380CC4-5D6E-409C-BE32-E72D297353CC}">
              <c16:uniqueId val="{00000000-8365-4E6D-89E7-05310B0F31DB}"/>
            </c:ext>
          </c:extLst>
        </c:ser>
        <c:dLbls>
          <c:showLegendKey val="0"/>
          <c:showVal val="0"/>
          <c:showCatName val="0"/>
          <c:showSerName val="0"/>
          <c:showPercent val="0"/>
          <c:showBubbleSize val="0"/>
        </c:dLbls>
        <c:axId val="221010752"/>
        <c:axId val="221010360"/>
      </c:scatterChart>
      <c:valAx>
        <c:axId val="221010752"/>
        <c:scaling>
          <c:orientation val="minMax"/>
        </c:scaling>
        <c:delete val="0"/>
        <c:axPos val="b"/>
        <c:numFmt formatCode="General" sourceLinked="1"/>
        <c:majorTickMark val="out"/>
        <c:minorTickMark val="none"/>
        <c:tickLblPos val="nextTo"/>
        <c:txPr>
          <a:bodyPr/>
          <a:lstStyle/>
          <a:p>
            <a:pPr>
              <a:defRPr>
                <a:latin typeface="Calibri" pitchFamily="34" charset="0"/>
                <a:cs typeface="Calibri" pitchFamily="34" charset="0"/>
              </a:defRPr>
            </a:pPr>
            <a:endParaRPr lang="en-US"/>
          </a:p>
        </c:txPr>
        <c:crossAx val="221010360"/>
        <c:crosses val="autoZero"/>
        <c:crossBetween val="midCat"/>
      </c:valAx>
      <c:valAx>
        <c:axId val="221010360"/>
        <c:scaling>
          <c:orientation val="minMax"/>
        </c:scaling>
        <c:delete val="0"/>
        <c:axPos val="l"/>
        <c:majorGridlines/>
        <c:numFmt formatCode="General" sourceLinked="1"/>
        <c:majorTickMark val="out"/>
        <c:minorTickMark val="none"/>
        <c:tickLblPos val="nextTo"/>
        <c:txPr>
          <a:bodyPr/>
          <a:lstStyle/>
          <a:p>
            <a:pPr>
              <a:defRPr>
                <a:latin typeface="Calibri" pitchFamily="34" charset="0"/>
                <a:cs typeface="Calibri" pitchFamily="34" charset="0"/>
              </a:defRPr>
            </a:pPr>
            <a:endParaRPr lang="en-US"/>
          </a:p>
        </c:txPr>
        <c:crossAx val="221010752"/>
        <c:crosses val="autoZero"/>
        <c:crossBetween val="midCat"/>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latin typeface="Calibri" pitchFamily="34" charset="0"/>
                <a:cs typeface="Calibri" pitchFamily="34" charset="0"/>
              </a:rPr>
              <a:t>Vocabulary (</a:t>
            </a:r>
            <a:r>
              <a:rPr lang="en-US" dirty="0" err="1">
                <a:latin typeface="Calibri" pitchFamily="34" charset="0"/>
                <a:cs typeface="Calibri" pitchFamily="34" charset="0"/>
              </a:rPr>
              <a:t>y</a:t>
            </a:r>
            <a:r>
              <a:rPr lang="en-US" sz="1050" dirty="0" err="1">
                <a:latin typeface="Calibri" pitchFamily="34" charset="0"/>
                <a:cs typeface="Calibri" pitchFamily="34" charset="0"/>
              </a:rPr>
              <a:t>i</a:t>
            </a:r>
            <a:r>
              <a:rPr lang="en-US" sz="1800" b="1" i="0" u="none" strike="noStrike" baseline="0" dirty="0">
                <a:latin typeface="Calibri" pitchFamily="34" charset="0"/>
                <a:cs typeface="Calibri" pitchFamily="34" charset="0"/>
              </a:rPr>
              <a:t>) vs. Child Age (x</a:t>
            </a:r>
            <a:r>
              <a:rPr lang="en-US" sz="1050" b="1" i="0" u="none" strike="noStrike" baseline="0" dirty="0">
                <a:latin typeface="Calibri" pitchFamily="34" charset="0"/>
                <a:cs typeface="Calibri" pitchFamily="34" charset="0"/>
              </a:rPr>
              <a:t>i</a:t>
            </a:r>
            <a:r>
              <a:rPr lang="en-US" sz="1800" b="1" i="0" u="none" strike="noStrike" baseline="0" dirty="0">
                <a:latin typeface="Calibri" pitchFamily="34" charset="0"/>
                <a:cs typeface="Calibri" pitchFamily="34" charset="0"/>
              </a:rPr>
              <a:t>)</a:t>
            </a:r>
            <a:endParaRPr lang="en-US" dirty="0">
              <a:latin typeface="Calibri" pitchFamily="34" charset="0"/>
              <a:cs typeface="Calibri" pitchFamily="34" charset="0"/>
            </a:endParaRPr>
          </a:p>
        </c:rich>
      </c:tx>
      <c:layout>
        <c:manualLayout>
          <c:xMode val="edge"/>
          <c:yMode val="edge"/>
          <c:x val="0.16584711286089324"/>
          <c:y val="2.777777777777803E-2"/>
        </c:manualLayout>
      </c:layout>
      <c:overlay val="0"/>
    </c:title>
    <c:autoTitleDeleted val="0"/>
    <c:plotArea>
      <c:layout/>
      <c:scatterChart>
        <c:scatterStyle val="lineMarker"/>
        <c:varyColors val="0"/>
        <c:ser>
          <c:idx val="0"/>
          <c:order val="0"/>
          <c:tx>
            <c:strRef>
              <c:f>Sheet1!$C$1:$C$2</c:f>
              <c:strCache>
                <c:ptCount val="1"/>
                <c:pt idx="0">
                  <c:v>Vocabulary yi</c:v>
                </c:pt>
              </c:strCache>
            </c:strRef>
          </c:tx>
          <c:spPr>
            <a:ln w="28575">
              <a:noFill/>
            </a:ln>
          </c:spPr>
          <c:trendline>
            <c:trendlineType val="linear"/>
            <c:dispRSqr val="0"/>
            <c:dispEq val="0"/>
          </c:trendline>
          <c:xVal>
            <c:numRef>
              <c:f>Sheet1!$B$3:$B$12</c:f>
              <c:numCache>
                <c:formatCode>General</c:formatCode>
                <c:ptCount val="10"/>
                <c:pt idx="0">
                  <c:v>8</c:v>
                </c:pt>
                <c:pt idx="1">
                  <c:v>3</c:v>
                </c:pt>
                <c:pt idx="2">
                  <c:v>4</c:v>
                </c:pt>
                <c:pt idx="3">
                  <c:v>5</c:v>
                </c:pt>
                <c:pt idx="4">
                  <c:v>6</c:v>
                </c:pt>
                <c:pt idx="5">
                  <c:v>6</c:v>
                </c:pt>
                <c:pt idx="6">
                  <c:v>2</c:v>
                </c:pt>
                <c:pt idx="7">
                  <c:v>7</c:v>
                </c:pt>
                <c:pt idx="8">
                  <c:v>4</c:v>
                </c:pt>
                <c:pt idx="9">
                  <c:v>5</c:v>
                </c:pt>
              </c:numCache>
            </c:numRef>
          </c:xVal>
          <c:yVal>
            <c:numRef>
              <c:f>Sheet1!$C$3:$C$12</c:f>
              <c:numCache>
                <c:formatCode>General</c:formatCode>
                <c:ptCount val="10"/>
                <c:pt idx="0">
                  <c:v>2800</c:v>
                </c:pt>
                <c:pt idx="1">
                  <c:v>800</c:v>
                </c:pt>
                <c:pt idx="2">
                  <c:v>1200</c:v>
                </c:pt>
                <c:pt idx="3">
                  <c:v>1700</c:v>
                </c:pt>
                <c:pt idx="4">
                  <c:v>1600</c:v>
                </c:pt>
                <c:pt idx="5">
                  <c:v>1800</c:v>
                </c:pt>
                <c:pt idx="6">
                  <c:v>300</c:v>
                </c:pt>
                <c:pt idx="7">
                  <c:v>2200</c:v>
                </c:pt>
                <c:pt idx="8">
                  <c:v>1300</c:v>
                </c:pt>
                <c:pt idx="9">
                  <c:v>1600</c:v>
                </c:pt>
              </c:numCache>
            </c:numRef>
          </c:yVal>
          <c:smooth val="0"/>
          <c:extLst>
            <c:ext xmlns:c16="http://schemas.microsoft.com/office/drawing/2014/chart" uri="{C3380CC4-5D6E-409C-BE32-E72D297353CC}">
              <c16:uniqueId val="{00000000-AE57-43AB-9FB1-13F2580E0EC4}"/>
            </c:ext>
          </c:extLst>
        </c:ser>
        <c:dLbls>
          <c:showLegendKey val="0"/>
          <c:showVal val="0"/>
          <c:showCatName val="0"/>
          <c:showSerName val="0"/>
          <c:showPercent val="0"/>
          <c:showBubbleSize val="0"/>
        </c:dLbls>
        <c:axId val="221009184"/>
        <c:axId val="221008792"/>
      </c:scatterChart>
      <c:valAx>
        <c:axId val="221009184"/>
        <c:scaling>
          <c:orientation val="minMax"/>
        </c:scaling>
        <c:delete val="0"/>
        <c:axPos val="b"/>
        <c:numFmt formatCode="General" sourceLinked="1"/>
        <c:majorTickMark val="out"/>
        <c:minorTickMark val="none"/>
        <c:tickLblPos val="nextTo"/>
        <c:txPr>
          <a:bodyPr/>
          <a:lstStyle/>
          <a:p>
            <a:pPr>
              <a:defRPr>
                <a:latin typeface="Calibri" pitchFamily="34" charset="0"/>
                <a:cs typeface="Calibri" pitchFamily="34" charset="0"/>
              </a:defRPr>
            </a:pPr>
            <a:endParaRPr lang="en-US"/>
          </a:p>
        </c:txPr>
        <c:crossAx val="221008792"/>
        <c:crosses val="autoZero"/>
        <c:crossBetween val="midCat"/>
      </c:valAx>
      <c:valAx>
        <c:axId val="221008792"/>
        <c:scaling>
          <c:orientation val="minMax"/>
        </c:scaling>
        <c:delete val="0"/>
        <c:axPos val="l"/>
        <c:majorGridlines/>
        <c:numFmt formatCode="General" sourceLinked="1"/>
        <c:majorTickMark val="out"/>
        <c:minorTickMark val="none"/>
        <c:tickLblPos val="nextTo"/>
        <c:txPr>
          <a:bodyPr/>
          <a:lstStyle/>
          <a:p>
            <a:pPr>
              <a:defRPr>
                <a:latin typeface="Calibri" pitchFamily="34" charset="0"/>
                <a:cs typeface="Calibri" pitchFamily="34" charset="0"/>
              </a:defRPr>
            </a:pPr>
            <a:endParaRPr lang="en-US"/>
          </a:p>
        </c:txPr>
        <c:crossAx val="221009184"/>
        <c:crosses val="autoZero"/>
        <c:crossBetween val="midCat"/>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0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6627" name="Rectangle 1027"/>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6628"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6629" name="Rectangle 1029"/>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630" name="Rectangle 1030"/>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6631" name="Rectangle 1031"/>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6D88E0E-6EA9-46D6-B9DF-C8EDE76D1407}" type="slidenum">
              <a:rPr lang="en-US"/>
              <a:pPr/>
              <a:t>‹#›</a:t>
            </a:fld>
            <a:endParaRPr lang="en-US"/>
          </a:p>
        </p:txBody>
      </p:sp>
    </p:spTree>
    <p:extLst>
      <p:ext uri="{BB962C8B-B14F-4D97-AF65-F5344CB8AC3E}">
        <p14:creationId xmlns:p14="http://schemas.microsoft.com/office/powerpoint/2010/main" val="428492002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60" charset="0"/>
        <a:ea typeface="+mn-ea"/>
        <a:cs typeface="+mn-cs"/>
      </a:defRPr>
    </a:lvl1pPr>
    <a:lvl2pPr marL="457200" algn="l" rtl="0" fontAlgn="base">
      <a:spcBef>
        <a:spcPct val="30000"/>
      </a:spcBef>
      <a:spcAft>
        <a:spcPct val="0"/>
      </a:spcAft>
      <a:defRPr sz="1200" kern="1200">
        <a:solidFill>
          <a:schemeClr val="tx1"/>
        </a:solidFill>
        <a:latin typeface="Times New Roman" pitchFamily="-60" charset="0"/>
        <a:ea typeface="+mn-ea"/>
        <a:cs typeface="+mn-cs"/>
      </a:defRPr>
    </a:lvl2pPr>
    <a:lvl3pPr marL="914400" algn="l" rtl="0" fontAlgn="base">
      <a:spcBef>
        <a:spcPct val="30000"/>
      </a:spcBef>
      <a:spcAft>
        <a:spcPct val="0"/>
      </a:spcAft>
      <a:defRPr sz="1200" kern="1200">
        <a:solidFill>
          <a:schemeClr val="tx1"/>
        </a:solidFill>
        <a:latin typeface="Times New Roman" pitchFamily="-60" charset="0"/>
        <a:ea typeface="+mn-ea"/>
        <a:cs typeface="+mn-cs"/>
      </a:defRPr>
    </a:lvl3pPr>
    <a:lvl4pPr marL="1371600" algn="l" rtl="0" fontAlgn="base">
      <a:spcBef>
        <a:spcPct val="30000"/>
      </a:spcBef>
      <a:spcAft>
        <a:spcPct val="0"/>
      </a:spcAft>
      <a:defRPr sz="1200" kern="1200">
        <a:solidFill>
          <a:schemeClr val="tx1"/>
        </a:solidFill>
        <a:latin typeface="Times New Roman" pitchFamily="-60" charset="0"/>
        <a:ea typeface="+mn-ea"/>
        <a:cs typeface="+mn-cs"/>
      </a:defRPr>
    </a:lvl4pPr>
    <a:lvl5pPr marL="1828800" algn="l" rtl="0" fontAlgn="base">
      <a:spcBef>
        <a:spcPct val="30000"/>
      </a:spcBef>
      <a:spcAft>
        <a:spcPct val="0"/>
      </a:spcAft>
      <a:defRPr sz="1200" kern="1200">
        <a:solidFill>
          <a:schemeClr val="tx1"/>
        </a:solidFill>
        <a:latin typeface="Times New Roman" pitchFamily="-6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aiaccess.net/English/Glossaries/GlosMod/e_gm_binormal_distri.ht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63A18DFA-8B5C-4C99-A4A1-1C0E2A26735F}" type="slidenum">
              <a:rPr lang="en-US"/>
              <a:pPr/>
              <a:t>1</a:t>
            </a:fld>
            <a:endParaRPr lang="en-US" dirty="0"/>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16901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867C4AA-FC58-4478-852E-7123DAF1EA9B}" type="slidenum">
              <a:rPr lang="en-US"/>
              <a:pPr/>
              <a:t>73</a:t>
            </a:fld>
            <a:endParaRPr lang="en-US"/>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890854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a:solidFill>
                  <a:schemeClr val="tx1"/>
                </a:solidFill>
                <a:latin typeface="Times New Roman" pitchFamily="-60" charset="0"/>
                <a:ea typeface="+mn-ea"/>
                <a:cs typeface="+mn-cs"/>
              </a:rPr>
              <a:t>Standardized Residuals:</a:t>
            </a:r>
            <a:r>
              <a:rPr lang="en-US" sz="1200" b="0" i="0" kern="1200" dirty="0">
                <a:solidFill>
                  <a:schemeClr val="tx1"/>
                </a:solidFill>
                <a:latin typeface="Times New Roman" pitchFamily="-60" charset="0"/>
                <a:ea typeface="+mn-ea"/>
                <a:cs typeface="+mn-cs"/>
              </a:rPr>
              <a:t> These are the raw residuals divided by the standard error of estimate. Can be denoted </a:t>
            </a:r>
            <a:r>
              <a:rPr lang="en-US" sz="1200" b="0" i="0" kern="1200" dirty="0" err="1">
                <a:solidFill>
                  <a:schemeClr val="tx1"/>
                </a:solidFill>
                <a:latin typeface="Times New Roman" pitchFamily="-60" charset="0"/>
                <a:ea typeface="+mn-ea"/>
                <a:cs typeface="+mn-cs"/>
              </a:rPr>
              <a:t>rstan</a:t>
            </a:r>
            <a:r>
              <a:rPr lang="en-US" sz="1200" b="0" i="0" kern="1200" dirty="0">
                <a:solidFill>
                  <a:schemeClr val="tx1"/>
                </a:solidFill>
                <a:latin typeface="Times New Roman" pitchFamily="-60" charset="0"/>
                <a:ea typeface="+mn-ea"/>
                <a:cs typeface="+mn-cs"/>
              </a:rPr>
              <a:t> or </a:t>
            </a:r>
            <a:r>
              <a:rPr lang="en-US" sz="1200" b="0" i="0" kern="1200" dirty="0" err="1">
                <a:solidFill>
                  <a:schemeClr val="tx1"/>
                </a:solidFill>
                <a:latin typeface="Times New Roman" pitchFamily="-60" charset="0"/>
                <a:ea typeface="+mn-ea"/>
                <a:cs typeface="+mn-cs"/>
              </a:rPr>
              <a:t>zresid</a:t>
            </a:r>
            <a:r>
              <a:rPr lang="en-US" sz="1200" b="0" i="0" kern="1200" dirty="0">
                <a:solidFill>
                  <a:schemeClr val="tx1"/>
                </a:solidFill>
                <a:latin typeface="Times New Roman" pitchFamily="-60" charset="0"/>
                <a:ea typeface="+mn-ea"/>
                <a:cs typeface="+mn-cs"/>
              </a:rPr>
              <a:t>.</a:t>
            </a:r>
          </a:p>
          <a:p>
            <a:r>
              <a:rPr lang="en-US" sz="1200" b="1" i="0" kern="1200" dirty="0" err="1">
                <a:solidFill>
                  <a:schemeClr val="tx1"/>
                </a:solidFill>
                <a:latin typeface="Times New Roman" pitchFamily="-60" charset="0"/>
                <a:ea typeface="+mn-ea"/>
                <a:cs typeface="+mn-cs"/>
              </a:rPr>
              <a:t>Studentized</a:t>
            </a:r>
            <a:r>
              <a:rPr lang="en-US" sz="1200" b="1" i="0" kern="1200" dirty="0">
                <a:solidFill>
                  <a:schemeClr val="tx1"/>
                </a:solidFill>
                <a:latin typeface="Times New Roman" pitchFamily="-60" charset="0"/>
                <a:ea typeface="+mn-ea"/>
                <a:cs typeface="+mn-cs"/>
              </a:rPr>
              <a:t> Residuals:</a:t>
            </a:r>
            <a:r>
              <a:rPr lang="en-US" sz="1200" b="0" i="0" kern="1200" dirty="0">
                <a:solidFill>
                  <a:schemeClr val="tx1"/>
                </a:solidFill>
                <a:latin typeface="Times New Roman" pitchFamily="-60" charset="0"/>
                <a:ea typeface="+mn-ea"/>
                <a:cs typeface="+mn-cs"/>
              </a:rPr>
              <a:t> These are raw residuals divided by the standard error of the residual with that case deleted. These are sometimes called </a:t>
            </a:r>
            <a:r>
              <a:rPr lang="en-US" sz="1200" b="0" i="0" kern="1200" dirty="0" err="1">
                <a:solidFill>
                  <a:schemeClr val="tx1"/>
                </a:solidFill>
                <a:latin typeface="Times New Roman" pitchFamily="-60" charset="0"/>
                <a:ea typeface="+mn-ea"/>
                <a:cs typeface="+mn-cs"/>
              </a:rPr>
              <a:t>studentized</a:t>
            </a:r>
            <a:r>
              <a:rPr lang="en-US" sz="1200" b="0" i="0" kern="1200" dirty="0">
                <a:solidFill>
                  <a:schemeClr val="tx1"/>
                </a:solidFill>
                <a:latin typeface="Times New Roman" pitchFamily="-60" charset="0"/>
                <a:ea typeface="+mn-ea"/>
                <a:cs typeface="+mn-cs"/>
              </a:rPr>
              <a:t> deleted residuals or </a:t>
            </a:r>
            <a:r>
              <a:rPr lang="en-US" sz="1200" b="0" i="0" kern="1200" dirty="0" err="1">
                <a:solidFill>
                  <a:schemeClr val="tx1"/>
                </a:solidFill>
                <a:latin typeface="Times New Roman" pitchFamily="-60" charset="0"/>
                <a:ea typeface="+mn-ea"/>
                <a:cs typeface="+mn-cs"/>
              </a:rPr>
              <a:t>studentized</a:t>
            </a:r>
            <a:r>
              <a:rPr lang="en-US" sz="1200" b="0" i="0" kern="1200" dirty="0">
                <a:solidFill>
                  <a:schemeClr val="tx1"/>
                </a:solidFill>
                <a:latin typeface="Times New Roman" pitchFamily="-60" charset="0"/>
                <a:ea typeface="+mn-ea"/>
                <a:cs typeface="+mn-cs"/>
              </a:rPr>
              <a:t> jackknifed residuals. Can be denoted </a:t>
            </a:r>
            <a:r>
              <a:rPr lang="en-US" sz="1200" b="0" i="0" kern="1200" dirty="0" err="1">
                <a:solidFill>
                  <a:schemeClr val="tx1"/>
                </a:solidFill>
                <a:latin typeface="Times New Roman" pitchFamily="-60" charset="0"/>
                <a:ea typeface="+mn-ea"/>
                <a:cs typeface="+mn-cs"/>
              </a:rPr>
              <a:t>rstu</a:t>
            </a:r>
            <a:r>
              <a:rPr lang="en-US" sz="1200" b="0" i="0" kern="1200" dirty="0">
                <a:solidFill>
                  <a:schemeClr val="tx1"/>
                </a:solidFill>
                <a:latin typeface="Times New Roman" pitchFamily="-60" charset="0"/>
                <a:ea typeface="+mn-ea"/>
                <a:cs typeface="+mn-cs"/>
              </a:rPr>
              <a:t>.</a:t>
            </a:r>
          </a:p>
          <a:p>
            <a:endParaRPr lang="en-US" dirty="0"/>
          </a:p>
        </p:txBody>
      </p:sp>
      <p:sp>
        <p:nvSpPr>
          <p:cNvPr id="4" name="Slide Number Placeholder 3"/>
          <p:cNvSpPr>
            <a:spLocks noGrp="1"/>
          </p:cNvSpPr>
          <p:nvPr>
            <p:ph type="sldNum" sz="quarter" idx="10"/>
          </p:nvPr>
        </p:nvSpPr>
        <p:spPr/>
        <p:txBody>
          <a:bodyPr/>
          <a:lstStyle/>
          <a:p>
            <a:fld id="{26D88E0E-6EA9-46D6-B9DF-C8EDE76D1407}" type="slidenum">
              <a:rPr lang="en-US" smtClean="0"/>
              <a:pPr/>
              <a:t>96</a:t>
            </a:fld>
            <a:endParaRPr lang="en-US"/>
          </a:p>
        </p:txBody>
      </p:sp>
    </p:spTree>
    <p:extLst>
      <p:ext uri="{BB962C8B-B14F-4D97-AF65-F5344CB8AC3E}">
        <p14:creationId xmlns:p14="http://schemas.microsoft.com/office/powerpoint/2010/main" val="331965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7CC571-1EB0-4AEF-97CE-3A50B91183C1}" type="slidenum">
              <a:rPr lang="en-US"/>
              <a:pPr/>
              <a:t>107</a:t>
            </a:fld>
            <a:endParaRPr lang="en-US"/>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03326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E3B839-A706-46EC-80D2-895DC9FC055D}" type="slidenum">
              <a:rPr lang="en-US"/>
              <a:pPr/>
              <a:t>109</a:t>
            </a:fld>
            <a:endParaRPr lang="en-US"/>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81165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5155FD-2C4D-4B0B-8072-CDC612BD532B}" type="slidenum">
              <a:rPr lang="en-US"/>
              <a:pPr/>
              <a:t>114</a:t>
            </a:fld>
            <a:endParaRPr 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78284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97302F-A560-4D25-A0B8-B299B76EB1A8}" type="slidenum">
              <a:rPr lang="en-US"/>
              <a:pPr/>
              <a:t>115</a:t>
            </a:fld>
            <a:endParaRPr lang="en-US"/>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84318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CD0296-0B44-4447-871D-812D739B98F4}" type="slidenum">
              <a:rPr lang="en-US"/>
              <a:pPr/>
              <a:t>117</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16056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CD0296-0B44-4447-871D-812D739B98F4}" type="slidenum">
              <a:rPr lang="en-US"/>
              <a:pPr/>
              <a:t>118</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705711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err="1">
                <a:solidFill>
                  <a:schemeClr val="tx1"/>
                </a:solidFill>
                <a:latin typeface="Times New Roman" pitchFamily="-60" charset="0"/>
                <a:ea typeface="+mn-ea"/>
                <a:cs typeface="+mn-cs"/>
              </a:rPr>
              <a:t>Tony’s</a:t>
            </a:r>
            <a:r>
              <a:rPr lang="en-US" sz="1200" kern="1200" baseline="0" dirty="0">
                <a:solidFill>
                  <a:schemeClr val="tx1"/>
                </a:solidFill>
                <a:latin typeface="Times New Roman" pitchFamily="-60" charset="0"/>
                <a:ea typeface="+mn-ea"/>
                <a:cs typeface="+mn-cs"/>
              </a:rPr>
              <a:t> comment: It is more useful to say that (unless you have theoretical reason to believe that the mean relation is </a:t>
            </a:r>
            <a:r>
              <a:rPr lang="en-US" sz="1200" i="1" kern="1200" baseline="0" dirty="0">
                <a:solidFill>
                  <a:schemeClr val="tx1"/>
                </a:solidFill>
                <a:latin typeface="Times New Roman" pitchFamily="-60" charset="0"/>
                <a:ea typeface="+mn-ea"/>
                <a:cs typeface="+mn-cs"/>
              </a:rPr>
              <a:t>globally linear) </a:t>
            </a:r>
            <a:r>
              <a:rPr lang="en-US" sz="1200" i="0" kern="1200" baseline="0" dirty="0">
                <a:solidFill>
                  <a:schemeClr val="tx1"/>
                </a:solidFill>
                <a:latin typeface="Times New Roman" pitchFamily="-60" charset="0"/>
                <a:ea typeface="+mn-ea"/>
                <a:cs typeface="+mn-cs"/>
              </a:rPr>
              <a:t>the intercept is </a:t>
            </a:r>
            <a:r>
              <a:rPr lang="en-US" sz="1200" kern="1200" baseline="0" dirty="0">
                <a:solidFill>
                  <a:schemeClr val="tx1"/>
                </a:solidFill>
                <a:latin typeface="Times New Roman" pitchFamily="-60" charset="0"/>
                <a:ea typeface="+mn-ea"/>
                <a:cs typeface="+mn-cs"/>
              </a:rPr>
              <a:t>only of interest if the zero value (0,..,0) for all explanatory variables is inside the range of your sample data – so that the intercept is an </a:t>
            </a:r>
            <a:r>
              <a:rPr lang="en-US" sz="1200" i="0" kern="1200" baseline="0" dirty="0">
                <a:solidFill>
                  <a:schemeClr val="tx1"/>
                </a:solidFill>
                <a:latin typeface="Times New Roman" pitchFamily="-60" charset="0"/>
                <a:ea typeface="+mn-ea"/>
                <a:cs typeface="+mn-cs"/>
              </a:rPr>
              <a:t>interpolated value. Otherwise it is an extrapolated value, and can easily be nonsense.</a:t>
            </a:r>
            <a:endParaRPr lang="en-US" i="0" dirty="0"/>
          </a:p>
        </p:txBody>
      </p:sp>
      <p:sp>
        <p:nvSpPr>
          <p:cNvPr id="4" name="Slide Number Placeholder 3"/>
          <p:cNvSpPr>
            <a:spLocks noGrp="1"/>
          </p:cNvSpPr>
          <p:nvPr>
            <p:ph type="sldNum" sz="quarter" idx="10"/>
          </p:nvPr>
        </p:nvSpPr>
        <p:spPr/>
        <p:txBody>
          <a:bodyPr/>
          <a:lstStyle/>
          <a:p>
            <a:fld id="{26D88E0E-6EA9-46D6-B9DF-C8EDE76D1407}" type="slidenum">
              <a:rPr lang="en-US" smtClean="0"/>
              <a:pPr/>
              <a:t>121</a:t>
            </a:fld>
            <a:endParaRPr lang="en-US"/>
          </a:p>
        </p:txBody>
      </p:sp>
    </p:spTree>
    <p:extLst>
      <p:ext uri="{BB962C8B-B14F-4D97-AF65-F5344CB8AC3E}">
        <p14:creationId xmlns:p14="http://schemas.microsoft.com/office/powerpoint/2010/main" val="3921570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D88E0E-6EA9-46D6-B9DF-C8EDE76D1407}" type="slidenum">
              <a:rPr lang="en-US" smtClean="0"/>
              <a:pPr/>
              <a:t>122</a:t>
            </a:fld>
            <a:endParaRPr lang="en-US"/>
          </a:p>
        </p:txBody>
      </p:sp>
    </p:spTree>
    <p:extLst>
      <p:ext uri="{BB962C8B-B14F-4D97-AF65-F5344CB8AC3E}">
        <p14:creationId xmlns:p14="http://schemas.microsoft.com/office/powerpoint/2010/main" val="2622752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DE7346-41DF-425A-AC8F-B8A0012559A7}" type="slidenum">
              <a:rPr lang="en-US"/>
              <a:pPr/>
              <a:t>17</a:t>
            </a:fld>
            <a:endParaRPr lang="en-US"/>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91209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Rot="1" noChangeAspect="1" noChangeArrowheads="1" noTextEdit="1"/>
          </p:cNvSpPr>
          <p:nvPr>
            <p:ph type="sldImg"/>
          </p:nvPr>
        </p:nvSpPr>
        <p:spPr>
          <a:ln/>
        </p:spPr>
      </p:sp>
      <p:sp>
        <p:nvSpPr>
          <p:cNvPr id="5222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38303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Rot="1" noChangeAspect="1" noChangeArrowheads="1" noTextEdit="1"/>
          </p:cNvSpPr>
          <p:nvPr>
            <p:ph type="sldImg"/>
          </p:nvPr>
        </p:nvSpPr>
        <p:spPr>
          <a:ln/>
        </p:spPr>
      </p:sp>
      <p:sp>
        <p:nvSpPr>
          <p:cNvPr id="5427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93416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D88E0E-6EA9-46D6-B9DF-C8EDE76D1407}" type="slidenum">
              <a:rPr lang="en-US" smtClean="0"/>
              <a:pPr/>
              <a:t>151</a:t>
            </a:fld>
            <a:endParaRPr lang="en-US"/>
          </a:p>
        </p:txBody>
      </p:sp>
    </p:spTree>
    <p:extLst>
      <p:ext uri="{BB962C8B-B14F-4D97-AF65-F5344CB8AC3E}">
        <p14:creationId xmlns:p14="http://schemas.microsoft.com/office/powerpoint/2010/main" val="784634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348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23A415-9D64-4941-A9A4-2F8BC606644A}" type="slidenum">
              <a:rPr lang="en-US"/>
              <a:pPr/>
              <a:t>153</a:t>
            </a:fld>
            <a:endParaRPr lang="en-US"/>
          </a:p>
        </p:txBody>
      </p:sp>
    </p:spTree>
    <p:extLst>
      <p:ext uri="{BB962C8B-B14F-4D97-AF65-F5344CB8AC3E}">
        <p14:creationId xmlns:p14="http://schemas.microsoft.com/office/powerpoint/2010/main" val="2921852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368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5928F93-1B86-4D97-AA04-0CD9F2BCDA40}" type="slidenum">
              <a:rPr lang="en-US"/>
              <a:pPr/>
              <a:t>154</a:t>
            </a:fld>
            <a:endParaRPr lang="en-US"/>
          </a:p>
        </p:txBody>
      </p:sp>
    </p:spTree>
    <p:extLst>
      <p:ext uri="{BB962C8B-B14F-4D97-AF65-F5344CB8AC3E}">
        <p14:creationId xmlns:p14="http://schemas.microsoft.com/office/powerpoint/2010/main" val="519800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ADE61BC-BA40-4CAC-929B-12BA57BA7BB6}" type="slidenum">
              <a:rPr lang="en-US"/>
              <a:pPr/>
              <a:t>155</a:t>
            </a:fld>
            <a:endParaRPr lang="en-US"/>
          </a:p>
        </p:txBody>
      </p:sp>
    </p:spTree>
    <p:extLst>
      <p:ext uri="{BB962C8B-B14F-4D97-AF65-F5344CB8AC3E}">
        <p14:creationId xmlns:p14="http://schemas.microsoft.com/office/powerpoint/2010/main" val="1829260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419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30240BE-1D96-4C9F-930D-19FB548A6665}" type="slidenum">
              <a:rPr lang="en-US"/>
              <a:pPr/>
              <a:t>156</a:t>
            </a:fld>
            <a:endParaRPr lang="en-US"/>
          </a:p>
        </p:txBody>
      </p:sp>
    </p:spTree>
    <p:extLst>
      <p:ext uri="{BB962C8B-B14F-4D97-AF65-F5344CB8AC3E}">
        <p14:creationId xmlns:p14="http://schemas.microsoft.com/office/powerpoint/2010/main" val="3396914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440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38F12BC-CAF3-448D-8B16-06D4429A32F4}" type="slidenum">
              <a:rPr lang="en-US"/>
              <a:pPr/>
              <a:t>157</a:t>
            </a:fld>
            <a:endParaRPr lang="en-US"/>
          </a:p>
        </p:txBody>
      </p:sp>
    </p:spTree>
    <p:extLst>
      <p:ext uri="{BB962C8B-B14F-4D97-AF65-F5344CB8AC3E}">
        <p14:creationId xmlns:p14="http://schemas.microsoft.com/office/powerpoint/2010/main" val="17591728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460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F9E5F72-E03E-49AF-8659-38EE3F2E774C}" type="slidenum">
              <a:rPr lang="en-US"/>
              <a:pPr/>
              <a:t>158</a:t>
            </a:fld>
            <a:endParaRPr lang="en-US"/>
          </a:p>
        </p:txBody>
      </p:sp>
    </p:spTree>
    <p:extLst>
      <p:ext uri="{BB962C8B-B14F-4D97-AF65-F5344CB8AC3E}">
        <p14:creationId xmlns:p14="http://schemas.microsoft.com/office/powerpoint/2010/main" val="30599456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460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F9E5F72-E03E-49AF-8659-38EE3F2E774C}" type="slidenum">
              <a:rPr lang="en-US"/>
              <a:pPr/>
              <a:t>159</a:t>
            </a:fld>
            <a:endParaRPr lang="en-US"/>
          </a:p>
        </p:txBody>
      </p:sp>
    </p:spTree>
    <p:extLst>
      <p:ext uri="{BB962C8B-B14F-4D97-AF65-F5344CB8AC3E}">
        <p14:creationId xmlns:p14="http://schemas.microsoft.com/office/powerpoint/2010/main" val="290793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hlinkClick r:id="rId3"/>
              </a:rPr>
              <a:t>http://www.aiaccess.net/English/Glossaries/GlosMod/e_gm_binormal_distri.htm</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26D88E0E-6EA9-46D6-B9DF-C8EDE76D1407}" type="slidenum">
              <a:rPr lang="en-US" smtClean="0"/>
              <a:pPr/>
              <a:t>18</a:t>
            </a:fld>
            <a:endParaRPr lang="en-US"/>
          </a:p>
        </p:txBody>
      </p:sp>
    </p:spTree>
    <p:extLst>
      <p:ext uri="{BB962C8B-B14F-4D97-AF65-F5344CB8AC3E}">
        <p14:creationId xmlns:p14="http://schemas.microsoft.com/office/powerpoint/2010/main" val="238008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Unseen data examples: </a:t>
            </a:r>
          </a:p>
          <a:p>
            <a:r>
              <a:rPr lang="en-US" dirty="0"/>
              <a:t>- How</a:t>
            </a:r>
            <a:r>
              <a:rPr lang="en-US" baseline="0" dirty="0"/>
              <a:t> well does the model predict house values, stock prices, diseases, etc. on UNSEEN observations? (James et al., p. 30)</a:t>
            </a:r>
            <a:endParaRPr lang="en-US" dirty="0"/>
          </a:p>
        </p:txBody>
      </p:sp>
      <p:sp>
        <p:nvSpPr>
          <p:cNvPr id="4" name="Slide Number Placeholder 3"/>
          <p:cNvSpPr>
            <a:spLocks noGrp="1"/>
          </p:cNvSpPr>
          <p:nvPr>
            <p:ph type="sldNum" sz="quarter" idx="10"/>
          </p:nvPr>
        </p:nvSpPr>
        <p:spPr/>
        <p:txBody>
          <a:bodyPr/>
          <a:lstStyle/>
          <a:p>
            <a:fld id="{26D88E0E-6EA9-46D6-B9DF-C8EDE76D1407}" type="slidenum">
              <a:rPr lang="en-US" smtClean="0"/>
              <a:pPr/>
              <a:t>162</a:t>
            </a:fld>
            <a:endParaRPr lang="en-US"/>
          </a:p>
        </p:txBody>
      </p:sp>
    </p:spTree>
    <p:extLst>
      <p:ext uri="{BB962C8B-B14F-4D97-AF65-F5344CB8AC3E}">
        <p14:creationId xmlns:p14="http://schemas.microsoft.com/office/powerpoint/2010/main" val="4047215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this and remaining slides (unless</a:t>
            </a:r>
            <a:r>
              <a:rPr lang="en-US" baseline="0" dirty="0"/>
              <a:t> specified otherwise)</a:t>
            </a:r>
            <a:r>
              <a:rPr lang="en-US" dirty="0"/>
              <a:t>: James, Witten, Hastie &amp; </a:t>
            </a:r>
            <a:r>
              <a:rPr lang="en-US" dirty="0" err="1"/>
              <a:t>Tibshirani</a:t>
            </a:r>
            <a:endParaRPr lang="en-US" dirty="0"/>
          </a:p>
          <a:p>
            <a:r>
              <a:rPr lang="en-US" dirty="0"/>
              <a:t>- How</a:t>
            </a:r>
            <a:r>
              <a:rPr lang="en-US" baseline="0" dirty="0"/>
              <a:t> well does the model predict house values, stock prices, diseases, etc. on UNSEEN observations? (James et al., p. 30)</a:t>
            </a:r>
            <a:endParaRPr lang="en-US" dirty="0"/>
          </a:p>
        </p:txBody>
      </p:sp>
      <p:sp>
        <p:nvSpPr>
          <p:cNvPr id="4" name="Slide Number Placeholder 3"/>
          <p:cNvSpPr>
            <a:spLocks noGrp="1"/>
          </p:cNvSpPr>
          <p:nvPr>
            <p:ph type="sldNum" sz="quarter" idx="10"/>
          </p:nvPr>
        </p:nvSpPr>
        <p:spPr/>
        <p:txBody>
          <a:bodyPr/>
          <a:lstStyle/>
          <a:p>
            <a:fld id="{26D88E0E-6EA9-46D6-B9DF-C8EDE76D1407}" type="slidenum">
              <a:rPr lang="en-US" smtClean="0"/>
              <a:pPr/>
              <a:t>163</a:t>
            </a:fld>
            <a:endParaRPr lang="en-US"/>
          </a:p>
        </p:txBody>
      </p:sp>
    </p:spTree>
    <p:extLst>
      <p:ext uri="{BB962C8B-B14F-4D97-AF65-F5344CB8AC3E}">
        <p14:creationId xmlns:p14="http://schemas.microsoft.com/office/powerpoint/2010/main" val="31504804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happens because our statistical learning procedure is working too hard to find patterns in the training data, and may be picking up some patterns that are just caused by random chance rather than by true properties of the unknown function f that summarizes</a:t>
            </a:r>
            <a:r>
              <a:rPr lang="en-US" baseline="0" dirty="0"/>
              <a:t> the relationship between y and x’s. (James et al., p. 32).</a:t>
            </a:r>
            <a:endParaRPr lang="en-US" dirty="0"/>
          </a:p>
        </p:txBody>
      </p:sp>
      <p:sp>
        <p:nvSpPr>
          <p:cNvPr id="4" name="Slide Number Placeholder 3"/>
          <p:cNvSpPr>
            <a:spLocks noGrp="1"/>
          </p:cNvSpPr>
          <p:nvPr>
            <p:ph type="sldNum" sz="quarter" idx="10"/>
          </p:nvPr>
        </p:nvSpPr>
        <p:spPr/>
        <p:txBody>
          <a:bodyPr/>
          <a:lstStyle/>
          <a:p>
            <a:fld id="{26D88E0E-6EA9-46D6-B9DF-C8EDE76D1407}" type="slidenum">
              <a:rPr lang="en-US" smtClean="0"/>
              <a:pPr/>
              <a:t>173</a:t>
            </a:fld>
            <a:endParaRPr lang="en-US"/>
          </a:p>
        </p:txBody>
      </p:sp>
    </p:spTree>
    <p:extLst>
      <p:ext uri="{BB962C8B-B14F-4D97-AF65-F5344CB8AC3E}">
        <p14:creationId xmlns:p14="http://schemas.microsoft.com/office/powerpoint/2010/main" val="1302951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FE73D5-8E4C-4DD2-A222-BF178766CF34}" type="slidenum">
              <a:rPr lang="en-US"/>
              <a:pPr/>
              <a:t>181</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n-US" dirty="0"/>
              <a:t>Talk about</a:t>
            </a:r>
            <a:r>
              <a:rPr lang="en-US" baseline="0" dirty="0"/>
              <a:t> the (n-1) in the denominator of s</a:t>
            </a:r>
            <a:endParaRPr lang="en-US" dirty="0"/>
          </a:p>
        </p:txBody>
      </p:sp>
    </p:spTree>
    <p:extLst>
      <p:ext uri="{BB962C8B-B14F-4D97-AF65-F5344CB8AC3E}">
        <p14:creationId xmlns:p14="http://schemas.microsoft.com/office/powerpoint/2010/main" val="42566894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FE73D5-8E4C-4DD2-A222-BF178766CF34}" type="slidenum">
              <a:rPr lang="en-US"/>
              <a:pPr/>
              <a:t>182</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n-US" dirty="0"/>
              <a:t>Talk about</a:t>
            </a:r>
            <a:r>
              <a:rPr lang="en-US" baseline="0" dirty="0"/>
              <a:t> the (n-1) in the denominator of s</a:t>
            </a:r>
            <a:endParaRPr lang="en-US" dirty="0"/>
          </a:p>
        </p:txBody>
      </p:sp>
    </p:spTree>
    <p:extLst>
      <p:ext uri="{BB962C8B-B14F-4D97-AF65-F5344CB8AC3E}">
        <p14:creationId xmlns:p14="http://schemas.microsoft.com/office/powerpoint/2010/main" val="15592944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FE73D5-8E4C-4DD2-A222-BF178766CF34}" type="slidenum">
              <a:rPr lang="en-US"/>
              <a:pPr/>
              <a:t>184</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27342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FE73D5-8E4C-4DD2-A222-BF178766CF34}" type="slidenum">
              <a:rPr lang="en-US"/>
              <a:pPr/>
              <a:t>187</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n-US" dirty="0"/>
              <a:t>Talk about</a:t>
            </a:r>
            <a:r>
              <a:rPr lang="en-US" baseline="0" dirty="0"/>
              <a:t> the (n-1) in the denominator of s</a:t>
            </a:r>
            <a:endParaRPr lang="en-US" dirty="0"/>
          </a:p>
        </p:txBody>
      </p:sp>
    </p:spTree>
    <p:extLst>
      <p:ext uri="{BB962C8B-B14F-4D97-AF65-F5344CB8AC3E}">
        <p14:creationId xmlns:p14="http://schemas.microsoft.com/office/powerpoint/2010/main" val="42566894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FE73D5-8E4C-4DD2-A222-BF178766CF34}" type="slidenum">
              <a:rPr lang="en-US"/>
              <a:pPr/>
              <a:t>188</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n-US" dirty="0"/>
              <a:t>Talk about</a:t>
            </a:r>
            <a:r>
              <a:rPr lang="en-US" baseline="0" dirty="0"/>
              <a:t> the (n-1) in the denominator of s</a:t>
            </a:r>
            <a:endParaRPr lang="en-US" dirty="0"/>
          </a:p>
        </p:txBody>
      </p:sp>
    </p:spTree>
    <p:extLst>
      <p:ext uri="{BB962C8B-B14F-4D97-AF65-F5344CB8AC3E}">
        <p14:creationId xmlns:p14="http://schemas.microsoft.com/office/powerpoint/2010/main" val="31459408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FE73D5-8E4C-4DD2-A222-BF178766CF34}" type="slidenum">
              <a:rPr lang="en-US"/>
              <a:pPr/>
              <a:t>189</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n-US" dirty="0"/>
              <a:t>Talk about</a:t>
            </a:r>
            <a:r>
              <a:rPr lang="en-US" baseline="0" dirty="0"/>
              <a:t> the (n-1) in the denominator of s</a:t>
            </a:r>
            <a:endParaRPr lang="en-US" dirty="0"/>
          </a:p>
        </p:txBody>
      </p:sp>
    </p:spTree>
    <p:extLst>
      <p:ext uri="{BB962C8B-B14F-4D97-AF65-F5344CB8AC3E}">
        <p14:creationId xmlns:p14="http://schemas.microsoft.com/office/powerpoint/2010/main" val="41097168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FE73D5-8E4C-4DD2-A222-BF178766CF34}" type="slidenum">
              <a:rPr lang="en-US"/>
              <a:pPr/>
              <a:t>190</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baseline="0" dirty="0"/>
          </a:p>
        </p:txBody>
      </p:sp>
    </p:spTree>
    <p:extLst>
      <p:ext uri="{BB962C8B-B14F-4D97-AF65-F5344CB8AC3E}">
        <p14:creationId xmlns:p14="http://schemas.microsoft.com/office/powerpoint/2010/main" val="2759019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B3F66900-CA78-4033-8C48-ADF7F23DED48}" type="slidenum">
              <a:rPr lang="en-US" sz="1200" smtClean="0"/>
              <a:pPr eaLnBrk="1" hangingPunct="1"/>
              <a:t>25</a:t>
            </a:fld>
            <a:endParaRPr lang="en-US" sz="1200"/>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2170601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FE73D5-8E4C-4DD2-A222-BF178766CF34}" type="slidenum">
              <a:rPr lang="en-US"/>
              <a:pPr/>
              <a:t>192</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baseline="0" dirty="0"/>
          </a:p>
        </p:txBody>
      </p:sp>
    </p:spTree>
    <p:extLst>
      <p:ext uri="{BB962C8B-B14F-4D97-AF65-F5344CB8AC3E}">
        <p14:creationId xmlns:p14="http://schemas.microsoft.com/office/powerpoint/2010/main" val="15075540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FE73D5-8E4C-4DD2-A222-BF178766CF34}" type="slidenum">
              <a:rPr lang="en-US"/>
              <a:pPr/>
              <a:t>193</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baseline="0" dirty="0"/>
          </a:p>
        </p:txBody>
      </p:sp>
    </p:spTree>
    <p:extLst>
      <p:ext uri="{BB962C8B-B14F-4D97-AF65-F5344CB8AC3E}">
        <p14:creationId xmlns:p14="http://schemas.microsoft.com/office/powerpoint/2010/main" val="10290032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D88E0E-6EA9-46D6-B9DF-C8EDE76D1407}" type="slidenum">
              <a:rPr lang="en-US" smtClean="0"/>
              <a:pPr/>
              <a:t>196</a:t>
            </a:fld>
            <a:endParaRPr lang="en-US"/>
          </a:p>
        </p:txBody>
      </p:sp>
    </p:spTree>
    <p:extLst>
      <p:ext uri="{BB962C8B-B14F-4D97-AF65-F5344CB8AC3E}">
        <p14:creationId xmlns:p14="http://schemas.microsoft.com/office/powerpoint/2010/main" val="11841028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FE73D5-8E4C-4DD2-A222-BF178766CF34}" type="slidenum">
              <a:rPr lang="en-US"/>
              <a:pPr/>
              <a:t>197</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n-US" dirty="0"/>
              <a:t>Talk about</a:t>
            </a:r>
            <a:r>
              <a:rPr lang="en-US" baseline="0" dirty="0"/>
              <a:t> the (n-1) in the denominator of s. Also, mention that MSE (and RMSE) are a function of both bias and variance.</a:t>
            </a:r>
          </a:p>
        </p:txBody>
      </p:sp>
    </p:spTree>
    <p:extLst>
      <p:ext uri="{BB962C8B-B14F-4D97-AF65-F5344CB8AC3E}">
        <p14:creationId xmlns:p14="http://schemas.microsoft.com/office/powerpoint/2010/main" val="10683053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After about </a:t>
                </a:r>
                <a14:m>
                  <m:oMath xmlns:m="http://schemas.openxmlformats.org/officeDocument/2006/math">
                    <m:r>
                      <a:rPr lang="en-US" sz="1200" i="1" dirty="0" smtClean="0">
                        <a:latin typeface="Cambria Math" panose="02040503050406030204" pitchFamily="18" charset="0"/>
                      </a:rPr>
                      <m:t>𝜆</m:t>
                    </m:r>
                    <m:r>
                      <a:rPr lang="en-US" sz="1200" i="1" dirty="0">
                        <a:latin typeface="Cambria Math"/>
                        <a:ea typeface="Cambria Math"/>
                      </a:rPr>
                      <m:t>≈</m:t>
                    </m:r>
                  </m:oMath>
                </a14:m>
                <a:r>
                  <a:rPr lang="en-US" dirty="0"/>
                  <a:t>10,000, we’re left with</a:t>
                </a:r>
                <a:r>
                  <a:rPr lang="en-US" baseline="0" dirty="0"/>
                  <a:t> an intercept-only model</a:t>
                </a:r>
                <a:endParaRPr lang="en-US" dirty="0"/>
              </a:p>
            </p:txBody>
          </p:sp>
        </mc:Choice>
        <mc:Fallback xmlns="">
          <p:sp>
            <p:nvSpPr>
              <p:cNvPr id="3" name="Notes Placeholder 2"/>
              <p:cNvSpPr>
                <a:spLocks noGrp="1"/>
              </p:cNvSpPr>
              <p:nvPr>
                <p:ph type="body" idx="1"/>
              </p:nvPr>
            </p:nvSpPr>
            <p:spPr/>
            <p:txBody>
              <a:bodyPr/>
              <a:lstStyle/>
              <a:p>
                <a:r>
                  <a:rPr lang="en-US" dirty="0" smtClean="0"/>
                  <a:t>After about </a:t>
                </a:r>
                <a:r>
                  <a:rPr lang="en-US" sz="1200" i="0" dirty="0" smtClean="0">
                    <a:latin typeface="Cambria Math" panose="02040503050406030204" pitchFamily="18" charset="0"/>
                  </a:rPr>
                  <a:t>𝜆</a:t>
                </a:r>
                <a:r>
                  <a:rPr lang="en-US" sz="1200" i="0" dirty="0">
                    <a:latin typeface="Cambria Math"/>
                    <a:ea typeface="Cambria Math"/>
                  </a:rPr>
                  <a:t>≈</a:t>
                </a:r>
                <a:r>
                  <a:rPr lang="en-US" dirty="0" smtClean="0"/>
                  <a:t>10,000, we’re left with</a:t>
                </a:r>
                <a:r>
                  <a:rPr lang="en-US" baseline="0" dirty="0" smtClean="0"/>
                  <a:t> an intercept-only model</a:t>
                </a:r>
                <a:endParaRPr lang="en-US" dirty="0"/>
              </a:p>
            </p:txBody>
          </p:sp>
        </mc:Fallback>
      </mc:AlternateContent>
      <p:sp>
        <p:nvSpPr>
          <p:cNvPr id="4" name="Slide Number Placeholder 3"/>
          <p:cNvSpPr>
            <a:spLocks noGrp="1"/>
          </p:cNvSpPr>
          <p:nvPr>
            <p:ph type="sldNum" sz="quarter" idx="10"/>
          </p:nvPr>
        </p:nvSpPr>
        <p:spPr/>
        <p:txBody>
          <a:bodyPr/>
          <a:lstStyle/>
          <a:p>
            <a:fld id="{26D88E0E-6EA9-46D6-B9DF-C8EDE76D1407}" type="slidenum">
              <a:rPr lang="en-US" smtClean="0"/>
              <a:pPr/>
              <a:t>199</a:t>
            </a:fld>
            <a:endParaRPr lang="en-US"/>
          </a:p>
        </p:txBody>
      </p:sp>
    </p:spTree>
    <p:extLst>
      <p:ext uri="{BB962C8B-B14F-4D97-AF65-F5344CB8AC3E}">
        <p14:creationId xmlns:p14="http://schemas.microsoft.com/office/powerpoint/2010/main" val="35383395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D88E0E-6EA9-46D6-B9DF-C8EDE76D1407}" type="slidenum">
              <a:rPr lang="en-US" smtClean="0"/>
              <a:pPr/>
              <a:t>200</a:t>
            </a:fld>
            <a:endParaRPr lang="en-US"/>
          </a:p>
        </p:txBody>
      </p:sp>
    </p:spTree>
    <p:extLst>
      <p:ext uri="{BB962C8B-B14F-4D97-AF65-F5344CB8AC3E}">
        <p14:creationId xmlns:p14="http://schemas.microsoft.com/office/powerpoint/2010/main" val="35383395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After about </a:t>
                </a:r>
                <a14:m>
                  <m:oMath xmlns:m="http://schemas.openxmlformats.org/officeDocument/2006/math">
                    <m:r>
                      <a:rPr lang="en-US" sz="1200" i="1" dirty="0" smtClean="0">
                        <a:latin typeface="Cambria Math" panose="02040503050406030204" pitchFamily="18" charset="0"/>
                      </a:rPr>
                      <m:t>𝜆</m:t>
                    </m:r>
                    <m:r>
                      <a:rPr lang="en-US" sz="1200" i="1" dirty="0">
                        <a:latin typeface="Cambria Math"/>
                        <a:ea typeface="Cambria Math"/>
                      </a:rPr>
                      <m:t>≈</m:t>
                    </m:r>
                  </m:oMath>
                </a14:m>
                <a:r>
                  <a:rPr lang="en-US" dirty="0"/>
                  <a:t>10,000, we’re left with</a:t>
                </a:r>
                <a:r>
                  <a:rPr lang="en-US" baseline="0" dirty="0"/>
                  <a:t> an intercept-only model</a:t>
                </a:r>
                <a:endParaRPr lang="en-US" dirty="0"/>
              </a:p>
            </p:txBody>
          </p:sp>
        </mc:Choice>
        <mc:Fallback xmlns="">
          <p:sp>
            <p:nvSpPr>
              <p:cNvPr id="3" name="Notes Placeholder 2"/>
              <p:cNvSpPr>
                <a:spLocks noGrp="1"/>
              </p:cNvSpPr>
              <p:nvPr>
                <p:ph type="body" idx="1"/>
              </p:nvPr>
            </p:nvSpPr>
            <p:spPr/>
            <p:txBody>
              <a:bodyPr/>
              <a:lstStyle/>
              <a:p>
                <a:r>
                  <a:rPr lang="en-US" dirty="0" smtClean="0"/>
                  <a:t>After about </a:t>
                </a:r>
                <a:r>
                  <a:rPr lang="en-US" sz="1200" i="0" dirty="0" smtClean="0">
                    <a:latin typeface="Cambria Math" panose="02040503050406030204" pitchFamily="18" charset="0"/>
                  </a:rPr>
                  <a:t>𝜆</a:t>
                </a:r>
                <a:r>
                  <a:rPr lang="en-US" sz="1200" i="0" dirty="0">
                    <a:latin typeface="Cambria Math"/>
                    <a:ea typeface="Cambria Math"/>
                  </a:rPr>
                  <a:t>≈</a:t>
                </a:r>
                <a:r>
                  <a:rPr lang="en-US" dirty="0" smtClean="0"/>
                  <a:t>10,000, we’re left with</a:t>
                </a:r>
                <a:r>
                  <a:rPr lang="en-US" baseline="0" dirty="0" smtClean="0"/>
                  <a:t> an intercept-only model</a:t>
                </a:r>
                <a:endParaRPr lang="en-US" dirty="0"/>
              </a:p>
            </p:txBody>
          </p:sp>
        </mc:Fallback>
      </mc:AlternateContent>
      <p:sp>
        <p:nvSpPr>
          <p:cNvPr id="4" name="Slide Number Placeholder 3"/>
          <p:cNvSpPr>
            <a:spLocks noGrp="1"/>
          </p:cNvSpPr>
          <p:nvPr>
            <p:ph type="sldNum" sz="quarter" idx="10"/>
          </p:nvPr>
        </p:nvSpPr>
        <p:spPr/>
        <p:txBody>
          <a:bodyPr/>
          <a:lstStyle/>
          <a:p>
            <a:fld id="{26D88E0E-6EA9-46D6-B9DF-C8EDE76D1407}" type="slidenum">
              <a:rPr lang="en-US" smtClean="0"/>
              <a:pPr/>
              <a:t>201</a:t>
            </a:fld>
            <a:endParaRPr lang="en-US"/>
          </a:p>
        </p:txBody>
      </p:sp>
    </p:spTree>
    <p:extLst>
      <p:ext uri="{BB962C8B-B14F-4D97-AF65-F5344CB8AC3E}">
        <p14:creationId xmlns:p14="http://schemas.microsoft.com/office/powerpoint/2010/main" val="35383395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FE73D5-8E4C-4DD2-A222-BF178766CF34}" type="slidenum">
              <a:rPr lang="en-US"/>
              <a:pPr/>
              <a:t>202</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56689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E2C7C53D-4298-4E81-9F49-018E0155BDB3}" type="slidenum">
              <a:rPr lang="en-US" sz="1200" smtClean="0"/>
              <a:pPr eaLnBrk="1" hangingPunct="1"/>
              <a:t>26</a:t>
            </a:fld>
            <a:endParaRPr lang="en-US" sz="120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68662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229EEA-BF13-4054-9D6F-DD9BBF020A13}" type="slidenum">
              <a:rPr lang="en-US"/>
              <a:pPr/>
              <a:t>35</a:t>
            </a:fld>
            <a:endParaRPr 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55158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178D5BA4-442D-4CEF-B42C-0C571409F3DC}" type="slidenum">
              <a:rPr lang="en-US"/>
              <a:pPr/>
              <a:t>62</a:t>
            </a:fld>
            <a:endParaRPr lang="en-US"/>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32255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cars – more exhaust gases – more lead on bark of trees.</a:t>
            </a:r>
          </a:p>
        </p:txBody>
      </p:sp>
      <p:sp>
        <p:nvSpPr>
          <p:cNvPr id="4" name="Slide Number Placeholder 3"/>
          <p:cNvSpPr>
            <a:spLocks noGrp="1"/>
          </p:cNvSpPr>
          <p:nvPr>
            <p:ph type="sldNum" sz="quarter" idx="10"/>
          </p:nvPr>
        </p:nvSpPr>
        <p:spPr/>
        <p:txBody>
          <a:bodyPr/>
          <a:lstStyle/>
          <a:p>
            <a:fld id="{26D88E0E-6EA9-46D6-B9DF-C8EDE76D1407}" type="slidenum">
              <a:rPr lang="en-US" smtClean="0"/>
              <a:pPr/>
              <a:t>63</a:t>
            </a:fld>
            <a:endParaRPr lang="en-US"/>
          </a:p>
        </p:txBody>
      </p:sp>
    </p:spTree>
    <p:extLst>
      <p:ext uri="{BB962C8B-B14F-4D97-AF65-F5344CB8AC3E}">
        <p14:creationId xmlns:p14="http://schemas.microsoft.com/office/powerpoint/2010/main" val="1614844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no relationship between x and y, the</a:t>
            </a:r>
            <a:r>
              <a:rPr lang="en-US" baseline="0" dirty="0"/>
              <a:t> best fitting line will be flat, and the expected value of Y given x will remain the same, best estimated by y-bar, regardless of the value of x.</a:t>
            </a:r>
            <a:endParaRPr lang="en-US" dirty="0"/>
          </a:p>
        </p:txBody>
      </p:sp>
      <p:sp>
        <p:nvSpPr>
          <p:cNvPr id="4" name="Slide Number Placeholder 3"/>
          <p:cNvSpPr>
            <a:spLocks noGrp="1"/>
          </p:cNvSpPr>
          <p:nvPr>
            <p:ph type="sldNum" sz="quarter" idx="10"/>
          </p:nvPr>
        </p:nvSpPr>
        <p:spPr/>
        <p:txBody>
          <a:bodyPr/>
          <a:lstStyle/>
          <a:p>
            <a:fld id="{26D88E0E-6EA9-46D6-B9DF-C8EDE76D1407}" type="slidenum">
              <a:rPr lang="en-US" smtClean="0"/>
              <a:pPr/>
              <a:t>67</a:t>
            </a:fld>
            <a:endParaRPr lang="en-US"/>
          </a:p>
        </p:txBody>
      </p:sp>
    </p:spTree>
    <p:extLst>
      <p:ext uri="{BB962C8B-B14F-4D97-AF65-F5344CB8AC3E}">
        <p14:creationId xmlns:p14="http://schemas.microsoft.com/office/powerpoint/2010/main" val="1379003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0F2D2EF-153E-41F1-A93E-3383E353B6DD}"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11A4F5D-5B07-45D3-B7C8-81267D99BBA0}"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49E77D-6858-46E7-8BF8-DFD51E78A3CB}"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E59BF025-96D5-44F4-B531-FB930A99AF0C}"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2C98DFB-2DE5-4AE9-BA8D-50918F861679}"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4E474C6-F9A8-46CF-A477-489EBE7349EA}"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240912C-B37D-4C22-B789-6B139441AE19}"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9A20D640-805A-41B7-ABAF-293DDB658039}"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82103BD4-B872-459B-AD9B-CC322201AA24}"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75CC1610-E6A2-4AEE-A920-16AA1D0E34FA}"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5977FBF-54F3-4BE7-8AFD-AE08F82E105E}"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D3C894A-88A3-4079-B3D5-119FAAD4377A}"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E4CF5E6F-A097-4791-96FB-6CA4B3818E80}"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60" charset="0"/>
        </a:defRPr>
      </a:lvl2pPr>
      <a:lvl3pPr algn="ctr" rtl="0" fontAlgn="base">
        <a:spcBef>
          <a:spcPct val="0"/>
        </a:spcBef>
        <a:spcAft>
          <a:spcPct val="0"/>
        </a:spcAft>
        <a:defRPr sz="4400">
          <a:solidFill>
            <a:schemeClr val="tx2"/>
          </a:solidFill>
          <a:latin typeface="Times New Roman" pitchFamily="-60" charset="0"/>
        </a:defRPr>
      </a:lvl3pPr>
      <a:lvl4pPr algn="ctr" rtl="0" fontAlgn="base">
        <a:spcBef>
          <a:spcPct val="0"/>
        </a:spcBef>
        <a:spcAft>
          <a:spcPct val="0"/>
        </a:spcAft>
        <a:defRPr sz="4400">
          <a:solidFill>
            <a:schemeClr val="tx2"/>
          </a:solidFill>
          <a:latin typeface="Times New Roman" pitchFamily="-60" charset="0"/>
        </a:defRPr>
      </a:lvl4pPr>
      <a:lvl5pPr algn="ctr" rtl="0" fontAlgn="base">
        <a:spcBef>
          <a:spcPct val="0"/>
        </a:spcBef>
        <a:spcAft>
          <a:spcPct val="0"/>
        </a:spcAft>
        <a:defRPr sz="4400">
          <a:solidFill>
            <a:schemeClr val="tx2"/>
          </a:solidFill>
          <a:latin typeface="Times New Roman" pitchFamily="-60" charset="0"/>
        </a:defRPr>
      </a:lvl5pPr>
      <a:lvl6pPr marL="457200" algn="ctr" rtl="0" fontAlgn="base">
        <a:spcBef>
          <a:spcPct val="0"/>
        </a:spcBef>
        <a:spcAft>
          <a:spcPct val="0"/>
        </a:spcAft>
        <a:defRPr sz="4400">
          <a:solidFill>
            <a:schemeClr val="tx2"/>
          </a:solidFill>
          <a:latin typeface="Times New Roman" pitchFamily="-60" charset="0"/>
        </a:defRPr>
      </a:lvl6pPr>
      <a:lvl7pPr marL="914400" algn="ctr" rtl="0" fontAlgn="base">
        <a:spcBef>
          <a:spcPct val="0"/>
        </a:spcBef>
        <a:spcAft>
          <a:spcPct val="0"/>
        </a:spcAft>
        <a:defRPr sz="4400">
          <a:solidFill>
            <a:schemeClr val="tx2"/>
          </a:solidFill>
          <a:latin typeface="Times New Roman" pitchFamily="-60" charset="0"/>
        </a:defRPr>
      </a:lvl7pPr>
      <a:lvl8pPr marL="1371600" algn="ctr" rtl="0" fontAlgn="base">
        <a:spcBef>
          <a:spcPct val="0"/>
        </a:spcBef>
        <a:spcAft>
          <a:spcPct val="0"/>
        </a:spcAft>
        <a:defRPr sz="4400">
          <a:solidFill>
            <a:schemeClr val="tx2"/>
          </a:solidFill>
          <a:latin typeface="Times New Roman" pitchFamily="-60" charset="0"/>
        </a:defRPr>
      </a:lvl8pPr>
      <a:lvl9pPr marL="1828800" algn="ctr" rtl="0" fontAlgn="base">
        <a:spcBef>
          <a:spcPct val="0"/>
        </a:spcBef>
        <a:spcAft>
          <a:spcPct val="0"/>
        </a:spcAft>
        <a:defRPr sz="4400">
          <a:solidFill>
            <a:schemeClr val="tx2"/>
          </a:solidFill>
          <a:latin typeface="Times New Roman" pitchFamily="-60"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hyperlink" Target="http://www.saramitchell.org/clarke05.pdf" TargetMode="External"/><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hyperlink" Target="http://www.cermi.eu/documents/koen/Intro%20to%20Econometrics%20-%20186-195.pdf" TargetMode="External"/><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94.wmf"/><Relationship Id="rId4" Type="http://schemas.openxmlformats.org/officeDocument/2006/relationships/oleObject" Target="../embeddings/oleObject1.bin"/></Relationships>
</file>

<file path=ppt/slides/_rels/slide109.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50.png"/></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1010.png"/><Relationship Id="rId3" Type="http://schemas.openxmlformats.org/officeDocument/2006/relationships/image" Target="../media/image97.png"/><Relationship Id="rId7" Type="http://schemas.openxmlformats.org/officeDocument/2006/relationships/image" Target="../media/image1001.png"/><Relationship Id="rId2" Type="http://schemas.openxmlformats.org/officeDocument/2006/relationships/image" Target="../media/image96.png"/><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1.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20.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4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s://onlinecourses.science.psu.edu/stat501/node/347"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90.png"/></Relationships>
</file>

<file path=ppt/slides/_rels/slide119.xml.rels><?xml version="1.0" encoding="UTF-8" standalone="yes"?>
<Relationships xmlns="http://schemas.openxmlformats.org/package/2006/relationships"><Relationship Id="rId3" Type="http://schemas.openxmlformats.org/officeDocument/2006/relationships/hyperlink" Target="http://www.causeweb.org/" TargetMode="External"/><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hyperlink" Target="https://subscription.packtpub.com/book/big_data_and_business_intelligence/9781783989065/1/ch01lvl1sec21/creating-dummies-for-categorical-variables"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04.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03.emf"/><Relationship Id="rId4" Type="http://schemas.openxmlformats.org/officeDocument/2006/relationships/oleObject" Target="../embeddings/oleObject2.bin"/></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upload.wikimedia.org/wikipedia/commons/0/02/Correlation_examples.png"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3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hyperlink" Target="https://onlinecourses.science.psu.edu/stat501/node/382"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231.png"/><Relationship Id="rId4" Type="http://schemas.openxmlformats.org/officeDocument/2006/relationships/hyperlink" Target="http://library.thinkquest.org/20991/alg2/log.html" TargetMode="Externa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262.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143.xml.rels><?xml version="1.0" encoding="UTF-8" standalone="yes"?>
<Relationships xmlns="http://schemas.openxmlformats.org/package/2006/relationships"><Relationship Id="rId3" Type="http://schemas.openxmlformats.org/officeDocument/2006/relationships/hyperlink" Target="http://www.ats.ucla.edu/stat/sas/faq/sas_interpret_log.htm" TargetMode="External"/><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hyperlink" Target="https://people.duke.edu/~rnau/411log.htm" TargetMode="External"/><Relationship Id="rId2" Type="http://schemas.openxmlformats.org/officeDocument/2006/relationships/image" Target="../media/image127.gi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30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www.causeweb.org/" TargetMode="Externa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hyperlink" Target="http://dss.princeton.edu/online_help/analysis/regression_intro.htm" TargetMode="Externa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5.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www.utstat.utoronto.ca/reid/sta414/Rsession-polys.pdf"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11.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29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32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7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33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8" Type="http://schemas.openxmlformats.org/officeDocument/2006/relationships/image" Target="../media/image1361.png"/><Relationship Id="rId13" Type="http://schemas.openxmlformats.org/officeDocument/2006/relationships/image" Target="../media/image141.png"/><Relationship Id="rId3" Type="http://schemas.openxmlformats.org/officeDocument/2006/relationships/image" Target="../media/image137.png"/><Relationship Id="rId7" Type="http://schemas.openxmlformats.org/officeDocument/2006/relationships/image" Target="../media/image1350.png"/><Relationship Id="rId12" Type="http://schemas.openxmlformats.org/officeDocument/2006/relationships/image" Target="../media/image140.pn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341.png"/><Relationship Id="rId11" Type="http://schemas.openxmlformats.org/officeDocument/2006/relationships/image" Target="../media/image139.png"/><Relationship Id="rId5" Type="http://schemas.openxmlformats.org/officeDocument/2006/relationships/image" Target="../media/image1331.png"/><Relationship Id="rId15" Type="http://schemas.openxmlformats.org/officeDocument/2006/relationships/image" Target="../media/image143.png"/><Relationship Id="rId10" Type="http://schemas.openxmlformats.org/officeDocument/2006/relationships/image" Target="../media/image1380.png"/><Relationship Id="rId4" Type="http://schemas.openxmlformats.org/officeDocument/2006/relationships/image" Target="../media/image1320.png"/><Relationship Id="rId9" Type="http://schemas.openxmlformats.org/officeDocument/2006/relationships/image" Target="../media/image1370.png"/><Relationship Id="rId14" Type="http://schemas.openxmlformats.org/officeDocument/2006/relationships/image" Target="../media/image138.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imgs.xkcd.com/comics/correlation.png" TargetMode="Externa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hyperlink" Target="https://dfzljdn9uc3pi.cloudfront.net/2015/1251/1/fig-5-1x.jpg" TargetMode="Externa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i.stack.imgur.com/NEzOx.png" TargetMode="External"/></Relationships>
</file>

<file path=ppt/slides/_rels/slide174.xml.rels><?xml version="1.0" encoding="UTF-8" standalone="yes"?>
<Relationships xmlns="http://schemas.openxmlformats.org/package/2006/relationships"><Relationship Id="rId3" Type="http://schemas.openxmlformats.org/officeDocument/2006/relationships/image" Target="../media/image144.gif"/><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hyperlink" Target="http://www.statmethods.net/stats/regression.html" TargetMode="Externa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hyperlink" Target="http://analyticspro.org/2015/09/21/machine-learning-training-set-validation-set-test-set/" TargetMode="Externa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hyperlink" Target="http://andrewgelman.com/2014/06/02/hate-stepwise-regression/" TargetMode="External"/><Relationship Id="rId2" Type="http://schemas.openxmlformats.org/officeDocument/2006/relationships/hyperlink" Target="https://onlinecourses.science.psu.edu/stat501/node/88" TargetMode="Externa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hyperlink" Target="http://www.statmethods.net/stats/regression.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www.aiaccess.net/English/Glossaries/GlosMod/e_gm_binormal_distri.htm" TargetMode="External"/></Relationships>
</file>

<file path=ppt/slides/_rels/slide180.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230.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460.png"/><Relationship Id="rId2" Type="http://schemas.openxmlformats.org/officeDocument/2006/relationships/hyperlink" Target="http://statweb.stanford.edu/~tibs/lasso/fulltext.pdf" TargetMode="Externa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26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88.xml.rels><?xml version="1.0" encoding="UTF-8" standalone="yes"?>
<Relationships xmlns="http://schemas.openxmlformats.org/package/2006/relationships"><Relationship Id="rId3" Type="http://schemas.openxmlformats.org/officeDocument/2006/relationships/hyperlink" Target="http://onlinestatbook.com/stat_sim/sampling_dist/"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89.xml.rels><?xml version="1.0" encoding="UTF-8" standalone="yes"?>
<Relationships xmlns="http://schemas.openxmlformats.org/package/2006/relationships"><Relationship Id="rId3" Type="http://schemas.openxmlformats.org/officeDocument/2006/relationships/image" Target="../media/image12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50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hyperlink" Target="http://scott.fortmann-roe.com/docs/BiasVariance.html" TargetMode="External"/><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hyperlink" Target="http://www-bcf.usc.edu/~gareth/ISL/Chapter6/6.5.pdf" TargetMode="External"/></Relationships>
</file>

<file path=ppt/slides/_rels/slide194.xml.rels><?xml version="1.0" encoding="UTF-8" standalone="yes"?>
<Relationships xmlns="http://schemas.openxmlformats.org/package/2006/relationships"><Relationship Id="rId2" Type="http://schemas.openxmlformats.org/officeDocument/2006/relationships/hyperlink" Target="http://www-bcf.usc.edu/~gareth/ISL/Credit.csv"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image" Target="../media/image1260.png"/><Relationship Id="rId1" Type="http://schemas.openxmlformats.org/officeDocument/2006/relationships/slideLayout" Target="../slideLayouts/slideLayout2.xml"/><Relationship Id="rId5" Type="http://schemas.openxmlformats.org/officeDocument/2006/relationships/hyperlink" Target="http://www-bcf.usc.edu/~gareth/ISL/Chapter6/6.4.pdf" TargetMode="External"/><Relationship Id="rId4" Type="http://schemas.openxmlformats.org/officeDocument/2006/relationships/image" Target="../media/image155.png"/></Relationships>
</file>

<file path=ppt/slides/_rels/slide196.xml.rels><?xml version="1.0" encoding="UTF-8" standalone="yes"?>
<Relationships xmlns="http://schemas.openxmlformats.org/package/2006/relationships"><Relationship Id="rId3" Type="http://schemas.openxmlformats.org/officeDocument/2006/relationships/hyperlink" Target="http://www.stat.cmu.edu/~ryantibs/datamining/lectures/16-modr1.pdf"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541.png"/><Relationship Id="rId4" Type="http://schemas.openxmlformats.org/officeDocument/2006/relationships/hyperlink" Target="http://jocelynchi.com/notes-on-ridge-regression-with-examples-in-r/" TargetMode="External"/></Relationships>
</file>

<file path=ppt/slides/_rels/slide197.xml.rels><?xml version="1.0" encoding="UTF-8" standalone="yes"?>
<Relationships xmlns="http://schemas.openxmlformats.org/package/2006/relationships"><Relationship Id="rId3" Type="http://schemas.openxmlformats.org/officeDocument/2006/relationships/image" Target="../media/image155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54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53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400.png"/><Relationship Id="rId5" Type="http://schemas.openxmlformats.org/officeDocument/2006/relationships/hyperlink" Target="http://www-bcf.usc.edu/~gareth/ISL/Chapter6/6.6.pdf" TargetMode="External"/><Relationship Id="rId4" Type="http://schemas.openxmlformats.org/officeDocument/2006/relationships/image" Target="../media/image15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3" Type="http://schemas.openxmlformats.org/officeDocument/2006/relationships/hyperlink" Target="http://www.stat.cmu.edu/~ryantibs/datamining/lectures/17-modr2-marked.pdf"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www.causeweb.org/" TargetMode="External"/><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hyperlink" Target="http://easycalculation.com/statistics/t-distribution-critical-value-table.php"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www.causeweb.org/" TargetMode="External"/><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statisticsbyjim.com/hypothesis-testing/degrees-freedom-statistics/" TargetMode="External"/><Relationship Id="rId2" Type="http://schemas.openxmlformats.org/officeDocument/2006/relationships/hyperlink" Target="https://www.statisticshowto.com/probability-and-statistics/hypothesis-testing/degrees-of-freedom/"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Spearman's_rank_correlation_coefficient"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hyperlink" Target="https://img1.etsystatic.com/066/0/7847606/il_570xN.770530683_g2rg.jpg" TargetMode="External"/><Relationship Id="rId4" Type="http://schemas.openxmlformats.org/officeDocument/2006/relationships/hyperlink" Target="http://tinyurl.com/gw8taby"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http://www.causeweb.org/" TargetMode="External"/><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280.png"/></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bolt.mph.ufl.edu/files/2012/07/images-mod2-linear12.gif" TargetMode="Externa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hyperlink" Target="http://www.causeweb.org/" TargetMode="External"/><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8.png"/><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410.png"/></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50.png"/><Relationship Id="rId1" Type="http://schemas.openxmlformats.org/officeDocument/2006/relationships/slideLayout" Target="../slideLayouts/slideLayout6.xml"/><Relationship Id="rId5" Type="http://schemas.openxmlformats.org/officeDocument/2006/relationships/image" Target="../media/image620.png"/><Relationship Id="rId4" Type="http://schemas.openxmlformats.org/officeDocument/2006/relationships/image" Target="../media/image611.png"/></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40.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hyperlink" Target="http://www.smbc-comics.com/?id=2328" TargetMode="External"/><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hyperlink" Target="http://www.capewest.ca/Cartoon_statistician.jpg" TargetMode="External"/><Relationship Id="rId2" Type="http://schemas.openxmlformats.org/officeDocument/2006/relationships/image" Target="../media/image76.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hyperlink" Target="http://www.duke.edu/~rnau/testing.htm" TargetMode="Externa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8.png"/><Relationship Id="rId1" Type="http://schemas.openxmlformats.org/officeDocument/2006/relationships/slideLayout" Target="../slideLayouts/slideLayout6.xml"/><Relationship Id="rId4" Type="http://schemas.openxmlformats.org/officeDocument/2006/relationships/image" Target="../media/image780.png"/></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sel-columbia.github.io/formhub.R/demo/RemoveOutliers.html" TargetMode="Externa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hyperlink" Target="https://s-media-cache-ak0.pinimg.com/736x/86/84/45/868445f4b5bea22ad05e1834bace9f5a.jpg" TargetMode="External"/><Relationship Id="rId2" Type="http://schemas.openxmlformats.org/officeDocument/2006/relationships/image" Target="../media/image80.jp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hyperlink" Target="http://www.causeweb.org/" TargetMode="External"/><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hyperlink" Target="http://www.causeweb.org/" TargetMode="External"/><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hyperlink" Target="http://www.causeweb.org/" TargetMode="External"/><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1905000"/>
            <a:ext cx="7772400" cy="646331"/>
          </a:xfrm>
          <a:prstGeom prst="rect">
            <a:avLst/>
          </a:prstGeom>
          <a:noFill/>
        </p:spPr>
        <p:txBody>
          <a:bodyPr wrap="square" rtlCol="0">
            <a:spAutoFit/>
          </a:bodyPr>
          <a:lstStyle/>
          <a:p>
            <a:r>
              <a:rPr lang="en-US" sz="3600" dirty="0">
                <a:solidFill>
                  <a:schemeClr val="bg1"/>
                </a:solidFill>
                <a:latin typeface="Calibri" panose="020F0502020204030204" pitchFamily="34" charset="0"/>
              </a:rPr>
              <a:t>    Correlation and Regression Analysis</a:t>
            </a:r>
          </a:p>
        </p:txBody>
      </p:sp>
      <p:sp>
        <p:nvSpPr>
          <p:cNvPr id="2" name="TextBox 1"/>
          <p:cNvSpPr txBox="1"/>
          <p:nvPr/>
        </p:nvSpPr>
        <p:spPr>
          <a:xfrm>
            <a:off x="729673" y="1676400"/>
            <a:ext cx="7696200" cy="646331"/>
          </a:xfrm>
          <a:prstGeom prst="rect">
            <a:avLst/>
          </a:prstGeom>
          <a:noFill/>
        </p:spPr>
        <p:txBody>
          <a:bodyPr wrap="square" rtlCol="0">
            <a:spAutoFit/>
          </a:bodyPr>
          <a:lstStyle/>
          <a:p>
            <a:pPr algn="ctr"/>
            <a:r>
              <a:rPr lang="en-US" sz="3600" b="1" dirty="0">
                <a:latin typeface="Calibri" panose="020F0502020204030204" pitchFamily="34" charset="0"/>
              </a:rPr>
              <a:t>Correlation and Regression Analysis</a:t>
            </a:r>
          </a:p>
        </p:txBody>
      </p:sp>
      <p:sp>
        <p:nvSpPr>
          <p:cNvPr id="5" name="TextBox 4"/>
          <p:cNvSpPr txBox="1"/>
          <p:nvPr/>
        </p:nvSpPr>
        <p:spPr>
          <a:xfrm>
            <a:off x="762000" y="3925669"/>
            <a:ext cx="7696200" cy="646331"/>
          </a:xfrm>
          <a:prstGeom prst="rect">
            <a:avLst/>
          </a:prstGeom>
          <a:noFill/>
        </p:spPr>
        <p:txBody>
          <a:bodyPr wrap="square" rtlCol="0">
            <a:spAutoFit/>
          </a:bodyPr>
          <a:lstStyle/>
          <a:p>
            <a:pPr algn="ctr"/>
            <a:r>
              <a:rPr lang="en-US" sz="3600" b="1" dirty="0">
                <a:latin typeface="Calibri" panose="020F0502020204030204" pitchFamily="34" charset="0"/>
              </a:rPr>
              <a:t>MUSA 5000/CPLN 6710</a:t>
            </a:r>
          </a:p>
        </p:txBody>
      </p:sp>
    </p:spTree>
    <p:extLst>
      <p:ext uri="{BB962C8B-B14F-4D97-AF65-F5344CB8AC3E}">
        <p14:creationId xmlns:p14="http://schemas.microsoft.com/office/powerpoint/2010/main" val="829091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0" y="381000"/>
            <a:ext cx="86868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a:ln>
                  <a:noFill/>
                </a:ln>
                <a:effectLst/>
                <a:uLnTx/>
                <a:uFillTx/>
                <a:latin typeface="Calibri" pitchFamily="34" charset="0"/>
                <a:ea typeface="+mj-ea"/>
                <a:cs typeface="Calibri" pitchFamily="34" charset="0"/>
              </a:rPr>
              <a:t>Negative Correlation – Example</a:t>
            </a:r>
          </a:p>
        </p:txBody>
      </p:sp>
      <p:sp>
        <p:nvSpPr>
          <p:cNvPr id="5" name="Content Placeholder 2"/>
          <p:cNvSpPr txBox="1">
            <a:spLocks/>
          </p:cNvSpPr>
          <p:nvPr/>
        </p:nvSpPr>
        <p:spPr bwMode="auto">
          <a:xfrm>
            <a:off x="0" y="1219200"/>
            <a:ext cx="9144000" cy="1905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57200" indent="-457200">
              <a:buFont typeface="Arial" pitchFamily="34" charset="0"/>
              <a:buChar char="•"/>
            </a:pPr>
            <a:r>
              <a:rPr lang="en-US" dirty="0">
                <a:latin typeface="Calibri" pitchFamily="34" charset="0"/>
                <a:cs typeface="Calibri" pitchFamily="34" charset="0"/>
              </a:rPr>
              <a:t>As values of one variable increase, the values of the other variable decrease. </a:t>
            </a:r>
          </a:p>
          <a:p>
            <a:pPr marL="457200" indent="-457200">
              <a:buFont typeface="Arial" pitchFamily="34" charset="0"/>
              <a:buChar char="•"/>
            </a:pPr>
            <a:r>
              <a:rPr lang="en-US" dirty="0">
                <a:latin typeface="Calibri" pitchFamily="34" charset="0"/>
                <a:cs typeface="Calibri" pitchFamily="34" charset="0"/>
              </a:rPr>
              <a:t>For instance, in </a:t>
            </a:r>
            <a:r>
              <a:rPr lang="en-US" i="1" dirty="0">
                <a:latin typeface="Calibri" pitchFamily="34" charset="0"/>
                <a:cs typeface="Calibri" pitchFamily="34" charset="0"/>
              </a:rPr>
              <a:t>higher</a:t>
            </a:r>
            <a:r>
              <a:rPr lang="en-US" dirty="0">
                <a:latin typeface="Calibri" pitchFamily="34" charset="0"/>
                <a:cs typeface="Calibri" pitchFamily="34" charset="0"/>
              </a:rPr>
              <a:t> income neighborhoods, there tend to be </a:t>
            </a:r>
            <a:r>
              <a:rPr lang="en-US" i="1" dirty="0">
                <a:latin typeface="Calibri" pitchFamily="34" charset="0"/>
                <a:cs typeface="Calibri" pitchFamily="34" charset="0"/>
              </a:rPr>
              <a:t>lower</a:t>
            </a:r>
            <a:r>
              <a:rPr lang="en-US" dirty="0">
                <a:latin typeface="Calibri" pitchFamily="34" charset="0"/>
                <a:cs typeface="Calibri" pitchFamily="34" charset="0"/>
              </a:rPr>
              <a:t> rates of violent crime (e.g., # of robberies per 10,000 people)</a:t>
            </a:r>
          </a:p>
        </p:txBody>
      </p:sp>
      <p:cxnSp>
        <p:nvCxnSpPr>
          <p:cNvPr id="7" name="Straight Arrow Connector 6"/>
          <p:cNvCxnSpPr/>
          <p:nvPr/>
        </p:nvCxnSpPr>
        <p:spPr>
          <a:xfrm>
            <a:off x="3505200" y="4876800"/>
            <a:ext cx="6096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3653765289"/>
              </p:ext>
            </p:extLst>
          </p:nvPr>
        </p:nvGraphicFramePr>
        <p:xfrm>
          <a:off x="533399" y="3505200"/>
          <a:ext cx="2667001" cy="2682240"/>
        </p:xfrm>
        <a:graphic>
          <a:graphicData uri="http://schemas.openxmlformats.org/drawingml/2006/table">
            <a:tbl>
              <a:tblPr>
                <a:tableStyleId>{284E427A-3D55-4303-BF80-6455036E1DE7}</a:tableStyleId>
              </a:tblPr>
              <a:tblGrid>
                <a:gridCol w="762000">
                  <a:extLst>
                    <a:ext uri="{9D8B030D-6E8A-4147-A177-3AD203B41FA5}">
                      <a16:colId xmlns:a16="http://schemas.microsoft.com/office/drawing/2014/main" val="20000"/>
                    </a:ext>
                  </a:extLst>
                </a:gridCol>
                <a:gridCol w="854076">
                  <a:extLst>
                    <a:ext uri="{9D8B030D-6E8A-4147-A177-3AD203B41FA5}">
                      <a16:colId xmlns:a16="http://schemas.microsoft.com/office/drawing/2014/main" val="20001"/>
                    </a:ext>
                  </a:extLst>
                </a:gridCol>
                <a:gridCol w="1050925">
                  <a:extLst>
                    <a:ext uri="{9D8B030D-6E8A-4147-A177-3AD203B41FA5}">
                      <a16:colId xmlns:a16="http://schemas.microsoft.com/office/drawing/2014/main" val="20002"/>
                    </a:ext>
                  </a:extLst>
                </a:gridCol>
              </a:tblGrid>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1" u="none" strike="noStrike" cap="none" normalizeH="0" baseline="0" dirty="0">
                          <a:ln>
                            <a:noFill/>
                          </a:ln>
                          <a:effectLst/>
                          <a:latin typeface="Calibri" pitchFamily="34" charset="0"/>
                          <a:cs typeface="Calibri" pitchFamily="34" charset="0"/>
                        </a:rPr>
                        <a:t>Area</a:t>
                      </a:r>
                      <a:endParaRPr kumimoji="0" lang="en-US" sz="1600" b="1"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1" u="none" strike="noStrike" cap="none" normalizeH="0" baseline="0" dirty="0">
                          <a:ln>
                            <a:noFill/>
                          </a:ln>
                          <a:effectLst/>
                          <a:latin typeface="Calibri" pitchFamily="34" charset="0"/>
                          <a:cs typeface="Calibri" pitchFamily="34" charset="0"/>
                        </a:rPr>
                        <a:t>Income</a:t>
                      </a:r>
                      <a:endParaRPr kumimoji="0" lang="en-US" sz="1600" b="1"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1" u="none" strike="noStrike" cap="none" normalizeH="0" baseline="0" dirty="0">
                          <a:ln>
                            <a:noFill/>
                          </a:ln>
                          <a:effectLst/>
                          <a:latin typeface="Calibri" pitchFamily="34" charset="0"/>
                          <a:cs typeface="Calibri" pitchFamily="34" charset="0"/>
                        </a:rPr>
                        <a:t>Robberies per 10,000 people</a:t>
                      </a:r>
                      <a:endParaRPr kumimoji="0" lang="en-US" sz="1600" b="1"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extLst>
                  <a:ext uri="{0D108BD9-81ED-4DB2-BD59-A6C34878D82A}">
                    <a16:rowId xmlns:a16="http://schemas.microsoft.com/office/drawing/2014/main" val="10000"/>
                  </a:ext>
                </a:extLst>
              </a:tr>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Calibri" pitchFamily="34" charset="0"/>
                          <a:cs typeface="Calibri" pitchFamily="34" charset="0"/>
                        </a:rPr>
                        <a:t>A</a:t>
                      </a:r>
                      <a:endParaRPr kumimoji="0" lang="en-US" sz="16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Calibri" pitchFamily="34" charset="0"/>
                          <a:cs typeface="Calibri" pitchFamily="34" charset="0"/>
                        </a:rPr>
                        <a:t>$30,000</a:t>
                      </a:r>
                      <a:endParaRPr kumimoji="0" lang="en-US" sz="16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Calibri" pitchFamily="34" charset="0"/>
                          <a:cs typeface="Calibri" pitchFamily="34" charset="0"/>
                        </a:rPr>
                        <a:t>36</a:t>
                      </a:r>
                      <a:endParaRPr kumimoji="0" lang="en-US" sz="16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extLst>
                  <a:ext uri="{0D108BD9-81ED-4DB2-BD59-A6C34878D82A}">
                    <a16:rowId xmlns:a16="http://schemas.microsoft.com/office/drawing/2014/main" val="10001"/>
                  </a:ext>
                </a:extLst>
              </a:tr>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Calibri" pitchFamily="34" charset="0"/>
                          <a:cs typeface="Calibri" pitchFamily="34" charset="0"/>
                        </a:rPr>
                        <a:t>B</a:t>
                      </a:r>
                      <a:endParaRPr kumimoji="0" lang="en-US" sz="16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Calibri" pitchFamily="34" charset="0"/>
                          <a:cs typeface="Calibri" pitchFamily="34" charset="0"/>
                        </a:rPr>
                        <a:t>$40,000</a:t>
                      </a:r>
                      <a:endParaRPr kumimoji="0" lang="en-US" sz="16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Calibri" pitchFamily="34" charset="0"/>
                          <a:cs typeface="Calibri" pitchFamily="34" charset="0"/>
                        </a:rPr>
                        <a:t>33</a:t>
                      </a:r>
                      <a:endParaRPr kumimoji="0" lang="en-US" sz="16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extLst>
                  <a:ext uri="{0D108BD9-81ED-4DB2-BD59-A6C34878D82A}">
                    <a16:rowId xmlns:a16="http://schemas.microsoft.com/office/drawing/2014/main" val="10002"/>
                  </a:ext>
                </a:extLst>
              </a:tr>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Calibri" pitchFamily="34" charset="0"/>
                          <a:cs typeface="Calibri" pitchFamily="34" charset="0"/>
                        </a:rPr>
                        <a:t>C</a:t>
                      </a:r>
                      <a:endParaRPr kumimoji="0" lang="en-US" sz="16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Calibri" pitchFamily="34" charset="0"/>
                          <a:cs typeface="Calibri" pitchFamily="34" charset="0"/>
                        </a:rPr>
                        <a:t>$50,000</a:t>
                      </a:r>
                      <a:endParaRPr kumimoji="0" lang="en-US" sz="16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Calibri" pitchFamily="34" charset="0"/>
                          <a:cs typeface="Calibri" pitchFamily="34" charset="0"/>
                        </a:rPr>
                        <a:t>27</a:t>
                      </a:r>
                      <a:endParaRPr kumimoji="0" lang="en-US" sz="16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extLst>
                  <a:ext uri="{0D108BD9-81ED-4DB2-BD59-A6C34878D82A}">
                    <a16:rowId xmlns:a16="http://schemas.microsoft.com/office/drawing/2014/main" val="10003"/>
                  </a:ext>
                </a:extLst>
              </a:tr>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Calibri" pitchFamily="34" charset="0"/>
                          <a:cs typeface="Calibri" pitchFamily="34" charset="0"/>
                        </a:rPr>
                        <a:t>D</a:t>
                      </a:r>
                      <a:endParaRPr kumimoji="0" lang="en-US" sz="16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Calibri" pitchFamily="34" charset="0"/>
                          <a:cs typeface="Calibri" pitchFamily="34" charset="0"/>
                        </a:rPr>
                        <a:t>$60,000</a:t>
                      </a:r>
                      <a:endParaRPr kumimoji="0" lang="en-US" sz="16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Calibri" pitchFamily="34" charset="0"/>
                          <a:cs typeface="Calibri" pitchFamily="34" charset="0"/>
                        </a:rPr>
                        <a:t>25</a:t>
                      </a:r>
                      <a:endParaRPr kumimoji="0" lang="en-US" sz="16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extLst>
                  <a:ext uri="{0D108BD9-81ED-4DB2-BD59-A6C34878D82A}">
                    <a16:rowId xmlns:a16="http://schemas.microsoft.com/office/drawing/2014/main" val="10004"/>
                  </a:ext>
                </a:extLst>
              </a:tr>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Calibri" pitchFamily="34" charset="0"/>
                          <a:cs typeface="Calibri" pitchFamily="34" charset="0"/>
                        </a:rPr>
                        <a:t>E</a:t>
                      </a:r>
                      <a:endParaRPr kumimoji="0" lang="en-US" sz="16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Calibri" pitchFamily="34" charset="0"/>
                          <a:cs typeface="Calibri" pitchFamily="34" charset="0"/>
                        </a:rPr>
                        <a:t>$70,000</a:t>
                      </a:r>
                      <a:endParaRPr kumimoji="0" lang="en-US" sz="16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Calibri" pitchFamily="34" charset="0"/>
                          <a:cs typeface="Calibri" pitchFamily="34" charset="0"/>
                        </a:rPr>
                        <a:t>20</a:t>
                      </a:r>
                      <a:endParaRPr kumimoji="0" lang="en-US" sz="16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extLst>
                  <a:ext uri="{0D108BD9-81ED-4DB2-BD59-A6C34878D82A}">
                    <a16:rowId xmlns:a16="http://schemas.microsoft.com/office/drawing/2014/main" val="10005"/>
                  </a:ext>
                </a:extLst>
              </a:tr>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Calibri" pitchFamily="34" charset="0"/>
                          <a:cs typeface="Calibri" pitchFamily="34" charset="0"/>
                        </a:rPr>
                        <a:t>F</a:t>
                      </a:r>
                      <a:endParaRPr kumimoji="0" lang="en-US" sz="16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Calibri" pitchFamily="34" charset="0"/>
                          <a:cs typeface="Calibri" pitchFamily="34" charset="0"/>
                        </a:rPr>
                        <a:t>$80,000</a:t>
                      </a:r>
                      <a:endParaRPr kumimoji="0" lang="en-US" sz="16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Calibri" pitchFamily="34" charset="0"/>
                          <a:cs typeface="Calibri" pitchFamily="34" charset="0"/>
                        </a:rPr>
                        <a:t>18</a:t>
                      </a:r>
                      <a:endParaRPr kumimoji="0" lang="en-US" sz="16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extLst>
                  <a:ext uri="{0D108BD9-81ED-4DB2-BD59-A6C34878D82A}">
                    <a16:rowId xmlns:a16="http://schemas.microsoft.com/office/drawing/2014/main" val="10006"/>
                  </a:ext>
                </a:extLst>
              </a:tr>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Calibri" pitchFamily="34" charset="0"/>
                          <a:cs typeface="Calibri" pitchFamily="34" charset="0"/>
                        </a:rPr>
                        <a:t>G</a:t>
                      </a:r>
                      <a:endParaRPr kumimoji="0" lang="en-US" sz="16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Calibri" pitchFamily="34" charset="0"/>
                          <a:cs typeface="Calibri" pitchFamily="34" charset="0"/>
                        </a:rPr>
                        <a:t>$90,000</a:t>
                      </a:r>
                      <a:endParaRPr kumimoji="0" lang="en-US" sz="16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Calibri" pitchFamily="34" charset="0"/>
                          <a:cs typeface="Calibri" pitchFamily="34" charset="0"/>
                        </a:rPr>
                        <a:t>14</a:t>
                      </a:r>
                      <a:endParaRPr kumimoji="0" lang="en-US" sz="16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extLst>
                  <a:ext uri="{0D108BD9-81ED-4DB2-BD59-A6C34878D82A}">
                    <a16:rowId xmlns:a16="http://schemas.microsoft.com/office/drawing/2014/main" val="10007"/>
                  </a:ext>
                </a:extLst>
              </a:tr>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Calibri" pitchFamily="34" charset="0"/>
                          <a:cs typeface="Calibri" pitchFamily="34" charset="0"/>
                        </a:rPr>
                        <a:t>H</a:t>
                      </a:r>
                      <a:endParaRPr kumimoji="0" lang="en-US" sz="16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Calibri" pitchFamily="34" charset="0"/>
                          <a:cs typeface="Calibri" pitchFamily="34" charset="0"/>
                        </a:rPr>
                        <a:t>$100,000</a:t>
                      </a:r>
                      <a:endParaRPr kumimoji="0" lang="en-US" sz="16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Calibri" pitchFamily="34" charset="0"/>
                          <a:cs typeface="Calibri" pitchFamily="34" charset="0"/>
                        </a:rPr>
                        <a:t>15</a:t>
                      </a:r>
                      <a:endParaRPr kumimoji="0" lang="en-US" sz="16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extLst>
                  <a:ext uri="{0D108BD9-81ED-4DB2-BD59-A6C34878D82A}">
                    <a16:rowId xmlns:a16="http://schemas.microsoft.com/office/drawing/2014/main" val="10008"/>
                  </a:ext>
                </a:extLst>
              </a:tr>
            </a:tbl>
          </a:graphicData>
        </a:graphic>
      </p:graphicFrame>
      <p:grpSp>
        <p:nvGrpSpPr>
          <p:cNvPr id="9" name="Group 9"/>
          <p:cNvGrpSpPr>
            <a:grpSpLocks/>
          </p:cNvGrpSpPr>
          <p:nvPr/>
        </p:nvGrpSpPr>
        <p:grpSpPr bwMode="auto">
          <a:xfrm>
            <a:off x="4267200" y="3657600"/>
            <a:ext cx="4572000" cy="2514600"/>
            <a:chOff x="4267200" y="4191000"/>
            <a:chExt cx="4572000" cy="2514600"/>
          </a:xfrm>
        </p:grpSpPr>
        <p:graphicFrame>
          <p:nvGraphicFramePr>
            <p:cNvPr id="10" name="Chart 9"/>
            <p:cNvGraphicFramePr/>
            <p:nvPr/>
          </p:nvGraphicFramePr>
          <p:xfrm>
            <a:off x="4343400" y="4495800"/>
            <a:ext cx="4191000" cy="2209800"/>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7"/>
            <p:cNvSpPr txBox="1">
              <a:spLocks noChangeArrowheads="1"/>
            </p:cNvSpPr>
            <p:nvPr/>
          </p:nvSpPr>
          <p:spPr bwMode="auto">
            <a:xfrm>
              <a:off x="4267200" y="4191000"/>
              <a:ext cx="4572000" cy="338554"/>
            </a:xfrm>
            <a:prstGeom prst="rect">
              <a:avLst/>
            </a:prstGeom>
            <a:noFill/>
            <a:ln w="9525">
              <a:noFill/>
              <a:miter lim="800000"/>
              <a:headEnd/>
              <a:tailEnd/>
            </a:ln>
          </p:spPr>
          <p:txBody>
            <a:bodyPr wrap="square">
              <a:spAutoFit/>
            </a:bodyPr>
            <a:lstStyle/>
            <a:p>
              <a:r>
                <a:rPr lang="en-US" sz="1600" b="1" dirty="0">
                  <a:latin typeface="Calibri" pitchFamily="34" charset="0"/>
                </a:rPr>
                <a:t>Number of Robberies per 10,000 People vs. Income</a:t>
              </a:r>
            </a:p>
          </p:txBody>
        </p:sp>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BAF569-1032-420A-A021-F0B991DBF1E9}"/>
              </a:ext>
            </a:extLst>
          </p:cNvPr>
          <p:cNvPicPr>
            <a:picLocks noChangeAspect="1"/>
          </p:cNvPicPr>
          <p:nvPr/>
        </p:nvPicPr>
        <p:blipFill>
          <a:blip r:embed="rId2"/>
          <a:stretch>
            <a:fillRect/>
          </a:stretch>
        </p:blipFill>
        <p:spPr>
          <a:xfrm>
            <a:off x="600571" y="1600200"/>
            <a:ext cx="7942857" cy="2276190"/>
          </a:xfrm>
          <a:prstGeom prst="rect">
            <a:avLst/>
          </a:prstGeom>
        </p:spPr>
      </p:pic>
      <p:sp>
        <p:nvSpPr>
          <p:cNvPr id="7" name="Title 1">
            <a:extLst>
              <a:ext uri="{FF2B5EF4-FFF2-40B4-BE49-F238E27FC236}">
                <a16:creationId xmlns:a16="http://schemas.microsoft.com/office/drawing/2014/main" id="{1D804AFB-8FD6-43A3-84D0-0F5659358EAD}"/>
              </a:ext>
            </a:extLst>
          </p:cNvPr>
          <p:cNvSpPr txBox="1">
            <a:spLocks/>
          </p:cNvSpPr>
          <p:nvPr/>
        </p:nvSpPr>
        <p:spPr bwMode="auto">
          <a:xfrm>
            <a:off x="0" y="332555"/>
            <a:ext cx="91440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a:ln>
                  <a:noFill/>
                </a:ln>
                <a:effectLst/>
                <a:uLnTx/>
                <a:uFillTx/>
                <a:latin typeface="Calibri" pitchFamily="34" charset="0"/>
                <a:ea typeface="+mj-ea"/>
                <a:cs typeface="Calibri" pitchFamily="34" charset="0"/>
              </a:rPr>
              <a:t>Homoscedasticity vs. Heteroscedasticity</a:t>
            </a:r>
          </a:p>
        </p:txBody>
      </p:sp>
      <p:pic>
        <p:nvPicPr>
          <p:cNvPr id="9" name="Picture 8">
            <a:extLst>
              <a:ext uri="{FF2B5EF4-FFF2-40B4-BE49-F238E27FC236}">
                <a16:creationId xmlns:a16="http://schemas.microsoft.com/office/drawing/2014/main" id="{08E90ED7-0022-45E0-8DE4-200CC4064E82}"/>
              </a:ext>
            </a:extLst>
          </p:cNvPr>
          <p:cNvPicPr>
            <a:picLocks noChangeAspect="1"/>
          </p:cNvPicPr>
          <p:nvPr/>
        </p:nvPicPr>
        <p:blipFill>
          <a:blip r:embed="rId3"/>
          <a:stretch>
            <a:fillRect/>
          </a:stretch>
        </p:blipFill>
        <p:spPr>
          <a:xfrm>
            <a:off x="3048000" y="4648200"/>
            <a:ext cx="3285714" cy="1600000"/>
          </a:xfrm>
          <a:prstGeom prst="rect">
            <a:avLst/>
          </a:prstGeom>
        </p:spPr>
      </p:pic>
      <p:sp>
        <p:nvSpPr>
          <p:cNvPr id="10" name="TextBox 9">
            <a:extLst>
              <a:ext uri="{FF2B5EF4-FFF2-40B4-BE49-F238E27FC236}">
                <a16:creationId xmlns:a16="http://schemas.microsoft.com/office/drawing/2014/main" id="{F416908F-B18B-490A-BA9F-8AA558997E49}"/>
              </a:ext>
            </a:extLst>
          </p:cNvPr>
          <p:cNvSpPr txBox="1"/>
          <p:nvPr/>
        </p:nvSpPr>
        <p:spPr>
          <a:xfrm>
            <a:off x="2971800" y="4378523"/>
            <a:ext cx="3810000" cy="1815882"/>
          </a:xfrm>
          <a:prstGeom prst="rect">
            <a:avLst/>
          </a:prstGeom>
          <a:noFill/>
        </p:spPr>
        <p:txBody>
          <a:bodyPr wrap="square" rtlCol="0">
            <a:spAutoFit/>
          </a:bodyPr>
          <a:lstStyle/>
          <a:p>
            <a:r>
              <a:rPr lang="en-US" sz="1400" i="1" dirty="0"/>
              <a:t>y                                   </a:t>
            </a:r>
            <a:r>
              <a:rPr lang="en-US" sz="1400" i="1" dirty="0" err="1"/>
              <a:t>y</a:t>
            </a:r>
            <a:endParaRPr lang="en-US" sz="1400" i="1" dirty="0"/>
          </a:p>
          <a:p>
            <a:endParaRPr lang="en-US" sz="1400" i="1" dirty="0"/>
          </a:p>
          <a:p>
            <a:endParaRPr lang="en-US" sz="1400" i="1" dirty="0"/>
          </a:p>
          <a:p>
            <a:endParaRPr lang="en-US" sz="1400" i="1" dirty="0"/>
          </a:p>
          <a:p>
            <a:endParaRPr lang="en-US" sz="1400" i="1" dirty="0"/>
          </a:p>
          <a:p>
            <a:endParaRPr lang="en-US" sz="1400" i="1" dirty="0"/>
          </a:p>
          <a:p>
            <a:endParaRPr lang="en-US" sz="1400" i="1" dirty="0"/>
          </a:p>
          <a:p>
            <a:r>
              <a:rPr lang="en-US" sz="1400" i="1" dirty="0"/>
              <a:t>                             x                                          </a:t>
            </a:r>
            <a:r>
              <a:rPr lang="en-US" sz="1400" i="1" dirty="0" err="1"/>
              <a:t>x</a:t>
            </a:r>
            <a:endParaRPr lang="en-US" i="1" dirty="0"/>
          </a:p>
        </p:txBody>
      </p:sp>
    </p:spTree>
    <p:extLst>
      <p:ext uri="{BB962C8B-B14F-4D97-AF65-F5344CB8AC3E}">
        <p14:creationId xmlns:p14="http://schemas.microsoft.com/office/powerpoint/2010/main" val="15768590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0921"/>
            <a:ext cx="8458200" cy="762000"/>
          </a:xfrm>
        </p:spPr>
        <p:txBody>
          <a:bodyPr/>
          <a:lstStyle/>
          <a:p>
            <a:pPr algn="l"/>
            <a:r>
              <a:rPr lang="en-US" sz="3600" b="1" dirty="0">
                <a:solidFill>
                  <a:schemeClr val="tx1"/>
                </a:solidFill>
                <a:latin typeface="Calibri" pitchFamily="34" charset="0"/>
                <a:cs typeface="Calibri" pitchFamily="34" charset="0"/>
              </a:rPr>
              <a:t>The Plot Should Look Like…</a:t>
            </a:r>
          </a:p>
        </p:txBody>
      </p:sp>
      <p:grpSp>
        <p:nvGrpSpPr>
          <p:cNvPr id="6" name="Group 5"/>
          <p:cNvGrpSpPr/>
          <p:nvPr/>
        </p:nvGrpSpPr>
        <p:grpSpPr>
          <a:xfrm>
            <a:off x="314846" y="1280360"/>
            <a:ext cx="8438107" cy="4419600"/>
            <a:chOff x="304800" y="1905000"/>
            <a:chExt cx="8438107" cy="4419600"/>
          </a:xfrm>
        </p:grpSpPr>
        <p:pic>
          <p:nvPicPr>
            <p:cNvPr id="6146" name="Picture 2"/>
            <p:cNvPicPr>
              <a:picLocks noChangeAspect="1" noChangeArrowheads="1"/>
            </p:cNvPicPr>
            <p:nvPr/>
          </p:nvPicPr>
          <p:blipFill>
            <a:blip r:embed="rId2" cstate="print"/>
            <a:srcRect/>
            <a:stretch>
              <a:fillRect/>
            </a:stretch>
          </p:blipFill>
          <p:spPr bwMode="auto">
            <a:xfrm>
              <a:off x="685800" y="1905000"/>
              <a:ext cx="8057107" cy="4038600"/>
            </a:xfrm>
            <a:prstGeom prst="rect">
              <a:avLst/>
            </a:prstGeom>
            <a:noFill/>
            <a:ln w="9525">
              <a:noFill/>
              <a:miter lim="800000"/>
              <a:headEnd/>
              <a:tailEnd/>
            </a:ln>
          </p:spPr>
        </p:pic>
        <p:sp>
          <p:nvSpPr>
            <p:cNvPr id="4" name="TextBox 3"/>
            <p:cNvSpPr txBox="1"/>
            <p:nvPr/>
          </p:nvSpPr>
          <p:spPr>
            <a:xfrm>
              <a:off x="1143000" y="5867400"/>
              <a:ext cx="7543800" cy="457200"/>
            </a:xfrm>
            <a:prstGeom prst="rect">
              <a:avLst/>
            </a:prstGeom>
            <a:noFill/>
          </p:spPr>
          <p:txBody>
            <a:bodyPr wrap="square" rtlCol="0">
              <a:spAutoFit/>
            </a:bodyPr>
            <a:lstStyle/>
            <a:p>
              <a:pPr algn="ctr"/>
              <a:r>
                <a:rPr lang="en-US" dirty="0">
                  <a:latin typeface="Calibri" pitchFamily="34" charset="0"/>
                  <a:cs typeface="Calibri" pitchFamily="34" charset="0"/>
                </a:rPr>
                <a:t>x</a:t>
              </a:r>
            </a:p>
          </p:txBody>
        </p:sp>
        <p:sp>
          <p:nvSpPr>
            <p:cNvPr id="5" name="TextBox 4"/>
            <p:cNvSpPr txBox="1"/>
            <p:nvPr/>
          </p:nvSpPr>
          <p:spPr>
            <a:xfrm rot="16200000">
              <a:off x="-1216967" y="3655368"/>
              <a:ext cx="3505200" cy="461665"/>
            </a:xfrm>
            <a:prstGeom prst="rect">
              <a:avLst/>
            </a:prstGeom>
            <a:noFill/>
          </p:spPr>
          <p:txBody>
            <a:bodyPr wrap="square" rtlCol="0">
              <a:spAutoFit/>
            </a:bodyPr>
            <a:lstStyle/>
            <a:p>
              <a:pPr algn="ctr"/>
              <a:r>
                <a:rPr lang="en-US" dirty="0">
                  <a:latin typeface="Calibri" pitchFamily="34" charset="0"/>
                  <a:cs typeface="Calibri" pitchFamily="34" charset="0"/>
                </a:rPr>
                <a:t>Standardized Residual</a:t>
              </a:r>
            </a:p>
          </p:txBody>
        </p:sp>
      </p:grpSp>
      <p:sp>
        <p:nvSpPr>
          <p:cNvPr id="7" name="TextBox 6"/>
          <p:cNvSpPr txBox="1"/>
          <p:nvPr/>
        </p:nvSpPr>
        <p:spPr>
          <a:xfrm>
            <a:off x="228600" y="5867400"/>
            <a:ext cx="8610600" cy="830997"/>
          </a:xfrm>
          <a:prstGeom prst="rect">
            <a:avLst/>
          </a:prstGeom>
          <a:noFill/>
        </p:spPr>
        <p:txBody>
          <a:bodyPr wrap="square" rtlCol="0">
            <a:spAutoFit/>
          </a:bodyPr>
          <a:lstStyle/>
          <a:p>
            <a:r>
              <a:rPr lang="en-US" dirty="0">
                <a:latin typeface="Calibri" pitchFamily="34" charset="0"/>
                <a:cs typeface="Calibri" pitchFamily="34" charset="0"/>
              </a:rPr>
              <a:t>The variance of residuals should look constant for different values of x (or ŷ)</a:t>
            </a:r>
            <a:r>
              <a:rPr lang="en-US" i="1" dirty="0">
                <a:latin typeface="Calibri" pitchFamily="34" charset="0"/>
                <a:cs typeface="Calibri" pitchFamily="34" charset="0"/>
              </a:rPr>
              <a:t>. </a:t>
            </a:r>
            <a:r>
              <a:rPr lang="en-US" dirty="0">
                <a:latin typeface="Calibri" pitchFamily="34" charset="0"/>
                <a:cs typeface="Calibri" pitchFamily="34" charset="0"/>
              </a:rPr>
              <a:t>That is, the residuals should be </a:t>
            </a:r>
            <a:r>
              <a:rPr lang="en-US" b="1" i="1" dirty="0" err="1">
                <a:latin typeface="Calibri" pitchFamily="34" charset="0"/>
                <a:cs typeface="Calibri" pitchFamily="34" charset="0"/>
              </a:rPr>
              <a:t>homoscedastic</a:t>
            </a:r>
            <a:r>
              <a:rPr lang="en-US" i="1" dirty="0">
                <a:latin typeface="Calibri" pitchFamily="34" charset="0"/>
                <a:cs typeface="Calibri" pitchFamily="34" charset="0"/>
              </a:rPr>
              <a:t>.</a:t>
            </a:r>
            <a:endParaRPr lang="en-US" dirty="0">
              <a:latin typeface="Calibri" pitchFamily="34" charset="0"/>
              <a:cs typeface="Calibri" pitchFamily="34"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28600"/>
            <a:ext cx="6400800" cy="6400800"/>
          </a:xfrm>
          <a:prstGeom prst="rect">
            <a:avLst/>
          </a:prstGeom>
        </p:spPr>
      </p:pic>
    </p:spTree>
    <p:extLst>
      <p:ext uri="{BB962C8B-B14F-4D97-AF65-F5344CB8AC3E}">
        <p14:creationId xmlns:p14="http://schemas.microsoft.com/office/powerpoint/2010/main" val="6373230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1158"/>
            <a:ext cx="8458200" cy="762000"/>
          </a:xfrm>
        </p:spPr>
        <p:txBody>
          <a:bodyPr/>
          <a:lstStyle/>
          <a:p>
            <a:pPr algn="l"/>
            <a:r>
              <a:rPr lang="en-US" sz="3600" b="1" dirty="0">
                <a:solidFill>
                  <a:schemeClr val="tx1"/>
                </a:solidFill>
                <a:latin typeface="Calibri" pitchFamily="34" charset="0"/>
                <a:cs typeface="Calibri" pitchFamily="34" charset="0"/>
              </a:rPr>
              <a:t>Residual by Predicted Plot and Outliers</a:t>
            </a:r>
          </a:p>
        </p:txBody>
      </p:sp>
      <p:sp>
        <p:nvSpPr>
          <p:cNvPr id="4" name="TextBox 3"/>
          <p:cNvSpPr txBox="1"/>
          <p:nvPr/>
        </p:nvSpPr>
        <p:spPr>
          <a:xfrm>
            <a:off x="0" y="1334914"/>
            <a:ext cx="9144000" cy="1200329"/>
          </a:xfrm>
          <a:prstGeom prst="rect">
            <a:avLst/>
          </a:prstGeom>
          <a:noFill/>
        </p:spPr>
        <p:txBody>
          <a:bodyPr wrap="square" rtlCol="0">
            <a:spAutoFit/>
          </a:bodyPr>
          <a:lstStyle/>
          <a:p>
            <a:r>
              <a:rPr lang="en-US" dirty="0">
                <a:latin typeface="Calibri" pitchFamily="34" charset="0"/>
                <a:cs typeface="Calibri" pitchFamily="34" charset="0"/>
              </a:rPr>
              <a:t>We can also use the ‘standardized residual by x’ scatter plot (or, equivalently, the ‘standardized residual by predicted’) scatter plot to detect</a:t>
            </a:r>
            <a:r>
              <a:rPr lang="en-US" i="1" dirty="0">
                <a:latin typeface="Calibri" pitchFamily="34" charset="0"/>
                <a:cs typeface="Calibri" pitchFamily="34" charset="0"/>
              </a:rPr>
              <a:t> </a:t>
            </a:r>
            <a:r>
              <a:rPr lang="en-US" dirty="0">
                <a:latin typeface="Calibri" pitchFamily="34" charset="0"/>
                <a:cs typeface="Calibri" pitchFamily="34" charset="0"/>
              </a:rPr>
              <a:t>outliers</a:t>
            </a:r>
          </a:p>
        </p:txBody>
      </p:sp>
      <p:pic>
        <p:nvPicPr>
          <p:cNvPr id="7171" name="Picture 3"/>
          <p:cNvPicPr>
            <a:picLocks noChangeAspect="1" noChangeArrowheads="1"/>
          </p:cNvPicPr>
          <p:nvPr/>
        </p:nvPicPr>
        <p:blipFill>
          <a:blip r:embed="rId2" cstate="print"/>
          <a:srcRect/>
          <a:stretch>
            <a:fillRect/>
          </a:stretch>
        </p:blipFill>
        <p:spPr bwMode="auto">
          <a:xfrm>
            <a:off x="3048000" y="2667000"/>
            <a:ext cx="2985513" cy="3810000"/>
          </a:xfrm>
          <a:prstGeom prst="rect">
            <a:avLst/>
          </a:prstGeom>
          <a:noFill/>
          <a:ln w="9525">
            <a:noFill/>
            <a:miter lim="800000"/>
            <a:headEnd/>
            <a:tailEnd/>
          </a:ln>
        </p:spPr>
      </p:pic>
      <p:sp>
        <p:nvSpPr>
          <p:cNvPr id="13" name="TextBox 12"/>
          <p:cNvSpPr txBox="1"/>
          <p:nvPr/>
        </p:nvSpPr>
        <p:spPr>
          <a:xfrm>
            <a:off x="3352800" y="6320135"/>
            <a:ext cx="2209800" cy="461665"/>
          </a:xfrm>
          <a:prstGeom prst="rect">
            <a:avLst/>
          </a:prstGeom>
          <a:noFill/>
        </p:spPr>
        <p:txBody>
          <a:bodyPr wrap="square" rtlCol="0">
            <a:spAutoFit/>
          </a:bodyPr>
          <a:lstStyle/>
          <a:p>
            <a:pPr algn="ctr"/>
            <a:r>
              <a:rPr lang="en-US" dirty="0">
                <a:latin typeface="Calibri" pitchFamily="34" charset="0"/>
                <a:cs typeface="Calibri" pitchFamily="34" charset="0"/>
              </a:rPr>
              <a:t>x</a:t>
            </a:r>
          </a:p>
        </p:txBody>
      </p:sp>
      <p:sp>
        <p:nvSpPr>
          <p:cNvPr id="14" name="TextBox 13"/>
          <p:cNvSpPr txBox="1"/>
          <p:nvPr/>
        </p:nvSpPr>
        <p:spPr>
          <a:xfrm rot="16200000">
            <a:off x="1221431" y="4264969"/>
            <a:ext cx="3352802" cy="461665"/>
          </a:xfrm>
          <a:prstGeom prst="rect">
            <a:avLst/>
          </a:prstGeom>
          <a:noFill/>
        </p:spPr>
        <p:txBody>
          <a:bodyPr wrap="square" rtlCol="0">
            <a:spAutoFit/>
          </a:bodyPr>
          <a:lstStyle/>
          <a:p>
            <a:pPr algn="ctr"/>
            <a:r>
              <a:rPr lang="en-US" dirty="0">
                <a:latin typeface="Calibri" pitchFamily="34" charset="0"/>
                <a:cs typeface="Calibri" pitchFamily="34" charset="0"/>
              </a:rPr>
              <a:t>Standardized Residuals</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53" y="381000"/>
            <a:ext cx="8153400" cy="762000"/>
          </a:xfrm>
        </p:spPr>
        <p:txBody>
          <a:bodyPr/>
          <a:lstStyle/>
          <a:p>
            <a:pPr algn="l"/>
            <a:r>
              <a:rPr lang="en-US" sz="3600" b="1" dirty="0">
                <a:solidFill>
                  <a:schemeClr val="tx1"/>
                </a:solidFill>
                <a:latin typeface="Calibri" pitchFamily="34" charset="0"/>
                <a:cs typeface="Calibri" pitchFamily="34" charset="0"/>
              </a:rPr>
              <a:t>Time and Space Dependence</a:t>
            </a:r>
          </a:p>
        </p:txBody>
      </p:sp>
      <p:sp>
        <p:nvSpPr>
          <p:cNvPr id="3" name="TextBox 2"/>
          <p:cNvSpPr txBox="1"/>
          <p:nvPr/>
        </p:nvSpPr>
        <p:spPr>
          <a:xfrm>
            <a:off x="0" y="1295400"/>
            <a:ext cx="9144000" cy="5262979"/>
          </a:xfrm>
          <a:prstGeom prst="rect">
            <a:avLst/>
          </a:prstGeom>
          <a:noFill/>
        </p:spPr>
        <p:txBody>
          <a:bodyPr wrap="square" rtlCol="0">
            <a:spAutoFit/>
          </a:bodyPr>
          <a:lstStyle/>
          <a:p>
            <a:r>
              <a:rPr lang="en-US" dirty="0">
                <a:latin typeface="Calibri" pitchFamily="34" charset="0"/>
                <a:cs typeface="Calibri" pitchFamily="34" charset="0"/>
              </a:rPr>
              <a:t>If your data has a temporal or spatial component, then residuals of observations that are close to each other (either in time or space) will likely be similar (i.e., dependent of each other, or </a:t>
            </a:r>
            <a:r>
              <a:rPr lang="en-US" i="1" dirty="0" err="1">
                <a:latin typeface="Calibri" pitchFamily="34" charset="0"/>
                <a:cs typeface="Calibri" pitchFamily="34" charset="0"/>
              </a:rPr>
              <a:t>autocorrelated</a:t>
            </a:r>
            <a:r>
              <a:rPr lang="en-US" dirty="0">
                <a:latin typeface="Calibri" pitchFamily="34" charset="0"/>
                <a:cs typeface="Calibri" pitchFamily="34" charset="0"/>
              </a:rPr>
              <a:t>)</a:t>
            </a:r>
          </a:p>
          <a:p>
            <a:endParaRPr lang="en-US" sz="1200" dirty="0">
              <a:latin typeface="Calibri" pitchFamily="34" charset="0"/>
              <a:cs typeface="Calibri" pitchFamily="34" charset="0"/>
            </a:endParaRPr>
          </a:p>
          <a:p>
            <a:r>
              <a:rPr lang="en-US" dirty="0">
                <a:latin typeface="Calibri" pitchFamily="34" charset="0"/>
                <a:cs typeface="Calibri" pitchFamily="34" charset="0"/>
              </a:rPr>
              <a:t>Examples:</a:t>
            </a:r>
          </a:p>
          <a:p>
            <a:pPr marL="457200" indent="-457200">
              <a:buAutoNum type="arabicPeriod"/>
            </a:pPr>
            <a:r>
              <a:rPr lang="en-US" dirty="0">
                <a:latin typeface="Calibri" pitchFamily="34" charset="0"/>
                <a:cs typeface="Calibri" pitchFamily="34" charset="0"/>
              </a:rPr>
              <a:t>Predicting inflation with unemployment over the years. Data like:</a:t>
            </a:r>
          </a:p>
          <a:p>
            <a:pPr marL="457200" indent="-457200">
              <a:buAutoNum type="arabicPeriod"/>
            </a:pPr>
            <a:endParaRPr lang="en-US" dirty="0">
              <a:latin typeface="Calibri" pitchFamily="34" charset="0"/>
              <a:cs typeface="Calibri" pitchFamily="34" charset="0"/>
            </a:endParaRPr>
          </a:p>
          <a:p>
            <a:pPr marL="457200" indent="-457200">
              <a:buAutoNum type="arabicPeriod"/>
            </a:pPr>
            <a:endParaRPr lang="en-US" dirty="0">
              <a:latin typeface="Calibri" pitchFamily="34" charset="0"/>
              <a:cs typeface="Calibri" pitchFamily="34" charset="0"/>
            </a:endParaRPr>
          </a:p>
          <a:p>
            <a:pPr marL="457200" indent="-457200">
              <a:buAutoNum type="arabicPeriod"/>
            </a:pPr>
            <a:endParaRPr lang="en-US" dirty="0">
              <a:latin typeface="Calibri" pitchFamily="34" charset="0"/>
              <a:cs typeface="Calibri" pitchFamily="34" charset="0"/>
            </a:endParaRPr>
          </a:p>
          <a:p>
            <a:pPr marL="457200" indent="-457200">
              <a:buAutoNum type="arabicPeriod"/>
            </a:pPr>
            <a:endParaRPr lang="en-US" dirty="0">
              <a:latin typeface="Calibri" pitchFamily="34" charset="0"/>
              <a:cs typeface="Calibri" pitchFamily="34" charset="0"/>
            </a:endParaRPr>
          </a:p>
          <a:p>
            <a:pPr marL="457200" indent="-457200">
              <a:buAutoNum type="arabicPeriod"/>
            </a:pPr>
            <a:endParaRPr lang="en-US" dirty="0">
              <a:latin typeface="Calibri" pitchFamily="34" charset="0"/>
              <a:cs typeface="Calibri" pitchFamily="34" charset="0"/>
            </a:endParaRPr>
          </a:p>
          <a:p>
            <a:pPr marL="457200" indent="-457200">
              <a:buAutoNum type="arabicPeriod"/>
            </a:pPr>
            <a:r>
              <a:rPr lang="en-US" dirty="0">
                <a:latin typeface="Calibri" pitchFamily="34" charset="0"/>
                <a:cs typeface="Calibri" pitchFamily="34" charset="0"/>
              </a:rPr>
              <a:t>Predicting median house values using median household income across Philadelphia Census Tracts.</a:t>
            </a:r>
          </a:p>
          <a:p>
            <a:pPr marL="457200" indent="-457200">
              <a:buAutoNum type="arabicPeriod"/>
            </a:pPr>
            <a:endParaRPr lang="en-US" sz="1200" dirty="0">
              <a:latin typeface="Calibri" pitchFamily="34" charset="0"/>
              <a:cs typeface="Calibri" pitchFamily="34" charset="0"/>
            </a:endParaRPr>
          </a:p>
          <a:p>
            <a:pPr marL="457200" indent="-457200"/>
            <a:r>
              <a:rPr lang="en-US" b="1" dirty="0">
                <a:latin typeface="Calibri" pitchFamily="34" charset="0"/>
                <a:cs typeface="Calibri" pitchFamily="34" charset="0"/>
              </a:rPr>
              <a:t>Need to use </a:t>
            </a:r>
            <a:r>
              <a:rPr lang="en-US" b="1" i="1" dirty="0">
                <a:latin typeface="Calibri" pitchFamily="34" charset="0"/>
                <a:cs typeface="Calibri" pitchFamily="34" charset="0"/>
              </a:rPr>
              <a:t>time series</a:t>
            </a:r>
            <a:r>
              <a:rPr lang="en-US" b="1" dirty="0">
                <a:latin typeface="Calibri" pitchFamily="34" charset="0"/>
                <a:cs typeface="Calibri" pitchFamily="34" charset="0"/>
              </a:rPr>
              <a:t> or </a:t>
            </a:r>
            <a:r>
              <a:rPr lang="en-US" b="1" i="1" dirty="0">
                <a:latin typeface="Calibri" pitchFamily="34" charset="0"/>
                <a:cs typeface="Calibri" pitchFamily="34" charset="0"/>
              </a:rPr>
              <a:t>spatial regression</a:t>
            </a:r>
            <a:r>
              <a:rPr lang="en-US" b="1" dirty="0">
                <a:latin typeface="Calibri" pitchFamily="34" charset="0"/>
                <a:cs typeface="Calibri" pitchFamily="34" charset="0"/>
              </a:rPr>
              <a:t> in these situations</a:t>
            </a:r>
            <a:endParaRPr lang="en-US" b="1" i="1" dirty="0">
              <a:latin typeface="Calibri" pitchFamily="34" charset="0"/>
              <a:cs typeface="Calibri"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564969474"/>
              </p:ext>
            </p:extLst>
          </p:nvPr>
        </p:nvGraphicFramePr>
        <p:xfrm>
          <a:off x="3086100" y="3505200"/>
          <a:ext cx="2971800" cy="1571625"/>
        </p:xfrm>
        <a:graphic>
          <a:graphicData uri="http://schemas.openxmlformats.org/drawingml/2006/table">
            <a:tbl>
              <a:tblPr/>
              <a:tblGrid>
                <a:gridCol w="9906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tblGrid>
              <a:tr h="190500">
                <a:tc>
                  <a:txBody>
                    <a:bodyPr/>
                    <a:lstStyle/>
                    <a:p>
                      <a:pPr algn="ctr" fontAlgn="b"/>
                      <a:r>
                        <a:rPr lang="en-US" sz="2000" b="0" i="0" u="none" strike="noStrike" dirty="0">
                          <a:solidFill>
                            <a:srgbClr val="000000"/>
                          </a:solidFill>
                          <a:latin typeface="Calibri"/>
                        </a:rPr>
                        <a:t>Year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err="1">
                          <a:solidFill>
                            <a:srgbClr val="000000"/>
                          </a:solidFill>
                          <a:latin typeface="Calibri"/>
                        </a:rPr>
                        <a:t>Unemp</a:t>
                      </a:r>
                      <a:endParaRPr lang="en-US" sz="20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Inflation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US" sz="2000" b="0" i="0" u="none" strike="noStrike" dirty="0">
                          <a:solidFill>
                            <a:srgbClr val="000000"/>
                          </a:solidFill>
                          <a:latin typeface="Calibri"/>
                        </a:rPr>
                        <a:t>1990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r>
                        <a:rPr lang="en-US" sz="2000" b="0" i="0" u="none" strike="noStrike">
                          <a:solidFill>
                            <a:srgbClr val="000000"/>
                          </a:solidFill>
                          <a:latin typeface="Calibri"/>
                        </a:rPr>
                        <a:t>1991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ctr"/>
                      <a:r>
                        <a:rPr lang="en-US" sz="2000" b="0" i="0" u="none" strike="noStrike">
                          <a:solidFill>
                            <a:srgbClr val="000000"/>
                          </a:solidFill>
                          <a:latin typeface="Calibri"/>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US" sz="2000" b="0" i="0" u="none" strike="noStrike">
                          <a:solidFill>
                            <a:srgbClr val="000000"/>
                          </a:solidFill>
                          <a:latin typeface="Calibri"/>
                        </a:rPr>
                        <a:t>2010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1795"/>
            <a:ext cx="8458200" cy="762000"/>
          </a:xfrm>
        </p:spPr>
        <p:txBody>
          <a:bodyPr/>
          <a:lstStyle/>
          <a:p>
            <a:pPr algn="l"/>
            <a:r>
              <a:rPr lang="en-US" sz="3600" b="1" dirty="0">
                <a:solidFill>
                  <a:schemeClr val="tx1"/>
                </a:solidFill>
                <a:latin typeface="Calibri" pitchFamily="34" charset="0"/>
                <a:cs typeface="Calibri" pitchFamily="34" charset="0"/>
              </a:rPr>
              <a:t>Omitted Predictor</a:t>
            </a:r>
          </a:p>
        </p:txBody>
      </p:sp>
      <p:grpSp>
        <p:nvGrpSpPr>
          <p:cNvPr id="5" name="Group 4"/>
          <p:cNvGrpSpPr/>
          <p:nvPr/>
        </p:nvGrpSpPr>
        <p:grpSpPr>
          <a:xfrm>
            <a:off x="1752600" y="2228085"/>
            <a:ext cx="5856056" cy="3352802"/>
            <a:chOff x="990600" y="2133601"/>
            <a:chExt cx="5856056" cy="3352802"/>
          </a:xfrm>
        </p:grpSpPr>
        <p:pic>
          <p:nvPicPr>
            <p:cNvPr id="99330" name="Picture 2"/>
            <p:cNvPicPr>
              <a:picLocks noChangeAspect="1" noChangeArrowheads="1"/>
            </p:cNvPicPr>
            <p:nvPr/>
          </p:nvPicPr>
          <p:blipFill>
            <a:blip r:embed="rId2" cstate="print"/>
            <a:srcRect/>
            <a:stretch>
              <a:fillRect/>
            </a:stretch>
          </p:blipFill>
          <p:spPr bwMode="auto">
            <a:xfrm>
              <a:off x="1828800" y="2438400"/>
              <a:ext cx="5017856" cy="2386012"/>
            </a:xfrm>
            <a:prstGeom prst="rect">
              <a:avLst/>
            </a:prstGeom>
            <a:noFill/>
            <a:ln w="9525">
              <a:noFill/>
              <a:miter lim="800000"/>
              <a:headEnd/>
              <a:tailEnd/>
            </a:ln>
          </p:spPr>
        </p:pic>
        <p:sp>
          <p:nvSpPr>
            <p:cNvPr id="4" name="TextBox 3"/>
            <p:cNvSpPr txBox="1"/>
            <p:nvPr/>
          </p:nvSpPr>
          <p:spPr>
            <a:xfrm rot="16200000">
              <a:off x="-270302" y="3394503"/>
              <a:ext cx="3352802" cy="830997"/>
            </a:xfrm>
            <a:prstGeom prst="rect">
              <a:avLst/>
            </a:prstGeom>
            <a:noFill/>
          </p:spPr>
          <p:txBody>
            <a:bodyPr wrap="square" rtlCol="0">
              <a:spAutoFit/>
            </a:bodyPr>
            <a:lstStyle/>
            <a:p>
              <a:pPr algn="ctr"/>
              <a:r>
                <a:rPr lang="en-US" dirty="0">
                  <a:latin typeface="Calibri" pitchFamily="34" charset="0"/>
                  <a:cs typeface="Calibri" pitchFamily="34" charset="0"/>
                </a:rPr>
                <a:t>Standardized</a:t>
              </a:r>
            </a:p>
            <a:p>
              <a:pPr algn="ctr"/>
              <a:r>
                <a:rPr lang="en-US" dirty="0">
                  <a:latin typeface="Calibri" pitchFamily="34" charset="0"/>
                  <a:cs typeface="Calibri" pitchFamily="34" charset="0"/>
                </a:rPr>
                <a:t> Residuals</a:t>
              </a:r>
            </a:p>
          </p:txBody>
        </p:sp>
      </p:grpSp>
      <p:sp>
        <p:nvSpPr>
          <p:cNvPr id="6" name="TextBox 5"/>
          <p:cNvSpPr txBox="1"/>
          <p:nvPr/>
        </p:nvSpPr>
        <p:spPr>
          <a:xfrm>
            <a:off x="0" y="1145579"/>
            <a:ext cx="9144000" cy="1938992"/>
          </a:xfrm>
          <a:prstGeom prst="rect">
            <a:avLst/>
          </a:prstGeom>
          <a:noFill/>
        </p:spPr>
        <p:txBody>
          <a:bodyPr wrap="square" rtlCol="0">
            <a:spAutoFit/>
          </a:bodyPr>
          <a:lstStyle/>
          <a:p>
            <a:r>
              <a:rPr lang="en-US" dirty="0">
                <a:latin typeface="Calibri" pitchFamily="34" charset="0"/>
                <a:cs typeface="Calibri" pitchFamily="34" charset="0"/>
              </a:rPr>
              <a:t>It could also be the case that there is a predictor that has been omitted from the model – a predictor that is both correlated with X and is a determinant of Y.</a:t>
            </a:r>
          </a:p>
          <a:p>
            <a:endParaRPr lang="en-US" dirty="0">
              <a:latin typeface="Calibri" pitchFamily="34" charset="0"/>
              <a:cs typeface="Calibri" pitchFamily="34" charset="0"/>
            </a:endParaRPr>
          </a:p>
          <a:p>
            <a:endParaRPr lang="en-US" i="1" dirty="0">
              <a:latin typeface="Calibri" pitchFamily="34" charset="0"/>
              <a:cs typeface="Calibri" pitchFamily="34" charset="0"/>
            </a:endParaRPr>
          </a:p>
        </p:txBody>
      </p:sp>
      <p:sp>
        <p:nvSpPr>
          <p:cNvPr id="7" name="TextBox 6"/>
          <p:cNvSpPr txBox="1"/>
          <p:nvPr/>
        </p:nvSpPr>
        <p:spPr>
          <a:xfrm>
            <a:off x="0" y="6106146"/>
            <a:ext cx="8839200" cy="400110"/>
          </a:xfrm>
          <a:prstGeom prst="rect">
            <a:avLst/>
          </a:prstGeom>
          <a:noFill/>
        </p:spPr>
        <p:txBody>
          <a:bodyPr wrap="square" rtlCol="0">
            <a:spAutoFit/>
          </a:bodyPr>
          <a:lstStyle/>
          <a:p>
            <a:r>
              <a:rPr lang="en-US" sz="2000" dirty="0">
                <a:latin typeface="Calibri" pitchFamily="34" charset="0"/>
                <a:cs typeface="Calibri" pitchFamily="34" charset="0"/>
              </a:rPr>
              <a:t>A good article on omitted variable bias: </a:t>
            </a:r>
            <a:r>
              <a:rPr lang="en-US" sz="2000" dirty="0">
                <a:latin typeface="Calibri" pitchFamily="34" charset="0"/>
                <a:cs typeface="Calibri" pitchFamily="34" charset="0"/>
                <a:hlinkClick r:id="rId3"/>
              </a:rPr>
              <a:t>http://www.saramitchell.org/clarke05.pdf</a:t>
            </a:r>
            <a:endParaRPr lang="en-US" sz="2000" dirty="0">
              <a:latin typeface="Calibri" pitchFamily="34" charset="0"/>
              <a:cs typeface="Calibri" pitchFamily="34" charset="0"/>
            </a:endParaRPr>
          </a:p>
        </p:txBody>
      </p:sp>
      <p:sp>
        <p:nvSpPr>
          <p:cNvPr id="8" name="TextBox 7"/>
          <p:cNvSpPr txBox="1"/>
          <p:nvPr/>
        </p:nvSpPr>
        <p:spPr>
          <a:xfrm>
            <a:off x="0" y="5387349"/>
            <a:ext cx="8763000" cy="400110"/>
          </a:xfrm>
          <a:prstGeom prst="rect">
            <a:avLst/>
          </a:prstGeom>
          <a:noFill/>
        </p:spPr>
        <p:txBody>
          <a:bodyPr wrap="square" rtlCol="0">
            <a:spAutoFit/>
          </a:bodyPr>
          <a:lstStyle/>
          <a:p>
            <a:r>
              <a:rPr lang="en-US" sz="2000" dirty="0">
                <a:latin typeface="Calibri" pitchFamily="34" charset="0"/>
                <a:cs typeface="Calibri" pitchFamily="34" charset="0"/>
              </a:rPr>
              <a:t>In data with a spatial component sometimes you have an omitted spatial variable.</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8059"/>
            <a:ext cx="8458200" cy="762000"/>
          </a:xfrm>
        </p:spPr>
        <p:txBody>
          <a:bodyPr/>
          <a:lstStyle/>
          <a:p>
            <a:pPr algn="l"/>
            <a:r>
              <a:rPr lang="en-US" sz="3600" b="1" dirty="0">
                <a:solidFill>
                  <a:srgbClr val="FF0000"/>
                </a:solidFill>
                <a:latin typeface="Calibri" pitchFamily="34" charset="0"/>
                <a:cs typeface="Calibri" pitchFamily="34" charset="0"/>
              </a:rPr>
              <a:t>An Example of the Omitted Variable Bias</a:t>
            </a:r>
          </a:p>
        </p:txBody>
      </p:sp>
      <p:pic>
        <p:nvPicPr>
          <p:cNvPr id="228354" name="Picture 2"/>
          <p:cNvPicPr>
            <a:picLocks noChangeAspect="1" noChangeArrowheads="1"/>
          </p:cNvPicPr>
          <p:nvPr/>
        </p:nvPicPr>
        <p:blipFill>
          <a:blip r:embed="rId2" cstate="print"/>
          <a:srcRect/>
          <a:stretch>
            <a:fillRect/>
          </a:stretch>
        </p:blipFill>
        <p:spPr bwMode="auto">
          <a:xfrm>
            <a:off x="1905000" y="1235618"/>
            <a:ext cx="5514975" cy="5095875"/>
          </a:xfrm>
          <a:prstGeom prst="rect">
            <a:avLst/>
          </a:prstGeom>
          <a:noFill/>
          <a:ln w="9525">
            <a:noFill/>
            <a:miter lim="800000"/>
            <a:headEnd/>
            <a:tailEnd/>
          </a:ln>
        </p:spPr>
      </p:pic>
      <p:sp>
        <p:nvSpPr>
          <p:cNvPr id="4" name="TextBox 3"/>
          <p:cNvSpPr txBox="1"/>
          <p:nvPr/>
        </p:nvSpPr>
        <p:spPr>
          <a:xfrm>
            <a:off x="152400" y="6553200"/>
            <a:ext cx="8763000" cy="338554"/>
          </a:xfrm>
          <a:prstGeom prst="rect">
            <a:avLst/>
          </a:prstGeom>
          <a:noFill/>
        </p:spPr>
        <p:txBody>
          <a:bodyPr wrap="square" rtlCol="0">
            <a:spAutoFit/>
          </a:bodyPr>
          <a:lstStyle/>
          <a:p>
            <a:r>
              <a:rPr lang="en-US" sz="1600" dirty="0">
                <a:latin typeface="Calibri" pitchFamily="34" charset="0"/>
                <a:cs typeface="Calibri" pitchFamily="34" charset="0"/>
              </a:rPr>
              <a:t>Source: </a:t>
            </a:r>
            <a:r>
              <a:rPr lang="en-US" sz="1600" dirty="0">
                <a:latin typeface="Calibri" pitchFamily="34" charset="0"/>
                <a:cs typeface="Calibri" pitchFamily="34" charset="0"/>
                <a:hlinkClick r:id="rId3"/>
              </a:rPr>
              <a:t>http://www.cermi.eu/documents/koen/Intro%20to%20Econometrics%20-%20186-195.pdf</a:t>
            </a:r>
            <a:endParaRPr lang="en-US" dirty="0">
              <a:latin typeface="Calibri" pitchFamily="34" charset="0"/>
              <a:cs typeface="Calibri" pitchFamily="3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0" y="304800"/>
            <a:ext cx="8763000" cy="762000"/>
          </a:xfrm>
        </p:spPr>
        <p:txBody>
          <a:bodyPr/>
          <a:lstStyle/>
          <a:p>
            <a:pPr algn="l"/>
            <a:r>
              <a:rPr lang="en-US" sz="3600" b="1" dirty="0">
                <a:solidFill>
                  <a:schemeClr val="tx1"/>
                </a:solidFill>
                <a:latin typeface="Calibri" pitchFamily="34" charset="0"/>
                <a:cs typeface="Calibri" pitchFamily="34" charset="0"/>
              </a:rPr>
              <a:t>Multiple Regression</a:t>
            </a:r>
          </a:p>
        </p:txBody>
      </p:sp>
      <mc:AlternateContent xmlns:mc="http://schemas.openxmlformats.org/markup-compatibility/2006" xmlns:a14="http://schemas.microsoft.com/office/drawing/2010/main">
        <mc:Choice Requires="a14">
          <p:sp>
            <p:nvSpPr>
              <p:cNvPr id="39942" name="Rectangle 6"/>
              <p:cNvSpPr>
                <a:spLocks noChangeArrowheads="1"/>
              </p:cNvSpPr>
              <p:nvPr/>
            </p:nvSpPr>
            <p:spPr bwMode="auto">
              <a:xfrm>
                <a:off x="0" y="990600"/>
                <a:ext cx="9144000" cy="5867400"/>
              </a:xfrm>
              <a:prstGeom prst="rect">
                <a:avLst/>
              </a:prstGeom>
              <a:noFill/>
              <a:ln w="9525">
                <a:noFill/>
                <a:miter lim="800000"/>
                <a:headEnd/>
                <a:tailEnd/>
              </a:ln>
              <a:effectLst/>
            </p:spPr>
            <p:txBody>
              <a:bodyPr/>
              <a:lstStyle/>
              <a:p>
                <a:pPr marL="342900" indent="-342900">
                  <a:spcBef>
                    <a:spcPct val="20000"/>
                  </a:spcBef>
                  <a:buFontTx/>
                  <a:buChar char="•"/>
                </a:pPr>
                <a:r>
                  <a:rPr lang="en-US" sz="2200" dirty="0">
                    <a:latin typeface="Calibri" pitchFamily="34" charset="0"/>
                    <a:cs typeface="Calibri" pitchFamily="34" charset="0"/>
                  </a:rPr>
                  <a:t>When we have k&gt;1 predictors, rather than getting a line in 2 dimensions, we get a surface in k+1</a:t>
                </a:r>
                <a:r>
                  <a:rPr lang="en-US" sz="2200" i="1" dirty="0">
                    <a:latin typeface="Calibri" pitchFamily="34" charset="0"/>
                    <a:cs typeface="Calibri" pitchFamily="34" charset="0"/>
                  </a:rPr>
                  <a:t> </a:t>
                </a:r>
                <a:r>
                  <a:rPr lang="en-US" sz="2200" dirty="0">
                    <a:latin typeface="Calibri" pitchFamily="34" charset="0"/>
                    <a:cs typeface="Calibri" pitchFamily="34" charset="0"/>
                  </a:rPr>
                  <a:t>dimensions (the ‘+1’ accounts for the dependent variable)</a:t>
                </a:r>
              </a:p>
              <a:p>
                <a:pPr marL="342900" indent="-342900">
                  <a:spcBef>
                    <a:spcPct val="20000"/>
                  </a:spcBef>
                  <a:buFontTx/>
                  <a:buChar char="•"/>
                </a:pPr>
                <a:r>
                  <a:rPr lang="en-US" sz="2200" dirty="0">
                    <a:latin typeface="Calibri" pitchFamily="34" charset="0"/>
                    <a:cs typeface="Calibri" pitchFamily="34" charset="0"/>
                  </a:rPr>
                  <a:t>Each independent variable will have its own slope coefficient which will indicate the relationship of that  particular predictor with the dependent variable, </a:t>
                </a:r>
                <a:r>
                  <a:rPr lang="en-US" sz="2200" i="1" dirty="0">
                    <a:latin typeface="Calibri" pitchFamily="34" charset="0"/>
                    <a:cs typeface="Calibri" pitchFamily="34" charset="0"/>
                  </a:rPr>
                  <a:t>controlling for all other independent variables in the regression</a:t>
                </a:r>
                <a:r>
                  <a:rPr lang="en-US" sz="2200" dirty="0">
                    <a:latin typeface="Calibri" pitchFamily="34" charset="0"/>
                    <a:cs typeface="Calibri" pitchFamily="34" charset="0"/>
                  </a:rPr>
                  <a:t>.</a:t>
                </a:r>
              </a:p>
              <a:p>
                <a:pPr marL="342900" indent="-342900">
                  <a:spcBef>
                    <a:spcPct val="20000"/>
                  </a:spcBef>
                  <a:buFontTx/>
                  <a:buChar char="•"/>
                </a:pPr>
                <a:r>
                  <a:rPr lang="en-US" sz="2200" dirty="0">
                    <a:latin typeface="Calibri" pitchFamily="34" charset="0"/>
                    <a:cs typeface="Calibri" pitchFamily="34" charset="0"/>
                  </a:rPr>
                  <a:t>The best fit equation becomes</a:t>
                </a:r>
              </a:p>
              <a:p>
                <a:pPr>
                  <a:spcBef>
                    <a:spcPct val="20000"/>
                  </a:spcBef>
                </a:pPr>
                <a:endParaRPr lang="en-US" sz="2200" dirty="0">
                  <a:latin typeface="Calibri" pitchFamily="34" charset="0"/>
                  <a:cs typeface="Calibri" pitchFamily="34" charset="0"/>
                </a:endParaRPr>
              </a:p>
              <a:p>
                <a:pPr>
                  <a:spcBef>
                    <a:spcPct val="20000"/>
                  </a:spcBef>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cs typeface="Calibri" pitchFamily="34" charset="0"/>
                        </a:rPr>
                        <m:t>𝐼𝑛𝑐𝑜𝑚𝑒</m:t>
                      </m:r>
                      <m:r>
                        <a:rPr lang="en-US" sz="2200" b="0" i="1" smtClean="0">
                          <a:latin typeface="Cambria Math" panose="02040503050406030204" pitchFamily="18" charset="0"/>
                          <a:cs typeface="Calibri" pitchFamily="34"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𝛽</m:t>
                          </m:r>
                        </m:e>
                        <m:sub>
                          <m:r>
                            <a:rPr lang="en-US" sz="2200" b="0" i="1" smtClean="0">
                              <a:latin typeface="Cambria Math" panose="02040503050406030204" pitchFamily="18" charset="0"/>
                            </a:rPr>
                            <m:t>0</m:t>
                          </m:r>
                        </m:sub>
                      </m:sSub>
                      <m:r>
                        <a:rPr lang="en-US" sz="2200" b="0" i="1" smtClean="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b="0" i="1" smtClean="0">
                              <a:latin typeface="Cambria Math" panose="02040503050406030204" pitchFamily="18" charset="0"/>
                              <a:ea typeface="Cambria Math" panose="02040503050406030204" pitchFamily="18" charset="0"/>
                            </a:rPr>
                            <m:t>1</m:t>
                          </m:r>
                        </m:sub>
                      </m:sSub>
                      <m:sSub>
                        <m:sSubPr>
                          <m:ctrlPr>
                            <a:rPr lang="en-US" sz="2200" i="1">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ea typeface="Cambria Math" panose="02040503050406030204" pitchFamily="18" charset="0"/>
                            </a:rPr>
                            <m:t>1</m:t>
                          </m:r>
                        </m:sub>
                      </m:sSub>
                      <m:r>
                        <a:rPr lang="en-US" sz="2200" b="0" i="1" smtClean="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b="0" i="1" smtClean="0">
                              <a:latin typeface="Cambria Math" panose="02040503050406030204" pitchFamily="18" charset="0"/>
                              <a:ea typeface="Cambria Math" panose="02040503050406030204" pitchFamily="18" charset="0"/>
                            </a:rPr>
                            <m:t>2</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b="0" i="1" smtClean="0">
                              <a:latin typeface="Cambria Math" panose="02040503050406030204" pitchFamily="18" charset="0"/>
                              <a:ea typeface="Cambria Math" panose="02040503050406030204" pitchFamily="18" charset="0"/>
                            </a:rPr>
                            <m:t>2</m:t>
                          </m:r>
                        </m:sub>
                      </m:sSub>
                      <m:r>
                        <a:rPr lang="en-US" sz="2200" b="0" i="1" smtClean="0">
                          <a:latin typeface="Cambria Math" panose="02040503050406030204" pitchFamily="18" charset="0"/>
                          <a:ea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b="0" i="1" smtClean="0">
                              <a:latin typeface="Cambria Math" panose="02040503050406030204" pitchFamily="18" charset="0"/>
                              <a:ea typeface="Cambria Math" panose="02040503050406030204" pitchFamily="18" charset="0"/>
                            </a:rPr>
                            <m:t>𝑘</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b="0" i="1" smtClean="0">
                              <a:latin typeface="Cambria Math" panose="02040503050406030204" pitchFamily="18" charset="0"/>
                              <a:ea typeface="Cambria Math" panose="02040503050406030204" pitchFamily="18" charset="0"/>
                            </a:rPr>
                            <m:t>𝑘</m:t>
                          </m:r>
                        </m:sub>
                      </m:sSub>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𝜀</m:t>
                      </m:r>
                    </m:oMath>
                  </m:oMathPara>
                </a14:m>
                <a:endParaRPr lang="en-US" sz="2200" b="0" dirty="0">
                  <a:latin typeface="Calibri" pitchFamily="34" charset="0"/>
                  <a:ea typeface="Cambria Math" panose="02040503050406030204" pitchFamily="18" charset="0"/>
                </a:endParaRPr>
              </a:p>
              <a:p>
                <a:pPr>
                  <a:spcBef>
                    <a:spcPct val="20000"/>
                  </a:spcBef>
                </a:pPr>
                <a:r>
                  <a:rPr lang="en-US" sz="2200" dirty="0">
                    <a:latin typeface="Calibri" pitchFamily="34" charset="0"/>
                    <a:cs typeface="Calibri" pitchFamily="34" charset="0"/>
                  </a:rPr>
                  <a:t>      Here: </a:t>
                </a:r>
              </a:p>
              <a:p>
                <a:pPr>
                  <a:spcBef>
                    <a:spcPct val="20000"/>
                  </a:spcBef>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0</m:t>
                          </m:r>
                        </m:sub>
                      </m:sSub>
                      <m:r>
                        <a:rPr lang="en-US" sz="2200" b="0" i="1" smtClean="0">
                          <a:latin typeface="Cambria Math" panose="02040503050406030204" pitchFamily="18" charset="0"/>
                        </a:rPr>
                        <m:t>=</m:t>
                      </m:r>
                      <m:r>
                        <a:rPr lang="en-US" sz="2200" b="0" i="1" smtClean="0">
                          <a:latin typeface="Cambria Math" panose="02040503050406030204" pitchFamily="18" charset="0"/>
                        </a:rPr>
                        <m:t>𝑌</m:t>
                      </m:r>
                      <m:r>
                        <a:rPr lang="en-US" sz="2200" b="0" i="1" smtClean="0">
                          <a:latin typeface="Cambria Math" panose="02040503050406030204" pitchFamily="18" charset="0"/>
                        </a:rPr>
                        <m:t> </m:t>
                      </m:r>
                      <m:r>
                        <a:rPr lang="en-US" sz="2200" b="0" i="1" smtClean="0">
                          <a:latin typeface="Cambria Math" panose="02040503050406030204" pitchFamily="18" charset="0"/>
                        </a:rPr>
                        <m:t>𝑖𝑛𝑡𝑒𝑟𝑐𝑒𝑝𝑡</m:t>
                      </m:r>
                    </m:oMath>
                  </m:oMathPara>
                </a14:m>
                <a:endParaRPr lang="en-US" sz="2200" b="0" dirty="0">
                  <a:latin typeface="Calibri" pitchFamily="34" charset="0"/>
                </a:endParaRPr>
              </a:p>
              <a:p>
                <a:pPr>
                  <a:spcBef>
                    <a:spcPct val="20000"/>
                  </a:spcBef>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b="0" i="1" smtClean="0">
                              <a:latin typeface="Cambria Math" panose="02040503050406030204" pitchFamily="18" charset="0"/>
                            </a:rPr>
                            <m:t>𝑘</m:t>
                          </m:r>
                        </m:sub>
                      </m:sSub>
                      <m:r>
                        <a:rPr lang="en-US" sz="2200" i="1">
                          <a:latin typeface="Cambria Math" panose="02040503050406030204" pitchFamily="18" charset="0"/>
                        </a:rPr>
                        <m:t>=</m:t>
                      </m:r>
                      <m:r>
                        <a:rPr lang="en-US" sz="2200" b="0" i="1" smtClean="0">
                          <a:latin typeface="Cambria Math" panose="02040503050406030204" pitchFamily="18" charset="0"/>
                        </a:rPr>
                        <m:t>𝐶𝑜𝑒𝑓𝑓𝑖𝑐𝑖𝑒𝑛𝑡𝑠</m:t>
                      </m:r>
                      <m:r>
                        <a:rPr lang="en-US" sz="2200" b="0" i="1" smtClean="0">
                          <a:latin typeface="Cambria Math" panose="02040503050406030204" pitchFamily="18" charset="0"/>
                        </a:rPr>
                        <m:t> </m:t>
                      </m:r>
                      <m:r>
                        <a:rPr lang="en-US" sz="2200" b="0" i="1" smtClean="0">
                          <a:latin typeface="Cambria Math" panose="02040503050406030204" pitchFamily="18" charset="0"/>
                        </a:rPr>
                        <m:t>𝑜𝑓</m:t>
                      </m:r>
                      <m:r>
                        <a:rPr lang="en-US" sz="2200" b="0" i="1" smtClean="0">
                          <a:latin typeface="Cambria Math" panose="02040503050406030204" pitchFamily="18" charset="0"/>
                        </a:rPr>
                        <m:t> </m:t>
                      </m:r>
                      <m:r>
                        <a:rPr lang="en-US" sz="2200" b="0" i="1" smtClean="0">
                          <a:latin typeface="Cambria Math" panose="02040503050406030204" pitchFamily="18" charset="0"/>
                        </a:rPr>
                        <m:t>𝑣𝑎𝑟𝑖𝑎𝑏𝑙𝑒𝑠</m:t>
                      </m:r>
                      <m:r>
                        <a:rPr lang="en-US" sz="2200" b="0" i="1" smtClean="0">
                          <a:latin typeface="Cambria Math" panose="02040503050406030204" pitchFamily="18" charset="0"/>
                        </a:rPr>
                        <m:t> </m:t>
                      </m:r>
                      <m:sSub>
                        <m:sSubPr>
                          <m:ctrlPr>
                            <a:rPr lang="en-US" sz="2200" i="1">
                              <a:latin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𝑥</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𝑥</m:t>
                          </m:r>
                        </m:e>
                        <m:sub>
                          <m:r>
                            <a:rPr lang="en-US" sz="2200" i="1">
                              <a:latin typeface="Cambria Math" panose="02040503050406030204" pitchFamily="18" charset="0"/>
                            </a:rPr>
                            <m:t>𝑘</m:t>
                          </m:r>
                        </m:sub>
                      </m:sSub>
                    </m:oMath>
                  </m:oMathPara>
                </a14:m>
                <a:endParaRPr lang="en-US" sz="2200" dirty="0">
                  <a:latin typeface="Calibri" pitchFamily="34" charset="0"/>
                </a:endParaRPr>
              </a:p>
              <a:p>
                <a:pPr>
                  <a:spcBef>
                    <a:spcPct val="20000"/>
                  </a:spcBef>
                </a:pPr>
                <a14:m>
                  <m:oMathPara xmlns:m="http://schemas.openxmlformats.org/officeDocument/2006/math">
                    <m:oMathParaPr>
                      <m:jc m:val="centerGroup"/>
                    </m:oMathParaPr>
                    <m:oMath xmlns:m="http://schemas.openxmlformats.org/officeDocument/2006/math">
                      <m:r>
                        <a:rPr lang="en-US" sz="2200" i="1" smtClean="0">
                          <a:latin typeface="Cambria Math" panose="02040503050406030204" pitchFamily="18" charset="0"/>
                          <a:ea typeface="Cambria Math" panose="02040503050406030204" pitchFamily="18" charset="0"/>
                        </a:rPr>
                        <m:t>𝜀</m:t>
                      </m:r>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𝑅𝑒𝑠𝑖𝑑𝑢𝑎𝑙𝑠</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𝐸</m:t>
                      </m:r>
                      <m:d>
                        <m:dPr>
                          <m:ctrlPr>
                            <a:rPr lang="en-US" sz="2200" b="0" i="1" smtClean="0">
                              <a:latin typeface="Cambria Math" panose="02040503050406030204" pitchFamily="18" charset="0"/>
                              <a:ea typeface="Cambria Math" panose="02040503050406030204" pitchFamily="18" charset="0"/>
                            </a:rPr>
                          </m:ctrlPr>
                        </m:dPr>
                        <m:e>
                          <m:r>
                            <a:rPr lang="en-US" sz="2200" b="0" i="1" smtClean="0">
                              <a:latin typeface="Cambria Math" panose="02040503050406030204" pitchFamily="18" charset="0"/>
                              <a:ea typeface="Cambria Math" panose="02040503050406030204" pitchFamily="18" charset="0"/>
                            </a:rPr>
                            <m:t>𝜀</m:t>
                          </m:r>
                        </m:e>
                      </m:d>
                      <m:r>
                        <a:rPr lang="en-US" sz="2200" b="0" i="1" smtClean="0">
                          <a:latin typeface="Cambria Math" panose="02040503050406030204" pitchFamily="18" charset="0"/>
                          <a:ea typeface="Cambria Math" panose="02040503050406030204" pitchFamily="18" charset="0"/>
                        </a:rPr>
                        <m:t>=0;</m:t>
                      </m:r>
                      <m:r>
                        <a:rPr lang="en-US" sz="2200" b="0" i="1" smtClean="0">
                          <a:latin typeface="Cambria Math" panose="02040503050406030204" pitchFamily="18" charset="0"/>
                          <a:ea typeface="Cambria Math" panose="02040503050406030204" pitchFamily="18" charset="0"/>
                        </a:rPr>
                        <m:t>𝑉</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𝜀</m:t>
                          </m:r>
                        </m:e>
                      </m:d>
                      <m:r>
                        <a:rPr lang="en-US" sz="2200" i="1">
                          <a:latin typeface="Cambria Math" panose="02040503050406030204" pitchFamily="18" charset="0"/>
                          <a:ea typeface="Cambria Math" panose="02040503050406030204" pitchFamily="18" charset="0"/>
                        </a:rPr>
                        <m:t>=</m:t>
                      </m:r>
                      <m:sSup>
                        <m:sSupPr>
                          <m:ctrlPr>
                            <a:rPr lang="en-US" sz="2200" i="1" smtClean="0">
                              <a:latin typeface="Cambria Math" panose="02040503050406030204" pitchFamily="18" charset="0"/>
                              <a:ea typeface="Cambria Math" panose="02040503050406030204" pitchFamily="18" charset="0"/>
                            </a:rPr>
                          </m:ctrlPr>
                        </m:sSupPr>
                        <m:e>
                          <m:r>
                            <a:rPr lang="en-US" sz="2200" i="1" smtClean="0">
                              <a:latin typeface="Cambria Math" panose="02040503050406030204" pitchFamily="18" charset="0"/>
                              <a:ea typeface="Cambria Math" panose="02040503050406030204" pitchFamily="18" charset="0"/>
                            </a:rPr>
                            <m:t>𝜎</m:t>
                          </m:r>
                        </m:e>
                        <m:sup>
                          <m:r>
                            <a:rPr lang="en-US" sz="2200" b="0" i="1" smtClean="0">
                              <a:latin typeface="Cambria Math" panose="02040503050406030204" pitchFamily="18" charset="0"/>
                              <a:ea typeface="Cambria Math" panose="02040503050406030204" pitchFamily="18" charset="0"/>
                            </a:rPr>
                            <m:t>2</m:t>
                          </m:r>
                        </m:sup>
                      </m:sSup>
                      <m:r>
                        <a:rPr lang="en-US" sz="2200" b="0" i="1" smtClean="0">
                          <a:latin typeface="Cambria Math" panose="02040503050406030204" pitchFamily="18" charset="0"/>
                          <a:ea typeface="Cambria Math" panose="02040503050406030204" pitchFamily="18" charset="0"/>
                        </a:rPr>
                        <m:t>)</m:t>
                      </m:r>
                    </m:oMath>
                  </m:oMathPara>
                </a14:m>
                <a:endParaRPr lang="en-US" sz="2200" dirty="0">
                  <a:latin typeface="Calibri" pitchFamily="34" charset="0"/>
                </a:endParaRPr>
              </a:p>
              <a:p>
                <a:pPr>
                  <a:lnSpc>
                    <a:spcPct val="80000"/>
                  </a:lnSpc>
                </a:pPr>
                <a:endParaRPr lang="en-US" sz="600" dirty="0"/>
              </a:p>
              <a:p>
                <a:pPr marL="342900" indent="-342900">
                  <a:lnSpc>
                    <a:spcPct val="80000"/>
                  </a:lnSpc>
                  <a:buFont typeface="Arial" panose="020B0604020202020204" pitchFamily="34" charset="0"/>
                  <a:buChar char="•"/>
                </a:pPr>
                <a:endParaRPr lang="en-US" sz="2200" dirty="0">
                  <a:latin typeface="Calibri" pitchFamily="34" charset="0"/>
                  <a:cs typeface="Calibri" pitchFamily="34" charset="0"/>
                </a:endParaRPr>
              </a:p>
              <a:p>
                <a:pPr marL="342900" indent="-342900">
                  <a:lnSpc>
                    <a:spcPct val="80000"/>
                  </a:lnSpc>
                  <a:buFont typeface="Arial" panose="020B0604020202020204" pitchFamily="34" charset="0"/>
                  <a:buChar char="•"/>
                </a:pPr>
                <a:r>
                  <a:rPr lang="en-US" sz="2200" dirty="0">
                    <a:latin typeface="Calibri" pitchFamily="34" charset="0"/>
                    <a:cs typeface="Calibri" pitchFamily="34" charset="0"/>
                  </a:rPr>
                  <a:t>The coefficient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𝑖</m:t>
                        </m:r>
                      </m:sub>
                    </m:sSub>
                    <m:r>
                      <a:rPr lang="en-US" sz="2200" i="1">
                        <a:latin typeface="Cambria Math" panose="02040503050406030204" pitchFamily="18" charset="0"/>
                      </a:rPr>
                      <m:t> </m:t>
                    </m:r>
                  </m:oMath>
                </a14:m>
                <a:r>
                  <a:rPr lang="en-US" sz="2200" dirty="0">
                    <a:latin typeface="Calibri" pitchFamily="34" charset="0"/>
                    <a:cs typeface="Calibri" pitchFamily="34" charset="0"/>
                  </a:rPr>
                  <a:t>of each predictor may be interpreted as the amount by which the dependent variable changes as the independent variable increases by one unit (holding all other variables constant)</a:t>
                </a:r>
                <a:r>
                  <a:rPr lang="en-US" sz="2200" dirty="0">
                    <a:latin typeface="Calibri" pitchFamily="34" charset="0"/>
                  </a:rPr>
                  <a:t>.</a:t>
                </a:r>
                <a:endParaRPr lang="en-US" sz="2200" dirty="0">
                  <a:latin typeface="Calibri" pitchFamily="34" charset="0"/>
                  <a:cs typeface="Calibri" pitchFamily="34" charset="0"/>
                </a:endParaRPr>
              </a:p>
            </p:txBody>
          </p:sp>
        </mc:Choice>
        <mc:Fallback xmlns="">
          <p:sp>
            <p:nvSpPr>
              <p:cNvPr id="39942" name="Rectangle 6"/>
              <p:cNvSpPr>
                <a:spLocks noRot="1" noChangeAspect="1" noMove="1" noResize="1" noEditPoints="1" noAdjustHandles="1" noChangeArrowheads="1" noChangeShapeType="1" noTextEdit="1"/>
              </p:cNvSpPr>
              <p:nvPr/>
            </p:nvSpPr>
            <p:spPr bwMode="auto">
              <a:xfrm>
                <a:off x="0" y="990600"/>
                <a:ext cx="9144000" cy="5867400"/>
              </a:xfrm>
              <a:prstGeom prst="rect">
                <a:avLst/>
              </a:prstGeom>
              <a:blipFill rotWithShape="0">
                <a:blip r:embed="rId3"/>
                <a:stretch>
                  <a:fillRect l="-867" t="-832" r="-1467" b="-2183"/>
                </a:stretch>
              </a:blipFill>
              <a:ln w="9525">
                <a:noFill/>
                <a:miter lim="800000"/>
                <a:headEnd/>
                <a:tailEnd/>
              </a:ln>
              <a:effectLst/>
            </p:spPr>
            <p:txBody>
              <a:bodyPr/>
              <a:lstStyle/>
              <a:p>
                <a:r>
                  <a:rPr lang="en-US">
                    <a:noFill/>
                  </a:rPr>
                  <a:t> </a:t>
                </a:r>
              </a:p>
            </p:txBody>
          </p:sp>
        </mc:Fallback>
      </mc:AlternateContent>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9" name="Picture 3"/>
          <p:cNvPicPr>
            <a:picLocks noChangeAspect="1" noChangeArrowheads="1"/>
          </p:cNvPicPr>
          <p:nvPr/>
        </p:nvPicPr>
        <p:blipFill>
          <a:blip r:embed="rId3" cstate="print"/>
          <a:srcRect/>
          <a:stretch>
            <a:fillRect/>
          </a:stretch>
        </p:blipFill>
        <p:spPr bwMode="auto">
          <a:xfrm>
            <a:off x="533400" y="2486665"/>
            <a:ext cx="4572000" cy="3837155"/>
          </a:xfrm>
          <a:prstGeom prst="rect">
            <a:avLst/>
          </a:prstGeom>
          <a:noFill/>
          <a:ln w="9525">
            <a:noFill/>
            <a:miter lim="800000"/>
            <a:headEnd/>
            <a:tailEnd/>
          </a:ln>
        </p:spPr>
      </p:pic>
      <p:graphicFrame>
        <p:nvGraphicFramePr>
          <p:cNvPr id="7" name="Object 4"/>
          <p:cNvGraphicFramePr>
            <a:graphicFrameLocks noGrp="1" noChangeAspect="1"/>
          </p:cNvGraphicFramePr>
          <p:nvPr>
            <p:ph/>
            <p:extLst>
              <p:ext uri="{D42A27DB-BD31-4B8C-83A1-F6EECF244321}">
                <p14:modId xmlns:p14="http://schemas.microsoft.com/office/powerpoint/2010/main" val="3584232832"/>
              </p:ext>
            </p:extLst>
          </p:nvPr>
        </p:nvGraphicFramePr>
        <p:xfrm>
          <a:off x="737871" y="1283650"/>
          <a:ext cx="5915657" cy="990600"/>
        </p:xfrm>
        <a:graphic>
          <a:graphicData uri="http://schemas.openxmlformats.org/presentationml/2006/ole">
            <mc:AlternateContent xmlns:mc="http://schemas.openxmlformats.org/markup-compatibility/2006">
              <mc:Choice xmlns:v="urn:schemas-microsoft-com:vml" Requires="v">
                <p:oleObj spid="_x0000_s1057" name="Equation" r:id="rId4" imgW="2730500" imgH="457200" progId="Equation.3">
                  <p:embed/>
                </p:oleObj>
              </mc:Choice>
              <mc:Fallback>
                <p:oleObj name="Equation" r:id="rId4" imgW="2730500" imgH="457200" progId="Equation.3">
                  <p:embed/>
                  <p:pic>
                    <p:nvPicPr>
                      <p:cNvPr id="0" name="Picture 1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871" y="1283650"/>
                        <a:ext cx="5915657"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0" y="449106"/>
            <a:ext cx="8991600" cy="646331"/>
          </a:xfrm>
          <a:prstGeom prst="rect">
            <a:avLst/>
          </a:prstGeom>
          <a:noFill/>
        </p:spPr>
        <p:txBody>
          <a:bodyPr wrap="square" rtlCol="0">
            <a:spAutoFit/>
          </a:bodyPr>
          <a:lstStyle/>
          <a:p>
            <a:r>
              <a:rPr lang="en-US" sz="3600" b="1" dirty="0">
                <a:latin typeface="Calibri" pitchFamily="34" charset="0"/>
                <a:cs typeface="Calibri" pitchFamily="34" charset="0"/>
              </a:rPr>
              <a:t>Income ~ Thefts, House Value</a:t>
            </a:r>
          </a:p>
        </p:txBody>
      </p:sp>
      <p:sp>
        <p:nvSpPr>
          <p:cNvPr id="10" name="TextBox 9"/>
          <p:cNvSpPr txBox="1"/>
          <p:nvPr/>
        </p:nvSpPr>
        <p:spPr>
          <a:xfrm>
            <a:off x="6553200" y="2438400"/>
            <a:ext cx="2286000" cy="3046988"/>
          </a:xfrm>
          <a:prstGeom prst="rect">
            <a:avLst/>
          </a:prstGeom>
          <a:noFill/>
        </p:spPr>
        <p:txBody>
          <a:bodyPr wrap="square" rtlCol="0">
            <a:spAutoFit/>
          </a:bodyPr>
          <a:lstStyle/>
          <a:p>
            <a:r>
              <a:rPr lang="en-US" dirty="0">
                <a:latin typeface="Calibri" pitchFamily="34" charset="0"/>
                <a:cs typeface="Calibri" pitchFamily="34" charset="0"/>
              </a:rPr>
              <a:t>3 dimensions for 2 predictors (1 for dependent variable, 2 for predictors).</a:t>
            </a:r>
          </a:p>
          <a:p>
            <a:endParaRPr lang="en-US" dirty="0">
              <a:latin typeface="Calibri" pitchFamily="34" charset="0"/>
              <a:cs typeface="Calibri" pitchFamily="34" charset="0"/>
            </a:endParaRPr>
          </a:p>
          <a:p>
            <a:r>
              <a:rPr lang="en-US" i="1" dirty="0">
                <a:latin typeface="Calibri" pitchFamily="34" charset="0"/>
                <a:cs typeface="Calibri" pitchFamily="34" charset="0"/>
              </a:rPr>
              <a:t>k+1</a:t>
            </a:r>
            <a:r>
              <a:rPr lang="en-US" dirty="0">
                <a:latin typeface="Calibri" pitchFamily="34" charset="0"/>
                <a:cs typeface="Calibri" pitchFamily="34" charset="0"/>
              </a:rPr>
              <a:t> dimensions for </a:t>
            </a:r>
            <a:r>
              <a:rPr lang="en-US" i="1" dirty="0">
                <a:latin typeface="Calibri" pitchFamily="34" charset="0"/>
                <a:cs typeface="Calibri" pitchFamily="34" charset="0"/>
              </a:rPr>
              <a:t>k</a:t>
            </a:r>
            <a:r>
              <a:rPr lang="en-US" dirty="0">
                <a:latin typeface="Calibri" pitchFamily="34" charset="0"/>
                <a:cs typeface="Calibri" pitchFamily="34" charset="0"/>
              </a:rPr>
              <a:t> predictors</a:t>
            </a:r>
          </a:p>
        </p:txBody>
      </p:sp>
      <p:sp>
        <p:nvSpPr>
          <p:cNvPr id="11" name="TextBox 10"/>
          <p:cNvSpPr txBox="1"/>
          <p:nvPr/>
        </p:nvSpPr>
        <p:spPr>
          <a:xfrm>
            <a:off x="0" y="6400800"/>
            <a:ext cx="7391400" cy="457200"/>
          </a:xfrm>
          <a:prstGeom prst="rect">
            <a:avLst/>
          </a:prstGeom>
          <a:noFill/>
        </p:spPr>
        <p:txBody>
          <a:bodyPr wrap="square" rtlCol="0">
            <a:spAutoFit/>
          </a:bodyPr>
          <a:lstStyle/>
          <a:p>
            <a:r>
              <a:rPr lang="en-US" dirty="0">
                <a:latin typeface="Calibri" pitchFamily="34" charset="0"/>
                <a:cs typeface="Calibri" pitchFamily="34" charset="0"/>
              </a:rPr>
              <a:t>Source: ESE 302, Dr. Tony Smith’s Notes</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6082" name="Rectangle 2"/>
              <p:cNvSpPr>
                <a:spLocks noGrp="1" noChangeArrowheads="1"/>
              </p:cNvSpPr>
              <p:nvPr>
                <p:ph type="body" idx="1"/>
              </p:nvPr>
            </p:nvSpPr>
            <p:spPr>
              <a:xfrm>
                <a:off x="0" y="1371600"/>
                <a:ext cx="9144000" cy="5486400"/>
              </a:xfrm>
            </p:spPr>
            <p:txBody>
              <a:bodyPr/>
              <a:lstStyle/>
              <a:p>
                <a:pPr>
                  <a:lnSpc>
                    <a:spcPct val="90000"/>
                  </a:lnSpc>
                </a:pPr>
                <a14:m>
                  <m:oMath xmlns:m="http://schemas.openxmlformats.org/officeDocument/2006/math">
                    <m:r>
                      <a:rPr lang="el-GR" sz="2800" i="1" dirty="0">
                        <a:latin typeface="Cambria Math" panose="02040503050406030204" pitchFamily="18" charset="0"/>
                        <a:ea typeface="Cambria Math" panose="02040503050406030204" pitchFamily="18" charset="0"/>
                        <a:cs typeface="Calibri" pitchFamily="34" charset="0"/>
                      </a:rPr>
                      <m:t>𝛽</m:t>
                    </m:r>
                  </m:oMath>
                </a14:m>
                <a:r>
                  <a:rPr lang="en-US" sz="2800" dirty="0">
                    <a:latin typeface="Calibri" pitchFamily="34" charset="0"/>
                    <a:cs typeface="Calibri" pitchFamily="34" charset="0"/>
                  </a:rPr>
                  <a:t>: The coefficient of the independent variable (i.e., the slope of the regression line) </a:t>
                </a:r>
              </a:p>
              <a:p>
                <a:pPr lvl="1">
                  <a:lnSpc>
                    <a:spcPct val="90000"/>
                  </a:lnSpc>
                </a:pPr>
                <a:r>
                  <a:rPr lang="en-US" sz="2400" dirty="0">
                    <a:latin typeface="Calibri" pitchFamily="34" charset="0"/>
                    <a:cs typeface="Calibri" pitchFamily="34" charset="0"/>
                  </a:rPr>
                  <a:t>One coefficient per independent variable</a:t>
                </a:r>
              </a:p>
              <a:p>
                <a:pPr lvl="1">
                  <a:lnSpc>
                    <a:spcPct val="90000"/>
                  </a:lnSpc>
                </a:pPr>
                <a:r>
                  <a:rPr lang="en-US" sz="2400" dirty="0">
                    <a:latin typeface="Calibri" pitchFamily="34" charset="0"/>
                    <a:cs typeface="Calibri" pitchFamily="34" charset="0"/>
                  </a:rPr>
                  <a:t>The sign indicates whether the relationship between the dependent and independent variables is positive (direct) or negative (inverse)</a:t>
                </a:r>
              </a:p>
              <a:p>
                <a:pPr lvl="1">
                  <a:lnSpc>
                    <a:spcPct val="90000"/>
                  </a:lnSpc>
                </a:pPr>
                <a:r>
                  <a:rPr lang="en-US" sz="2400" dirty="0">
                    <a:latin typeface="Calibri" pitchFamily="34" charset="0"/>
                    <a:cs typeface="Calibri" pitchFamily="34" charset="0"/>
                  </a:rPr>
                  <a:t>The value of </a:t>
                </a:r>
                <a14:m>
                  <m:oMath xmlns:m="http://schemas.openxmlformats.org/officeDocument/2006/math">
                    <m:r>
                      <a:rPr lang="el-GR" sz="2400" i="1" dirty="0">
                        <a:latin typeface="Cambria Math" panose="02040503050406030204" pitchFamily="18" charset="0"/>
                        <a:ea typeface="Cambria Math" panose="02040503050406030204" pitchFamily="18" charset="0"/>
                        <a:cs typeface="Calibri" pitchFamily="34" charset="0"/>
                      </a:rPr>
                      <m:t>𝛽</m:t>
                    </m:r>
                  </m:oMath>
                </a14:m>
                <a:r>
                  <a:rPr lang="en-US" sz="2400" i="1" dirty="0">
                    <a:latin typeface="Calibri" pitchFamily="34" charset="0"/>
                    <a:cs typeface="Calibri" pitchFamily="34" charset="0"/>
                  </a:rPr>
                  <a:t> </a:t>
                </a:r>
                <a:r>
                  <a:rPr lang="en-US" sz="2400" dirty="0">
                    <a:latin typeface="Calibri" pitchFamily="34" charset="0"/>
                    <a:cs typeface="Calibri" pitchFamily="34" charset="0"/>
                  </a:rPr>
                  <a:t>is the amount by which the dependent variable changes when the predictor increases by one unit (</a:t>
                </a:r>
                <a:r>
                  <a:rPr lang="en-US" sz="2400" b="1" dirty="0">
                    <a:latin typeface="Calibri" pitchFamily="34" charset="0"/>
                    <a:cs typeface="Calibri" pitchFamily="34" charset="0"/>
                  </a:rPr>
                  <a:t>all other predictors being held constant</a:t>
                </a:r>
                <a:r>
                  <a:rPr lang="en-US" sz="2400" dirty="0">
                    <a:latin typeface="Calibri" pitchFamily="34" charset="0"/>
                    <a:cs typeface="Calibri" pitchFamily="34" charset="0"/>
                  </a:rPr>
                  <a:t>). </a:t>
                </a:r>
              </a:p>
              <a:p>
                <a:pPr lvl="2">
                  <a:lnSpc>
                    <a:spcPct val="90000"/>
                  </a:lnSpc>
                </a:pPr>
                <a:r>
                  <a:rPr lang="en-US" sz="2000" dirty="0">
                    <a:latin typeface="Calibri" pitchFamily="34" charset="0"/>
                    <a:cs typeface="Calibri" pitchFamily="34" charset="0"/>
                  </a:rPr>
                  <a:t>So, </a:t>
                </a:r>
                <a14:m>
                  <m:oMath xmlns:m="http://schemas.openxmlformats.org/officeDocument/2006/math">
                    <m:r>
                      <a:rPr lang="el-GR" sz="2000" i="1" dirty="0" smtClean="0">
                        <a:latin typeface="Cambria Math" panose="02040503050406030204" pitchFamily="18" charset="0"/>
                        <a:ea typeface="Cambria Math" panose="02040503050406030204" pitchFamily="18" charset="0"/>
                        <a:cs typeface="Calibri" pitchFamily="34" charset="0"/>
                      </a:rPr>
                      <m:t>𝛽</m:t>
                    </m:r>
                  </m:oMath>
                </a14:m>
                <a:r>
                  <a:rPr lang="en-US" sz="2000" i="1" dirty="0">
                    <a:latin typeface="Calibri" pitchFamily="34" charset="0"/>
                    <a:cs typeface="Calibri" pitchFamily="34" charset="0"/>
                  </a:rPr>
                  <a:t>=-0.3 </a:t>
                </a:r>
                <a:r>
                  <a:rPr lang="en-US" sz="2000" dirty="0">
                    <a:latin typeface="Calibri" pitchFamily="34" charset="0"/>
                    <a:cs typeface="Calibri" pitchFamily="34" charset="0"/>
                  </a:rPr>
                  <a:t>means that the dependent variable goes down by 0.3 units when the predictor goes up by 1 unit (holding all other predictors constant).</a:t>
                </a:r>
              </a:p>
              <a:p>
                <a:pPr lvl="1">
                  <a:lnSpc>
                    <a:spcPct val="90000"/>
                  </a:lnSpc>
                </a:pPr>
                <a:r>
                  <a:rPr lang="en-US" sz="2400" b="1" i="1" dirty="0">
                    <a:latin typeface="Calibri" pitchFamily="34" charset="0"/>
                    <a:cs typeface="Calibri" pitchFamily="34" charset="0"/>
                  </a:rPr>
                  <a:t>We should look at the sign and the value when the coefficient is statistically significant (i.e., significantly different from zero)</a:t>
                </a:r>
                <a:endParaRPr lang="en-US" sz="2000" i="1" dirty="0">
                  <a:cs typeface="Arial" charset="0"/>
                </a:endParaRPr>
              </a:p>
            </p:txBody>
          </p:sp>
        </mc:Choice>
        <mc:Fallback xmlns="">
          <p:sp>
            <p:nvSpPr>
              <p:cNvPr id="46082" name="Rectangle 2"/>
              <p:cNvSpPr>
                <a:spLocks noGrp="1" noRot="1" noChangeAspect="1" noMove="1" noResize="1" noEditPoints="1" noAdjustHandles="1" noChangeArrowheads="1" noChangeShapeType="1" noTextEdit="1"/>
              </p:cNvSpPr>
              <p:nvPr>
                <p:ph type="body" idx="1"/>
              </p:nvPr>
            </p:nvSpPr>
            <p:spPr>
              <a:xfrm>
                <a:off x="0" y="1371600"/>
                <a:ext cx="9144000" cy="5486400"/>
              </a:xfrm>
              <a:blipFill rotWithShape="0">
                <a:blip r:embed="rId3"/>
                <a:stretch>
                  <a:fillRect t="-1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083" name="Rectangle 3"/>
              <p:cNvSpPr>
                <a:spLocks noGrp="1" noChangeArrowheads="1"/>
              </p:cNvSpPr>
              <p:nvPr>
                <p:ph type="title"/>
              </p:nvPr>
            </p:nvSpPr>
            <p:spPr>
              <a:xfrm>
                <a:off x="16042" y="381000"/>
                <a:ext cx="8458200" cy="762000"/>
              </a:xfrm>
              <a:noFill/>
              <a:ln/>
            </p:spPr>
            <p:txBody>
              <a:bodyPr/>
              <a:lstStyle/>
              <a:p>
                <a:pPr algn="l"/>
                <a14:m>
                  <m:oMath xmlns:m="http://schemas.openxmlformats.org/officeDocument/2006/math">
                    <m:r>
                      <a:rPr lang="el-GR" sz="3600" b="1" i="1" dirty="0">
                        <a:latin typeface="Cambria Math" panose="02040503050406030204" pitchFamily="18" charset="0"/>
                        <a:ea typeface="Cambria Math" panose="02040503050406030204" pitchFamily="18" charset="0"/>
                        <a:cs typeface="Calibri" pitchFamily="34" charset="0"/>
                      </a:rPr>
                      <m:t>𝜷</m:t>
                    </m:r>
                  </m:oMath>
                </a14:m>
                <a:r>
                  <a:rPr lang="en-US" sz="3600" b="1" dirty="0">
                    <a:solidFill>
                      <a:schemeClr val="tx1"/>
                    </a:solidFill>
                    <a:latin typeface="Calibri" pitchFamily="34" charset="0"/>
                    <a:cs typeface="Calibri" pitchFamily="34" charset="0"/>
                  </a:rPr>
                  <a:t> Coefficients Revisited</a:t>
                </a:r>
              </a:p>
            </p:txBody>
          </p:sp>
        </mc:Choice>
        <mc:Fallback xmlns="">
          <p:sp>
            <p:nvSpPr>
              <p:cNvPr id="46083" name="Rectangle 3"/>
              <p:cNvSpPr>
                <a:spLocks noGrp="1" noRot="1" noChangeAspect="1" noMove="1" noResize="1" noEditPoints="1" noAdjustHandles="1" noChangeArrowheads="1" noChangeShapeType="1" noTextEdit="1"/>
              </p:cNvSpPr>
              <p:nvPr>
                <p:ph type="title"/>
              </p:nvPr>
            </p:nvSpPr>
            <p:spPr>
              <a:xfrm>
                <a:off x="16042" y="381000"/>
                <a:ext cx="8458200" cy="762000"/>
              </a:xfrm>
              <a:blipFill rotWithShape="0">
                <a:blip r:embed="rId4"/>
                <a:stretch>
                  <a:fillRect t="-4800" b="-21600"/>
                </a:stretch>
              </a:blipFill>
              <a:ln/>
            </p:spPr>
            <p:txBody>
              <a:bodyPr/>
              <a:lstStyle/>
              <a:p>
                <a:r>
                  <a:rPr 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0" y="381000"/>
            <a:ext cx="86868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a:ln>
                  <a:noFill/>
                </a:ln>
                <a:effectLst/>
                <a:uLnTx/>
                <a:uFillTx/>
                <a:latin typeface="Calibri" pitchFamily="34" charset="0"/>
                <a:ea typeface="+mj-ea"/>
                <a:cs typeface="Calibri" pitchFamily="34" charset="0"/>
              </a:rPr>
              <a:t>Zero Correlation – Example</a:t>
            </a:r>
          </a:p>
        </p:txBody>
      </p:sp>
      <p:sp>
        <p:nvSpPr>
          <p:cNvPr id="5" name="Content Placeholder 2"/>
          <p:cNvSpPr txBox="1">
            <a:spLocks/>
          </p:cNvSpPr>
          <p:nvPr/>
        </p:nvSpPr>
        <p:spPr bwMode="auto">
          <a:xfrm>
            <a:off x="0" y="1371600"/>
            <a:ext cx="9144000" cy="1905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514350" indent="-514350">
              <a:lnSpc>
                <a:spcPct val="80000"/>
              </a:lnSpc>
              <a:buFont typeface="Arial" pitchFamily="34" charset="0"/>
              <a:buChar char="•"/>
            </a:pPr>
            <a:r>
              <a:rPr lang="en-US" sz="3200" dirty="0">
                <a:latin typeface="Calibri" pitchFamily="34" charset="0"/>
                <a:cs typeface="Calibri" pitchFamily="34" charset="0"/>
              </a:rPr>
              <a:t>There is no (linear) relationship between two variables</a:t>
            </a:r>
          </a:p>
          <a:p>
            <a:pPr marL="514350" indent="-514350">
              <a:lnSpc>
                <a:spcPct val="80000"/>
              </a:lnSpc>
              <a:buFont typeface="Arial" pitchFamily="34" charset="0"/>
              <a:buChar char="•"/>
            </a:pPr>
            <a:r>
              <a:rPr lang="en-US" sz="3200" dirty="0">
                <a:latin typeface="Calibri" pitchFamily="34" charset="0"/>
                <a:cs typeface="Calibri" pitchFamily="34" charset="0"/>
              </a:rPr>
              <a:t>E.g., median house value and average amount of rain (in inches) for a number of cities</a:t>
            </a:r>
          </a:p>
        </p:txBody>
      </p:sp>
      <p:cxnSp>
        <p:nvCxnSpPr>
          <p:cNvPr id="7" name="Straight Arrow Connector 6"/>
          <p:cNvCxnSpPr/>
          <p:nvPr/>
        </p:nvCxnSpPr>
        <p:spPr>
          <a:xfrm>
            <a:off x="3429000" y="4876800"/>
            <a:ext cx="6096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3513349504"/>
              </p:ext>
            </p:extLst>
          </p:nvPr>
        </p:nvGraphicFramePr>
        <p:xfrm>
          <a:off x="533400" y="3657600"/>
          <a:ext cx="2743200" cy="2468880"/>
        </p:xfrm>
        <a:graphic>
          <a:graphicData uri="http://schemas.openxmlformats.org/drawingml/2006/table">
            <a:tbl>
              <a:tblPr>
                <a:tableStyleId>{284E427A-3D55-4303-BF80-6455036E1DE7}</a:tableStyleId>
              </a:tblPr>
              <a:tblGrid>
                <a:gridCol w="771525">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1114425">
                  <a:extLst>
                    <a:ext uri="{9D8B030D-6E8A-4147-A177-3AD203B41FA5}">
                      <a16:colId xmlns:a16="http://schemas.microsoft.com/office/drawing/2014/main" val="20002"/>
                    </a:ext>
                  </a:extLst>
                </a:gridCol>
              </a:tblGrid>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u="none" strike="noStrike" cap="none" normalizeH="0" baseline="0" dirty="0">
                          <a:ln>
                            <a:noFill/>
                          </a:ln>
                          <a:effectLst/>
                          <a:latin typeface="Calibri" pitchFamily="34" charset="0"/>
                          <a:cs typeface="Calibri" pitchFamily="34" charset="0"/>
                        </a:rPr>
                        <a:t>City Name</a:t>
                      </a:r>
                      <a:endParaRPr kumimoji="0" lang="en-US" sz="1800" b="1"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u="none" strike="noStrike" cap="none" normalizeH="0" baseline="0" dirty="0">
                          <a:ln>
                            <a:noFill/>
                          </a:ln>
                          <a:effectLst/>
                          <a:latin typeface="Calibri" pitchFamily="34" charset="0"/>
                          <a:cs typeface="Calibri" pitchFamily="34" charset="0"/>
                        </a:rPr>
                        <a:t>House Value</a:t>
                      </a:r>
                      <a:endParaRPr kumimoji="0" lang="en-US" sz="1800" b="1"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u="none" strike="noStrike" cap="none" normalizeH="0" baseline="0" dirty="0">
                          <a:ln>
                            <a:noFill/>
                          </a:ln>
                          <a:effectLst/>
                          <a:latin typeface="Calibri" pitchFamily="34" charset="0"/>
                          <a:cs typeface="Calibri" pitchFamily="34" charset="0"/>
                        </a:rPr>
                        <a:t>Inches of Rain</a:t>
                      </a:r>
                      <a:endParaRPr kumimoji="0" lang="en-US" sz="1800" b="1"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extLst>
                  <a:ext uri="{0D108BD9-81ED-4DB2-BD59-A6C34878D82A}">
                    <a16:rowId xmlns:a16="http://schemas.microsoft.com/office/drawing/2014/main" val="10000"/>
                  </a:ext>
                </a:extLst>
              </a:tr>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Calibri" pitchFamily="34" charset="0"/>
                          <a:cs typeface="Calibri" pitchFamily="34" charset="0"/>
                        </a:rPr>
                        <a:t>A</a:t>
                      </a:r>
                      <a:endParaRPr kumimoji="0" lang="en-US" sz="18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Calibri" pitchFamily="34" charset="0"/>
                          <a:cs typeface="Calibri" pitchFamily="34" charset="0"/>
                        </a:rPr>
                        <a:t>150000</a:t>
                      </a:r>
                      <a:endParaRPr kumimoji="0" lang="en-US" sz="18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Calibri" pitchFamily="34" charset="0"/>
                          <a:cs typeface="Calibri" pitchFamily="34" charset="0"/>
                        </a:rPr>
                        <a:t>30</a:t>
                      </a:r>
                      <a:endParaRPr kumimoji="0" lang="en-US" sz="18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extLst>
                  <a:ext uri="{0D108BD9-81ED-4DB2-BD59-A6C34878D82A}">
                    <a16:rowId xmlns:a16="http://schemas.microsoft.com/office/drawing/2014/main" val="10001"/>
                  </a:ext>
                </a:extLst>
              </a:tr>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Calibri" pitchFamily="34" charset="0"/>
                          <a:cs typeface="Calibri" pitchFamily="34" charset="0"/>
                        </a:rPr>
                        <a:t>B</a:t>
                      </a:r>
                      <a:endParaRPr kumimoji="0" lang="en-US" sz="18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Calibri" pitchFamily="34" charset="0"/>
                          <a:cs typeface="Calibri" pitchFamily="34" charset="0"/>
                        </a:rPr>
                        <a:t>160000</a:t>
                      </a:r>
                      <a:endParaRPr kumimoji="0" lang="en-US" sz="18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Calibri" pitchFamily="34" charset="0"/>
                          <a:cs typeface="Calibri" pitchFamily="34" charset="0"/>
                        </a:rPr>
                        <a:t>25</a:t>
                      </a:r>
                      <a:endParaRPr kumimoji="0" lang="en-US" sz="18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extLst>
                  <a:ext uri="{0D108BD9-81ED-4DB2-BD59-A6C34878D82A}">
                    <a16:rowId xmlns:a16="http://schemas.microsoft.com/office/drawing/2014/main" val="10002"/>
                  </a:ext>
                </a:extLst>
              </a:tr>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Calibri" pitchFamily="34" charset="0"/>
                          <a:cs typeface="Calibri" pitchFamily="34" charset="0"/>
                        </a:rPr>
                        <a:t>C</a:t>
                      </a:r>
                      <a:endParaRPr kumimoji="0" lang="en-US" sz="18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Calibri" pitchFamily="34" charset="0"/>
                          <a:cs typeface="Calibri" pitchFamily="34" charset="0"/>
                        </a:rPr>
                        <a:t>140000</a:t>
                      </a:r>
                      <a:endParaRPr kumimoji="0" lang="en-US" sz="18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Calibri" pitchFamily="34" charset="0"/>
                          <a:cs typeface="Calibri" pitchFamily="34" charset="0"/>
                        </a:rPr>
                        <a:t>27</a:t>
                      </a:r>
                      <a:endParaRPr kumimoji="0" lang="en-US" sz="18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extLst>
                  <a:ext uri="{0D108BD9-81ED-4DB2-BD59-A6C34878D82A}">
                    <a16:rowId xmlns:a16="http://schemas.microsoft.com/office/drawing/2014/main" val="10003"/>
                  </a:ext>
                </a:extLst>
              </a:tr>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Calibri" pitchFamily="34" charset="0"/>
                          <a:cs typeface="Calibri" pitchFamily="34" charset="0"/>
                        </a:rPr>
                        <a:t>D</a:t>
                      </a:r>
                      <a:endParaRPr kumimoji="0" lang="en-US" sz="18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Calibri" pitchFamily="34" charset="0"/>
                          <a:cs typeface="Calibri" pitchFamily="34" charset="0"/>
                        </a:rPr>
                        <a:t>120000</a:t>
                      </a:r>
                      <a:endParaRPr kumimoji="0" lang="en-US" sz="18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Calibri" pitchFamily="34" charset="0"/>
                          <a:cs typeface="Calibri" pitchFamily="34" charset="0"/>
                        </a:rPr>
                        <a:t>21</a:t>
                      </a:r>
                      <a:endParaRPr kumimoji="0" lang="en-US" sz="18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extLst>
                  <a:ext uri="{0D108BD9-81ED-4DB2-BD59-A6C34878D82A}">
                    <a16:rowId xmlns:a16="http://schemas.microsoft.com/office/drawing/2014/main" val="10004"/>
                  </a:ext>
                </a:extLst>
              </a:tr>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Calibri" pitchFamily="34" charset="0"/>
                          <a:cs typeface="Calibri" pitchFamily="34" charset="0"/>
                        </a:rPr>
                        <a:t>E</a:t>
                      </a:r>
                      <a:endParaRPr kumimoji="0" lang="en-US" sz="18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Calibri" pitchFamily="34" charset="0"/>
                          <a:cs typeface="Calibri" pitchFamily="34" charset="0"/>
                        </a:rPr>
                        <a:t>130000</a:t>
                      </a:r>
                      <a:endParaRPr kumimoji="0" lang="en-US" sz="18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Calibri" pitchFamily="34" charset="0"/>
                          <a:cs typeface="Calibri" pitchFamily="34" charset="0"/>
                        </a:rPr>
                        <a:t>17</a:t>
                      </a:r>
                      <a:endParaRPr kumimoji="0" lang="en-US" sz="18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extLst>
                  <a:ext uri="{0D108BD9-81ED-4DB2-BD59-A6C34878D82A}">
                    <a16:rowId xmlns:a16="http://schemas.microsoft.com/office/drawing/2014/main" val="10005"/>
                  </a:ext>
                </a:extLst>
              </a:tr>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Calibri" pitchFamily="34" charset="0"/>
                          <a:cs typeface="Calibri" pitchFamily="34" charset="0"/>
                        </a:rPr>
                        <a:t>F</a:t>
                      </a:r>
                      <a:endParaRPr kumimoji="0" lang="en-US" sz="18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Calibri" pitchFamily="34" charset="0"/>
                          <a:cs typeface="Calibri" pitchFamily="34" charset="0"/>
                        </a:rPr>
                        <a:t>200000</a:t>
                      </a:r>
                      <a:endParaRPr kumimoji="0" lang="en-US" sz="18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Calibri" pitchFamily="34" charset="0"/>
                          <a:cs typeface="Calibri" pitchFamily="34" charset="0"/>
                        </a:rPr>
                        <a:t>17</a:t>
                      </a:r>
                      <a:endParaRPr kumimoji="0" lang="en-US" sz="18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extLst>
                  <a:ext uri="{0D108BD9-81ED-4DB2-BD59-A6C34878D82A}">
                    <a16:rowId xmlns:a16="http://schemas.microsoft.com/office/drawing/2014/main" val="10006"/>
                  </a:ext>
                </a:extLst>
              </a:tr>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Calibri" pitchFamily="34" charset="0"/>
                          <a:cs typeface="Calibri" pitchFamily="34" charset="0"/>
                        </a:rPr>
                        <a:t>G</a:t>
                      </a:r>
                      <a:endParaRPr kumimoji="0" lang="en-US" sz="18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Calibri" pitchFamily="34" charset="0"/>
                          <a:cs typeface="Calibri" pitchFamily="34" charset="0"/>
                        </a:rPr>
                        <a:t>180000</a:t>
                      </a:r>
                      <a:endParaRPr kumimoji="0" lang="en-US" sz="18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Calibri" pitchFamily="34" charset="0"/>
                          <a:cs typeface="Calibri" pitchFamily="34" charset="0"/>
                        </a:rPr>
                        <a:t>28</a:t>
                      </a:r>
                      <a:endParaRPr kumimoji="0" lang="en-US" sz="1800" b="0" i="0" u="none" strike="noStrike" cap="none" normalizeH="0" baseline="0" dirty="0">
                        <a:ln>
                          <a:noFill/>
                        </a:ln>
                        <a:solidFill>
                          <a:srgbClr val="000000"/>
                        </a:solidFill>
                        <a:effectLst/>
                        <a:latin typeface="Calibri" pitchFamily="34" charset="0"/>
                        <a:cs typeface="Calibri" pitchFamily="34" charset="0"/>
                      </a:endParaRPr>
                    </a:p>
                  </a:txBody>
                  <a:tcPr marL="0" marR="0" marT="0" marB="0" anchor="b" horzOverflow="overflow"/>
                </a:tc>
                <a:extLst>
                  <a:ext uri="{0D108BD9-81ED-4DB2-BD59-A6C34878D82A}">
                    <a16:rowId xmlns:a16="http://schemas.microsoft.com/office/drawing/2014/main" val="10007"/>
                  </a:ext>
                </a:extLst>
              </a:tr>
            </a:tbl>
          </a:graphicData>
        </a:graphic>
      </p:graphicFrame>
      <p:graphicFrame>
        <p:nvGraphicFramePr>
          <p:cNvPr id="12" name="Chart 11"/>
          <p:cNvGraphicFramePr/>
          <p:nvPr>
            <p:extLst>
              <p:ext uri="{D42A27DB-BD31-4B8C-83A1-F6EECF244321}">
                <p14:modId xmlns:p14="http://schemas.microsoft.com/office/powerpoint/2010/main" val="2675235393"/>
              </p:ext>
            </p:extLst>
          </p:nvPr>
        </p:nvGraphicFramePr>
        <p:xfrm>
          <a:off x="4267200" y="3505200"/>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0" y="2376071"/>
            <a:ext cx="9144000" cy="1508105"/>
            <a:chOff x="0" y="1535668"/>
            <a:chExt cx="9144000" cy="1508105"/>
          </a:xfrm>
        </p:grpSpPr>
        <p:sp>
          <p:nvSpPr>
            <p:cNvPr id="103430" name="Rectangle 6"/>
            <p:cNvSpPr>
              <a:spLocks noChangeArrowheads="1"/>
            </p:cNvSpPr>
            <p:nvPr/>
          </p:nvSpPr>
          <p:spPr bwMode="auto">
            <a:xfrm>
              <a:off x="0" y="1535668"/>
              <a:ext cx="9144000" cy="150810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Calibri" pitchFamily="34" charset="0"/>
                  <a:ea typeface="Times New Roman" pitchFamily="18" charset="0"/>
                  <a:cs typeface="Arial" pitchFamily="34" charset="0"/>
                </a:rPr>
                <a:t>Given </a:t>
              </a:r>
              <a:r>
                <a:rPr kumimoji="0" lang="en-US" b="0" i="1" u="none" strike="noStrike" cap="none" normalizeH="0" baseline="0" dirty="0">
                  <a:ln>
                    <a:noFill/>
                  </a:ln>
                  <a:solidFill>
                    <a:schemeClr val="tx1"/>
                  </a:solidFill>
                  <a:effectLst/>
                  <a:latin typeface="Calibri" pitchFamily="34" charset="0"/>
                  <a:ea typeface="Times New Roman" pitchFamily="18" charset="0"/>
                  <a:cs typeface="Arial" pitchFamily="34" charset="0"/>
                </a:rPr>
                <a:t>n</a:t>
              </a:r>
              <a:r>
                <a:rPr kumimoji="0" lang="en-US" b="0" i="0" u="none" strike="noStrike" cap="none" normalizeH="0" baseline="0" dirty="0">
                  <a:ln>
                    <a:noFill/>
                  </a:ln>
                  <a:solidFill>
                    <a:schemeClr val="tx1"/>
                  </a:solidFill>
                  <a:effectLst/>
                  <a:latin typeface="Calibri" pitchFamily="34" charset="0"/>
                  <a:ea typeface="Times New Roman" pitchFamily="18" charset="0"/>
                  <a:cs typeface="Arial" pitchFamily="34" charset="0"/>
                </a:rPr>
                <a:t> observations on y, and </a:t>
              </a:r>
              <a:r>
                <a:rPr kumimoji="0" lang="en-US" b="0" i="1" u="none" strike="noStrike" cap="none" normalizeH="0" baseline="0" dirty="0">
                  <a:ln>
                    <a:noFill/>
                  </a:ln>
                  <a:solidFill>
                    <a:schemeClr val="tx1"/>
                  </a:solidFill>
                  <a:effectLst/>
                  <a:latin typeface="Calibri" pitchFamily="34" charset="0"/>
                  <a:ea typeface="Times New Roman" pitchFamily="18" charset="0"/>
                  <a:cs typeface="Arial" pitchFamily="34" charset="0"/>
                </a:rPr>
                <a:t>k </a:t>
              </a:r>
              <a:r>
                <a:rPr kumimoji="0" lang="en-US" b="0" i="0" u="none" strike="noStrike" cap="none" normalizeH="0" baseline="0" dirty="0">
                  <a:ln>
                    <a:noFill/>
                  </a:ln>
                  <a:solidFill>
                    <a:schemeClr val="tx1"/>
                  </a:solidFill>
                  <a:effectLst/>
                  <a:latin typeface="Calibri" pitchFamily="34" charset="0"/>
                  <a:ea typeface="Times New Roman" pitchFamily="18" charset="0"/>
                  <a:cs typeface="Arial" pitchFamily="34" charset="0"/>
                </a:rPr>
                <a:t>predictors x</a:t>
              </a:r>
              <a:r>
                <a:rPr kumimoji="0" lang="en-US" sz="1400" b="0" i="0" u="none" strike="noStrike" cap="none" normalizeH="0" baseline="0" dirty="0">
                  <a:ln>
                    <a:noFill/>
                  </a:ln>
                  <a:solidFill>
                    <a:schemeClr val="tx1"/>
                  </a:solidFill>
                  <a:effectLst/>
                  <a:latin typeface="Calibri" pitchFamily="34" charset="0"/>
                  <a:ea typeface="Times New Roman" pitchFamily="18" charset="0"/>
                  <a:cs typeface="Arial" pitchFamily="34" charset="0"/>
                </a:rPr>
                <a:t>1</a:t>
              </a:r>
              <a:r>
                <a:rPr kumimoji="0" lang="en-US" b="0" i="0" u="none" strike="noStrike" cap="none" normalizeH="0" baseline="0" dirty="0">
                  <a:ln>
                    <a:noFill/>
                  </a:ln>
                  <a:solidFill>
                    <a:schemeClr val="tx1"/>
                  </a:solidFill>
                  <a:effectLst/>
                  <a:latin typeface="Calibri" pitchFamily="34" charset="0"/>
                  <a:ea typeface="Times New Roman" pitchFamily="18" charset="0"/>
                  <a:cs typeface="Arial" pitchFamily="34" charset="0"/>
                </a:rPr>
                <a:t> … </a:t>
              </a:r>
              <a:r>
                <a:rPr kumimoji="0" lang="en-US" b="0" i="0" u="none" strike="noStrike" cap="none" normalizeH="0" baseline="0" dirty="0" err="1">
                  <a:ln>
                    <a:noFill/>
                  </a:ln>
                  <a:solidFill>
                    <a:schemeClr val="tx1"/>
                  </a:solidFill>
                  <a:effectLst/>
                  <a:latin typeface="Calibri" pitchFamily="34" charset="0"/>
                  <a:ea typeface="Times New Roman" pitchFamily="18" charset="0"/>
                  <a:cs typeface="Arial" pitchFamily="34" charset="0"/>
                </a:rPr>
                <a:t>x</a:t>
              </a:r>
              <a:r>
                <a:rPr kumimoji="0" lang="en-US" sz="1400" b="0" i="0" u="none" strike="noStrike" cap="none" normalizeH="0" baseline="0" dirty="0" err="1">
                  <a:ln>
                    <a:noFill/>
                  </a:ln>
                  <a:solidFill>
                    <a:schemeClr val="tx1"/>
                  </a:solidFill>
                  <a:effectLst/>
                  <a:latin typeface="Calibri" pitchFamily="34" charset="0"/>
                  <a:ea typeface="Times New Roman" pitchFamily="18" charset="0"/>
                  <a:cs typeface="Arial" pitchFamily="34" charset="0"/>
                </a:rPr>
                <a:t>k</a:t>
              </a:r>
              <a:r>
                <a:rPr kumimoji="0" lang="en-US" b="0" i="0" u="none" strike="noStrike" cap="none" normalizeH="0" baseline="0" dirty="0">
                  <a:ln>
                    <a:noFill/>
                  </a:ln>
                  <a:solidFill>
                    <a:schemeClr val="tx1"/>
                  </a:solidFill>
                  <a:effectLst/>
                  <a:latin typeface="Calibri" pitchFamily="34" charset="0"/>
                  <a:ea typeface="Times New Roman" pitchFamily="18" charset="0"/>
                  <a:cs typeface="Arial" pitchFamily="34" charset="0"/>
                </a:rPr>
                <a:t>, the estimates       </a:t>
              </a:r>
            </a:p>
            <a:p>
              <a:pPr lvl="0"/>
              <a:r>
                <a:rPr kumimoji="0" lang="en-US" b="0" i="0" u="none" strike="noStrike" cap="none" normalizeH="0" baseline="0" dirty="0">
                  <a:ln>
                    <a:noFill/>
                  </a:ln>
                  <a:solidFill>
                    <a:schemeClr val="tx1"/>
                  </a:solidFill>
                  <a:effectLst/>
                  <a:latin typeface="Calibri" pitchFamily="34" charset="0"/>
                  <a:ea typeface="Times New Roman" pitchFamily="18" charset="0"/>
                  <a:cs typeface="Arial" pitchFamily="34" charset="0"/>
                </a:rPr>
                <a:t>       ,      ,      , … ,       </a:t>
              </a:r>
              <a:r>
                <a:rPr lang="en-US" dirty="0">
                  <a:latin typeface="Calibri" pitchFamily="34" charset="0"/>
                  <a:ea typeface="Times New Roman" pitchFamily="18" charset="0"/>
                  <a:cs typeface="Arial" pitchFamily="34" charset="0"/>
                </a:rPr>
                <a:t>are chosen simultaneously to minimize the expression for the Error Sum of Squares (SSE), given by:</a:t>
              </a:r>
            </a:p>
            <a:p>
              <a:pPr lvl="0"/>
              <a:endParaRPr kumimoji="0" lang="en-US" sz="2000" b="0" i="0" u="none" strike="noStrike" cap="none" normalizeH="0" baseline="0" dirty="0">
                <a:ln>
                  <a:noFill/>
                </a:ln>
                <a:solidFill>
                  <a:schemeClr val="tx1"/>
                </a:solidFill>
                <a:effectLst/>
                <a:latin typeface="Arial" pitchFamily="34" charset="0"/>
                <a:cs typeface="Arial" pitchFamily="34" charset="0"/>
              </a:endParaRPr>
            </a:p>
          </p:txBody>
        </p:sp>
        <p:pic>
          <p:nvPicPr>
            <p:cNvPr id="103429"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28600" y="1978997"/>
              <a:ext cx="276225" cy="400050"/>
            </a:xfrm>
            <a:prstGeom prst="rect">
              <a:avLst/>
            </a:prstGeom>
            <a:noFill/>
          </p:spPr>
        </p:pic>
        <p:pic>
          <p:nvPicPr>
            <p:cNvPr id="103428"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85800" y="1978997"/>
              <a:ext cx="276225" cy="400050"/>
            </a:xfrm>
            <a:prstGeom prst="rect">
              <a:avLst/>
            </a:prstGeom>
            <a:noFill/>
          </p:spPr>
        </p:pic>
        <p:pic>
          <p:nvPicPr>
            <p:cNvPr id="103427"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143000" y="1978997"/>
              <a:ext cx="276225" cy="400050"/>
            </a:xfrm>
            <a:prstGeom prst="rect">
              <a:avLst/>
            </a:prstGeom>
            <a:noFill/>
          </p:spPr>
        </p:pic>
        <p:pic>
          <p:nvPicPr>
            <p:cNvPr id="103426" name="Picture 2"/>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057400" y="1978997"/>
              <a:ext cx="352425" cy="400050"/>
            </a:xfrm>
            <a:prstGeom prst="rect">
              <a:avLst/>
            </a:prstGeom>
            <a:noFill/>
          </p:spPr>
        </p:pic>
      </p:grpSp>
      <p:pic>
        <p:nvPicPr>
          <p:cNvPr id="103425" name="Picture 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971675" y="5105400"/>
            <a:ext cx="5048250" cy="962025"/>
          </a:xfrm>
          <a:prstGeom prst="rect">
            <a:avLst/>
          </a:prstGeom>
          <a:noFill/>
        </p:spPr>
      </p:pic>
      <p:sp>
        <p:nvSpPr>
          <p:cNvPr id="103437" name="Rectangle 1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38" name="Rectangle 14"/>
          <p:cNvSpPr>
            <a:spLocks noChangeArrowheads="1"/>
          </p:cNvSpPr>
          <p:nvPr/>
        </p:nvSpPr>
        <p:spPr bwMode="auto">
          <a:xfrm>
            <a:off x="0" y="2362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3440"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42"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44" name="Rectangle 2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45" name="Rectangle 21"/>
          <p:cNvSpPr>
            <a:spLocks noChangeArrowheads="1"/>
          </p:cNvSpPr>
          <p:nvPr/>
        </p:nvSpPr>
        <p:spPr bwMode="auto">
          <a:xfrm>
            <a:off x="0" y="1133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3447" name="Rectangle 2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48" name="Rectangle 24"/>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3452" name="Rectangle 2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54" name="Rectangle 3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56" name="Rectangle 3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57" name="Rectangle 33"/>
          <p:cNvSpPr>
            <a:spLocks noChangeArrowheads="1"/>
          </p:cNvSpPr>
          <p:nvPr/>
        </p:nvSpPr>
        <p:spPr bwMode="auto">
          <a:xfrm>
            <a:off x="0" y="8763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44" name="TextBox 43"/>
              <p:cNvSpPr txBox="1"/>
              <p:nvPr/>
            </p:nvSpPr>
            <p:spPr>
              <a:xfrm>
                <a:off x="0" y="685800"/>
                <a:ext cx="8991600" cy="1200329"/>
              </a:xfrm>
              <a:prstGeom prst="rect">
                <a:avLst/>
              </a:prstGeom>
              <a:noFill/>
            </p:spPr>
            <p:txBody>
              <a:bodyPr wrap="square" rtlCol="0">
                <a:spAutoFit/>
              </a:bodyPr>
              <a:lstStyle/>
              <a:p>
                <a14:m>
                  <m:oMath xmlns:m="http://schemas.openxmlformats.org/officeDocument/2006/math">
                    <m:r>
                      <a:rPr lang="el-GR" sz="3600" b="1" i="1" dirty="0">
                        <a:latin typeface="Cambria Math" panose="02040503050406030204" pitchFamily="18" charset="0"/>
                        <a:ea typeface="Cambria Math" panose="02040503050406030204" pitchFamily="18" charset="0"/>
                        <a:cs typeface="Calibri" pitchFamily="34" charset="0"/>
                      </a:rPr>
                      <m:t>𝜷</m:t>
                    </m:r>
                  </m:oMath>
                </a14:m>
                <a:r>
                  <a:rPr lang="en-US" sz="3600" b="1" dirty="0">
                    <a:latin typeface="Calibri" pitchFamily="34" charset="0"/>
                    <a:cs typeface="Calibri" pitchFamily="34" charset="0"/>
                  </a:rPr>
                  <a:t> Coefficient Estimation – Least Squares </a:t>
                </a:r>
                <a:r>
                  <a:rPr lang="en-US" sz="3600" dirty="0">
                    <a:solidFill>
                      <a:schemeClr val="bg1"/>
                    </a:solidFill>
                    <a:latin typeface="Calibri" pitchFamily="34" charset="0"/>
                    <a:cs typeface="Calibri" pitchFamily="34" charset="0"/>
                  </a:rPr>
                  <a:t>Estimation – Least Squares</a:t>
                </a:r>
              </a:p>
            </p:txBody>
          </p:sp>
        </mc:Choice>
        <mc:Fallback xmlns="">
          <p:sp>
            <p:nvSpPr>
              <p:cNvPr id="44" name="TextBox 43"/>
              <p:cNvSpPr txBox="1">
                <a:spLocks noRot="1" noChangeAspect="1" noMove="1" noResize="1" noEditPoints="1" noAdjustHandles="1" noChangeArrowheads="1" noChangeShapeType="1" noTextEdit="1"/>
              </p:cNvSpPr>
              <p:nvPr/>
            </p:nvSpPr>
            <p:spPr>
              <a:xfrm>
                <a:off x="0" y="685800"/>
                <a:ext cx="8991600" cy="1200329"/>
              </a:xfrm>
              <a:prstGeom prst="rect">
                <a:avLst/>
              </a:prstGeom>
              <a:blipFill rotWithShape="0">
                <a:blip r:embed="rId7"/>
                <a:stretch>
                  <a:fillRect l="-2034" t="-8163"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370506" y="3898046"/>
                <a:ext cx="4175246"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𝑆𝑆𝐸</m:t>
                      </m:r>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𝜀</m:t>
                              </m:r>
                            </m:e>
                            <m:sup>
                              <m:r>
                                <a:rPr lang="en-US" b="0" i="1" smtClean="0">
                                  <a:latin typeface="Cambria Math" panose="02040503050406030204" pitchFamily="18" charset="0"/>
                                </a:rPr>
                                <m:t>2</m:t>
                              </m:r>
                            </m:sup>
                          </m:sSup>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𝑦</m:t>
                                  </m:r>
                                </m:e>
                              </m:acc>
                              <m:r>
                                <a:rPr lang="en-US" b="0" i="1" smtClean="0">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r>
                            <a:rPr lang="en-US" b="0" i="1" smtClean="0">
                              <a:latin typeface="Cambria Math" panose="02040503050406030204" pitchFamily="18" charset="0"/>
                            </a:rPr>
                            <m:t>=</m:t>
                          </m:r>
                        </m:e>
                      </m:nary>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2370506" y="3898046"/>
                <a:ext cx="4175246" cy="1100558"/>
              </a:xfrm>
              <a:prstGeom prst="rect">
                <a:avLst/>
              </a:prstGeom>
              <a:blipFill rotWithShape="0">
                <a:blip r:embed="rId8"/>
                <a:stretch>
                  <a:fillRect/>
                </a:stretch>
              </a:blipFill>
            </p:spPr>
            <p:txBody>
              <a:bodyPr/>
              <a:lstStyle/>
              <a:p>
                <a:r>
                  <a:rPr lang="en-US">
                    <a:noFill/>
                  </a:rPr>
                  <a:t> </a:t>
                </a:r>
              </a:p>
            </p:txBody>
          </p:sp>
        </mc:Fallback>
      </mc:AlternateContent>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0" y="134034"/>
            <a:ext cx="8763000" cy="646331"/>
          </a:xfrm>
          <a:prstGeom prst="rect">
            <a:avLst/>
          </a:prstGeom>
          <a:noFill/>
        </p:spPr>
        <p:txBody>
          <a:bodyPr wrap="square" rtlCol="0">
            <a:spAutoFit/>
          </a:bodyPr>
          <a:lstStyle/>
          <a:p>
            <a:r>
              <a:rPr lang="en-US" sz="3600" b="1" dirty="0">
                <a:latin typeface="Calibri" pitchFamily="34" charset="0"/>
                <a:cs typeface="Calibri" pitchFamily="34" charset="0"/>
              </a:rPr>
              <a:t>Example</a:t>
            </a:r>
          </a:p>
        </p:txBody>
      </p:sp>
      <p:sp>
        <p:nvSpPr>
          <p:cNvPr id="1300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0051" name="Rectangle 3"/>
          <p:cNvSpPr>
            <a:spLocks noChangeArrowheads="1"/>
          </p:cNvSpPr>
          <p:nvPr/>
        </p:nvSpPr>
        <p:spPr bwMode="auto">
          <a:xfrm>
            <a:off x="0" y="1295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2" name="TextBox 1"/>
              <p:cNvSpPr txBox="1"/>
              <p:nvPr/>
            </p:nvSpPr>
            <p:spPr>
              <a:xfrm>
                <a:off x="0" y="838200"/>
                <a:ext cx="9144000" cy="3476336"/>
              </a:xfrm>
              <a:prstGeom prst="rect">
                <a:avLst/>
              </a:prstGeom>
              <a:noFill/>
            </p:spPr>
            <p:txBody>
              <a:bodyPr wrap="square" rtlCol="0">
                <a:spAutoFit/>
              </a:bodyPr>
              <a:lstStyle/>
              <a:p>
                <a:pPr marL="342900" lvl="0" indent="-342900">
                  <a:buFont typeface="Arial" panose="020B0604020202020204" pitchFamily="34" charset="0"/>
                  <a:buChar char="•"/>
                </a:pPr>
                <a:r>
                  <a:rPr lang="en-US" dirty="0">
                    <a:latin typeface="Calibri" pitchFamily="34" charset="0"/>
                  </a:rPr>
                  <a:t>Imagine we have a regression with 2 predictors (y = Income is regressed on x</a:t>
                </a:r>
                <a:r>
                  <a:rPr lang="en-US" baseline="-25000" dirty="0">
                    <a:latin typeface="Calibri" pitchFamily="34" charset="0"/>
                  </a:rPr>
                  <a:t>1</a:t>
                </a:r>
                <a:r>
                  <a:rPr lang="en-US" dirty="0">
                    <a:latin typeface="Calibri" pitchFamily="34" charset="0"/>
                  </a:rPr>
                  <a:t> = House Value and x</a:t>
                </a:r>
                <a:r>
                  <a:rPr lang="en-US" baseline="-25000" dirty="0">
                    <a:latin typeface="Calibri" pitchFamily="34" charset="0"/>
                  </a:rPr>
                  <a:t>2</a:t>
                </a:r>
                <a:r>
                  <a:rPr lang="en-US" dirty="0">
                    <a:latin typeface="Calibri" pitchFamily="34" charset="0"/>
                  </a:rPr>
                  <a:t> = Thefts). </a:t>
                </a:r>
              </a:p>
              <a:p>
                <a:pPr lvl="0"/>
                <a:endParaRPr lang="en-US" dirty="0">
                  <a:latin typeface="Calibri" pitchFamily="34" charset="0"/>
                </a:endParaRPr>
              </a:p>
              <a:p>
                <a:pPr marL="342900" lvl="0" indent="-342900">
                  <a:buFont typeface="Arial" panose="020B0604020202020204" pitchFamily="34" charset="0"/>
                  <a:buChar char="•"/>
                </a:pPr>
                <a:r>
                  <a:rPr lang="en-US" dirty="0">
                    <a:latin typeface="Calibri" pitchFamily="34" charset="0"/>
                  </a:rPr>
                  <a:t>Imagine further that coefficient estimates are: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0</m:t>
                        </m:r>
                      </m:sub>
                    </m:sSub>
                    <m:r>
                      <a:rPr lang="en-US" b="0" i="1" smtClean="0">
                        <a:latin typeface="Cambria Math" panose="02040503050406030204" pitchFamily="18" charset="0"/>
                      </a:rPr>
                      <m:t>=30,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1</m:t>
                        </m:r>
                      </m:sub>
                    </m:sSub>
                    <m:r>
                      <a:rPr lang="en-US" b="0" i="1" smtClean="0">
                        <a:latin typeface="Cambria Math" panose="02040503050406030204" pitchFamily="18" charset="0"/>
                      </a:rPr>
                      <m:t>=2</m:t>
                    </m:r>
                  </m:oMath>
                </a14:m>
                <a:r>
                  <a:rPr lang="en-US" dirty="0">
                    <a:latin typeface="Calibri" pitchFamily="34" charset="0"/>
                    <a:cs typeface="Calibri" pitchFamily="34" charset="0"/>
                  </a:rPr>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2</m:t>
                        </m:r>
                      </m:sub>
                    </m:sSub>
                    <m:r>
                      <a:rPr lang="en-US" b="0" i="1" smtClean="0">
                        <a:latin typeface="Cambria Math" panose="02040503050406030204" pitchFamily="18" charset="0"/>
                      </a:rPr>
                      <m:t>=−3.</m:t>
                    </m:r>
                  </m:oMath>
                </a14:m>
                <a:endParaRPr lang="en-US" b="0" dirty="0">
                  <a:latin typeface="Calibri" pitchFamily="34" charset="0"/>
                </a:endParaRPr>
              </a:p>
              <a:p>
                <a:pPr marL="342900" lvl="0" indent="-342900">
                  <a:buFont typeface="Arial" panose="020B0604020202020204" pitchFamily="34" charset="0"/>
                  <a:buChar char="•"/>
                </a:pPr>
                <a:endParaRPr lang="en-US" dirty="0">
                  <a:latin typeface="Calibri" pitchFamily="34" charset="0"/>
                </a:endParaRPr>
              </a:p>
              <a:p>
                <a:pPr marL="342900" lvl="0" indent="-342900">
                  <a:buFont typeface="Arial" panose="020B0604020202020204" pitchFamily="34" charset="0"/>
                  <a:buChar char="•"/>
                </a:pPr>
                <a:r>
                  <a:rPr lang="en-US" dirty="0">
                    <a:latin typeface="Calibri" pitchFamily="34" charset="0"/>
                  </a:rPr>
                  <a:t>Then, for each observation </a:t>
                </a:r>
                <a:r>
                  <a:rPr lang="en-US" i="1" dirty="0" err="1">
                    <a:latin typeface="Calibri" pitchFamily="34" charset="0"/>
                  </a:rPr>
                  <a:t>i</a:t>
                </a:r>
                <a:r>
                  <a:rPr lang="en-US" i="1" dirty="0">
                    <a:latin typeface="Calibri" pitchFamily="34" charset="0"/>
                  </a:rPr>
                  <a:t>,</a:t>
                </a:r>
                <a:endParaRPr lang="en-US" b="0" dirty="0">
                  <a:latin typeface="Calibri" pitchFamily="34" charset="0"/>
                </a:endParaRPr>
              </a:p>
              <a:p>
                <a:pPr lvl="0"/>
                <a:endParaRPr lang="en-US" b="0" i="1" dirty="0">
                  <a:latin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𝑦</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r>
                            <a:rPr lang="en-US" i="1">
                              <a:latin typeface="Cambria Math" panose="02040503050406030204" pitchFamily="18" charset="0"/>
                            </a:rPr>
                            <m:t>𝑖</m:t>
                          </m:r>
                        </m:sub>
                      </m:sSub>
                      <m:r>
                        <a:rPr lang="en-US" b="0" i="1" smtClean="0">
                          <a:latin typeface="Cambria Math" panose="02040503050406030204" pitchFamily="18" charset="0"/>
                        </a:rPr>
                        <m:t>=30+</m:t>
                      </m:r>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𝑖</m:t>
                          </m:r>
                        </m:sub>
                      </m:sSub>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r>
                            <a:rPr lang="en-US" i="1">
                              <a:latin typeface="Cambria Math" panose="02040503050406030204" pitchFamily="18" charset="0"/>
                            </a:rPr>
                            <m:t>𝑖</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0" y="838200"/>
                <a:ext cx="9144000" cy="3476336"/>
              </a:xfrm>
              <a:prstGeom prst="rect">
                <a:avLst/>
              </a:prstGeom>
              <a:blipFill rotWithShape="0">
                <a:blip r:embed="rId2"/>
                <a:stretch>
                  <a:fillRect l="-867" t="-140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14325" y="4467225"/>
            <a:ext cx="8134350" cy="2390775"/>
          </a:xfrm>
          <a:prstGeom prst="rect">
            <a:avLst/>
          </a:prstGeom>
        </p:spPr>
      </p:pic>
    </p:spTree>
    <p:extLst>
      <p:ext uri="{BB962C8B-B14F-4D97-AF65-F5344CB8AC3E}">
        <p14:creationId xmlns:p14="http://schemas.microsoft.com/office/powerpoint/2010/main" val="3528046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0" y="1369"/>
            <a:ext cx="8763000" cy="646331"/>
          </a:xfrm>
          <a:prstGeom prst="rect">
            <a:avLst/>
          </a:prstGeom>
          <a:noFill/>
        </p:spPr>
        <p:txBody>
          <a:bodyPr wrap="square" rtlCol="0">
            <a:spAutoFit/>
          </a:bodyPr>
          <a:lstStyle/>
          <a:p>
            <a:r>
              <a:rPr lang="el-GR" sz="3600" b="1" dirty="0">
                <a:latin typeface="Calibri" pitchFamily="34" charset="0"/>
                <a:cs typeface="Calibri" pitchFamily="34" charset="0"/>
              </a:rPr>
              <a:t>σ</a:t>
            </a:r>
            <a:r>
              <a:rPr lang="en-US" sz="3600" b="1" baseline="30000" dirty="0">
                <a:latin typeface="Calibri" pitchFamily="34" charset="0"/>
                <a:cs typeface="Calibri" pitchFamily="34" charset="0"/>
              </a:rPr>
              <a:t>2</a:t>
            </a:r>
            <a:r>
              <a:rPr lang="en-US" sz="3600" b="1" dirty="0">
                <a:latin typeface="Calibri" pitchFamily="34" charset="0"/>
                <a:cs typeface="Calibri" pitchFamily="34" charset="0"/>
              </a:rPr>
              <a:t> and R</a:t>
            </a:r>
            <a:r>
              <a:rPr lang="en-US" sz="3600" b="1" baseline="30000" dirty="0">
                <a:latin typeface="Calibri" pitchFamily="34" charset="0"/>
                <a:cs typeface="Calibri" pitchFamily="34" charset="0"/>
              </a:rPr>
              <a:t>2</a:t>
            </a:r>
            <a:endParaRPr lang="en-US" sz="3600" b="1" dirty="0">
              <a:latin typeface="Calibri" pitchFamily="34" charset="0"/>
              <a:cs typeface="Calibri" pitchFamily="34" charset="0"/>
            </a:endParaRPr>
          </a:p>
        </p:txBody>
      </p:sp>
      <p:sp>
        <p:nvSpPr>
          <p:cNvPr id="1300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0051" name="Rectangle 3"/>
          <p:cNvSpPr>
            <a:spLocks noChangeArrowheads="1"/>
          </p:cNvSpPr>
          <p:nvPr/>
        </p:nvSpPr>
        <p:spPr bwMode="auto">
          <a:xfrm>
            <a:off x="0" y="1295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2" name="TextBox 1"/>
              <p:cNvSpPr txBox="1"/>
              <p:nvPr/>
            </p:nvSpPr>
            <p:spPr>
              <a:xfrm>
                <a:off x="0" y="677378"/>
                <a:ext cx="9144000" cy="6012928"/>
              </a:xfrm>
              <a:prstGeom prst="rect">
                <a:avLst/>
              </a:prstGeom>
              <a:noFill/>
            </p:spPr>
            <p:txBody>
              <a:bodyPr wrap="square" rtlCol="0">
                <a:spAutoFit/>
              </a:bodyPr>
              <a:lstStyle/>
              <a:p>
                <a:pPr marL="342900" lvl="0" indent="-342900">
                  <a:buFont typeface="Arial" panose="020B0604020202020204" pitchFamily="34" charset="0"/>
                  <a:buChar char="•"/>
                </a:pPr>
                <a:r>
                  <a:rPr lang="en-US" dirty="0">
                    <a:latin typeface="Calibri" pitchFamily="34" charset="0"/>
                    <a:cs typeface="Calibri" pitchFamily="34" charset="0"/>
                  </a:rPr>
                  <a:t>As in simple regression, </a:t>
                </a:r>
                <a14:m>
                  <m:oMath xmlns:m="http://schemas.openxmlformats.org/officeDocument/2006/math">
                    <m:r>
                      <a:rPr lang="en-US" i="1">
                        <a:latin typeface="Cambria Math" panose="02040503050406030204" pitchFamily="18" charset="0"/>
                        <a:cs typeface="Calibri" pitchFamily="34" charset="0"/>
                      </a:rPr>
                      <m:t>𝑆𝑆𝐸</m:t>
                    </m:r>
                    <m:r>
                      <a:rPr lang="en-US" i="1">
                        <a:latin typeface="Cambria Math" panose="02040503050406030204" pitchFamily="18" charset="0"/>
                        <a:cs typeface="Calibri" pitchFamily="34" charset="0"/>
                      </a:rPr>
                      <m:t>=</m:t>
                    </m:r>
                    <m:nary>
                      <m:naryPr>
                        <m:chr m:val="∑"/>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oMath>
                </a14:m>
                <a:r>
                  <a:rPr lang="en-US" dirty="0">
                    <a:latin typeface="Calibri" pitchFamily="34" charset="0"/>
                    <a:cs typeface="Calibri" pitchFamily="34" charset="0"/>
                  </a:rPr>
                  <a:t>, which in the multiple regression case can be written as:</a:t>
                </a:r>
              </a:p>
              <a:p>
                <a:pPr lvl="0"/>
                <a:endParaRPr lang="en-US" dirty="0">
                  <a:latin typeface="Calibri" pitchFamily="34" charset="0"/>
                  <a:cs typeface="Calibri" pitchFamily="34" charset="0"/>
                </a:endParaRPr>
              </a:p>
              <a:p>
                <a:pPr lvl="0"/>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Calibri" pitchFamily="34" charset="0"/>
                        </a:rPr>
                        <m:t>𝑆𝑆𝐸</m:t>
                      </m:r>
                      <m:r>
                        <a:rPr lang="en-US" i="1">
                          <a:latin typeface="Cambria Math" panose="02040503050406030204" pitchFamily="18" charset="0"/>
                          <a:cs typeface="Calibri" pitchFamily="34" charset="0"/>
                        </a:rPr>
                        <m:t>=</m:t>
                      </m:r>
                      <m:nary>
                        <m:naryPr>
                          <m:chr m:val="∑"/>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r>
                        <a:rPr lang="en-US" i="1">
                          <a:latin typeface="Cambria Math" panose="02040503050406030204" pitchFamily="18" charset="0"/>
                        </a:rPr>
                        <m:t>=</m:t>
                      </m:r>
                      <m:nary>
                        <m:naryPr>
                          <m:chr m:val="∑"/>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𝑘𝑖</m:t>
                                          </m:r>
                                        </m:sub>
                                      </m:sSub>
                                    </m:e>
                                  </m:d>
                                </m:e>
                              </m:d>
                            </m:e>
                            <m:sup>
                              <m:r>
                                <a:rPr lang="en-US" i="1">
                                  <a:latin typeface="Cambria Math" panose="02040503050406030204" pitchFamily="18" charset="0"/>
                                </a:rPr>
                                <m:t>2</m:t>
                              </m:r>
                            </m:sup>
                          </m:sSup>
                        </m:e>
                      </m:nary>
                    </m:oMath>
                  </m:oMathPara>
                </a14:m>
                <a:endParaRPr lang="en-US" dirty="0">
                  <a:latin typeface="Calibri" pitchFamily="34" charset="0"/>
                </a:endParaRPr>
              </a:p>
              <a:p>
                <a:pPr marL="342900" indent="-342900">
                  <a:buFont typeface="Arial" panose="020B0604020202020204" pitchFamily="34" charset="0"/>
                  <a:buChar char="•"/>
                </a:pPr>
                <a:r>
                  <a:rPr lang="en-US" dirty="0">
                    <a:latin typeface="Calibri" pitchFamily="34" charset="0"/>
                    <a:cs typeface="Calibri" pitchFamily="34" charset="0"/>
                  </a:rPr>
                  <a:t>Least squares estimates for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0</m:t>
                        </m:r>
                      </m:sub>
                    </m:sSub>
                  </m:oMath>
                </a14:m>
                <a:r>
                  <a:rPr lang="en-US" dirty="0">
                    <a:latin typeface="Calibri" pitchFamily="34" charset="0"/>
                    <a:cs typeface="Calibri" pitchFamily="34" charset="0"/>
                  </a:rPr>
                  <a: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𝑘</m:t>
                        </m:r>
                      </m:sub>
                    </m:sSub>
                  </m:oMath>
                </a14:m>
                <a:r>
                  <a:rPr lang="en-US" dirty="0">
                    <a:latin typeface="Calibri" pitchFamily="34" charset="0"/>
                    <a:cs typeface="Calibri" pitchFamily="34" charset="0"/>
                  </a:rPr>
                  <a:t> are obtained when the quantity above for SSE is minimized. </a:t>
                </a:r>
              </a:p>
              <a:p>
                <a:pPr marL="342900" indent="-342900">
                  <a:buFont typeface="Arial" panose="020B0604020202020204" pitchFamily="34" charset="0"/>
                  <a:buChar char="•"/>
                </a:pPr>
                <a:endParaRPr lang="en-US" dirty="0">
                  <a:latin typeface="Calibri" pitchFamily="34" charset="0"/>
                  <a:cs typeface="Calibri" pitchFamily="34" charset="0"/>
                </a:endParaRPr>
              </a:p>
              <a:p>
                <a:pPr marL="800100" lvl="1" indent="-342900">
                  <a:buFont typeface="Arial" panose="020B0604020202020204" pitchFamily="34" charset="0"/>
                  <a:buChar char="•"/>
                </a:pPr>
                <a:r>
                  <a:rPr lang="en-US" dirty="0">
                    <a:latin typeface="Calibri" pitchFamily="34" charset="0"/>
                    <a:cs typeface="Calibri" pitchFamily="34" charset="0"/>
                  </a:rPr>
                  <a:t>Note that the formulas for the Beta coefficients are NOT the same as the ones we have in simple regression! They’re far too cumbersome to be written out without matrix notation and will be skipped for the purpose of this class. </a:t>
                </a:r>
              </a:p>
              <a:p>
                <a:endParaRPr lang="en-US" dirty="0">
                  <a:latin typeface="Calibri" pitchFamily="34" charset="0"/>
                  <a:cs typeface="Calibri" pitchFamily="34" charset="0"/>
                </a:endParaRPr>
              </a:p>
              <a:p>
                <a:pPr marL="342900" indent="-342900">
                  <a:buFont typeface="Arial" panose="020B0604020202020204" pitchFamily="34" charset="0"/>
                  <a:buChar char="•"/>
                </a:pPr>
                <a:r>
                  <a:rPr lang="en-US" dirty="0">
                    <a:latin typeface="Calibri" pitchFamily="34" charset="0"/>
                    <a:cs typeface="Calibri" pitchFamily="34" charset="0"/>
                  </a:rPr>
                  <a:t>In Multiple Regression,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𝑆𝑆𝐸</m:t>
                        </m:r>
                      </m:num>
                      <m:den>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den>
                    </m:f>
                    <m:r>
                      <a:rPr lang="en-US" b="0" i="1" smtClean="0">
                        <a:latin typeface="Cambria Math" panose="02040503050406030204" pitchFamily="18" charset="0"/>
                      </a:rPr>
                      <m:t>=</m:t>
                    </m:r>
                    <m:r>
                      <a:rPr lang="en-US" b="0" i="1" smtClean="0">
                        <a:latin typeface="Cambria Math" panose="02040503050406030204" pitchFamily="18" charset="0"/>
                      </a:rPr>
                      <m:t>𝑀𝑆𝐸</m:t>
                    </m:r>
                  </m:oMath>
                </a14:m>
                <a:r>
                  <a:rPr lang="en-US" dirty="0">
                    <a:latin typeface="Calibri" pitchFamily="34" charset="0"/>
                    <a:cs typeface="Calibri" pitchFamily="34" charset="0"/>
                  </a:rPr>
                  <a:t>, where k = # predictors and n = # observations. Here, MSE stands for mean squared error.</a:t>
                </a:r>
              </a:p>
            </p:txBody>
          </p:sp>
        </mc:Choice>
        <mc:Fallback xmlns="">
          <p:sp>
            <p:nvSpPr>
              <p:cNvPr id="2" name="TextBox 1"/>
              <p:cNvSpPr txBox="1">
                <a:spLocks noRot="1" noChangeAspect="1" noMove="1" noResize="1" noEditPoints="1" noAdjustHandles="1" noChangeArrowheads="1" noChangeShapeType="1" noTextEdit="1"/>
              </p:cNvSpPr>
              <p:nvPr/>
            </p:nvSpPr>
            <p:spPr>
              <a:xfrm>
                <a:off x="0" y="677378"/>
                <a:ext cx="9144000" cy="6012928"/>
              </a:xfrm>
              <a:prstGeom prst="rect">
                <a:avLst/>
              </a:prstGeom>
              <a:blipFill rotWithShape="0">
                <a:blip r:embed="rId2"/>
                <a:stretch>
                  <a:fillRect l="-867" t="-10041" r="-1467" b="-1420"/>
                </a:stretch>
              </a:blipFill>
            </p:spPr>
            <p:txBody>
              <a:bodyPr/>
              <a:lstStyle/>
              <a:p>
                <a:r>
                  <a:rPr lang="en-US">
                    <a:noFill/>
                  </a:rPr>
                  <a:t> </a:t>
                </a:r>
              </a:p>
            </p:txBody>
          </p:sp>
        </mc:Fallback>
      </mc:AlternateContent>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417"/>
            <a:ext cx="8229600" cy="984183"/>
          </a:xfrm>
        </p:spPr>
        <p:txBody>
          <a:bodyPr/>
          <a:lstStyle/>
          <a:p>
            <a:pPr algn="l"/>
            <a:r>
              <a:rPr lang="en-US" b="1" dirty="0">
                <a:latin typeface="Calibri" pitchFamily="34" charset="0"/>
                <a:cs typeface="Calibri" pitchFamily="34" charset="0"/>
              </a:rPr>
              <a:t>R</a:t>
            </a:r>
            <a:r>
              <a:rPr lang="en-US" b="1" baseline="30000" dirty="0">
                <a:latin typeface="Calibri" pitchFamily="34" charset="0"/>
                <a:cs typeface="Calibri" pitchFamily="34" charset="0"/>
              </a:rPr>
              <a:t>2</a:t>
            </a:r>
            <a:r>
              <a:rPr lang="en-US" b="1" dirty="0">
                <a:latin typeface="Calibri" pitchFamily="34" charset="0"/>
                <a:cs typeface="Calibri" pitchFamily="34" charset="0"/>
              </a:rPr>
              <a:t> and Adjusted R</a:t>
            </a:r>
            <a:r>
              <a:rPr lang="en-US" b="1" baseline="30000" dirty="0">
                <a:latin typeface="Calibri" pitchFamily="34" charset="0"/>
                <a:cs typeface="Calibri" pitchFamily="34" charset="0"/>
              </a:rPr>
              <a:t>2</a:t>
            </a:r>
            <a:endParaRPr lang="en-US" b="1" dirty="0">
              <a:latin typeface="Calibri" pitchFamily="34" charset="0"/>
              <a:cs typeface="Calibri" pitchFamily="34" charset="0"/>
            </a:endParaRPr>
          </a:p>
        </p:txBody>
      </p:sp>
      <mc:AlternateContent xmlns:mc="http://schemas.openxmlformats.org/markup-compatibility/2006" xmlns:a14="http://schemas.microsoft.com/office/drawing/2010/main">
        <mc:Choice Requires="a14">
          <p:sp>
            <p:nvSpPr>
              <p:cNvPr id="3" name="Text Placeholder 2"/>
              <p:cNvSpPr>
                <a:spLocks noGrp="1"/>
              </p:cNvSpPr>
              <p:nvPr>
                <p:ph type="body" sz="half" idx="1"/>
              </p:nvPr>
            </p:nvSpPr>
            <p:spPr>
              <a:xfrm>
                <a:off x="-12032" y="1066800"/>
                <a:ext cx="9156032" cy="5029200"/>
              </a:xfrm>
            </p:spPr>
            <p:txBody>
              <a:bodyPr/>
              <a:lstStyle/>
              <a:p>
                <a:r>
                  <a:rPr lang="en-US" sz="2400" dirty="0">
                    <a:latin typeface="Calibri" pitchFamily="34" charset="0"/>
                    <a:cs typeface="Calibri" pitchFamily="34" charset="0"/>
                  </a:rPr>
                  <a:t>Also, as in simple regression, </a:t>
                </a:r>
                <a14:m>
                  <m:oMath xmlns:m="http://schemas.openxmlformats.org/officeDocument/2006/math">
                    <m:r>
                      <a:rPr lang="en-US" sz="2400" i="1">
                        <a:latin typeface="Cambria Math" panose="02040503050406030204" pitchFamily="18" charset="0"/>
                        <a:cs typeface="Calibri" pitchFamily="34" charset="0"/>
                      </a:rPr>
                      <m:t>𝑆𝑆𝑇</m:t>
                    </m:r>
                    <m:r>
                      <a:rPr lang="en-US" sz="2400" i="1">
                        <a:latin typeface="Cambria Math" panose="02040503050406030204" pitchFamily="18" charset="0"/>
                        <a:cs typeface="Calibri" pitchFamily="34" charset="0"/>
                      </a:rPr>
                      <m:t>=</m:t>
                    </m:r>
                    <m:nary>
                      <m:naryPr>
                        <m:chr m:val="∑"/>
                        <m:subHide m:val="on"/>
                        <m:supHide m:val="on"/>
                        <m:ctrlPr>
                          <a:rPr lang="en-US" sz="2400" i="1">
                            <a:latin typeface="Cambria Math" panose="02040503050406030204" pitchFamily="18" charset="0"/>
                          </a:rPr>
                        </m:ctrlPr>
                      </m:naryPr>
                      <m:sub/>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𝑖</m:t>
                                    </m:r>
                                  </m:sub>
                                </m:sSub>
                              </m:e>
                            </m:d>
                          </m:e>
                          <m:sup>
                            <m:r>
                              <a:rPr lang="en-US" sz="2400" i="1">
                                <a:latin typeface="Cambria Math" panose="02040503050406030204" pitchFamily="18" charset="0"/>
                              </a:rPr>
                              <m:t>2</m:t>
                            </m:r>
                          </m:sup>
                        </m:sSup>
                      </m:e>
                    </m:nary>
                  </m:oMath>
                </a14:m>
                <a:r>
                  <a:rPr lang="en-US" sz="2400" dirty="0">
                    <a:latin typeface="Calibri" pitchFamily="34" charset="0"/>
                    <a:cs typeface="Calibri" pitchFamily="34" charset="0"/>
                  </a:rPr>
                  <a:t> and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𝑅</m:t>
                        </m:r>
                      </m:e>
                      <m:sup>
                        <m:r>
                          <a:rPr lang="en-US" sz="2400" i="1">
                            <a:latin typeface="Cambria Math" panose="02040503050406030204" pitchFamily="18" charset="0"/>
                          </a:rPr>
                          <m:t>2</m:t>
                        </m:r>
                      </m:sup>
                    </m:sSup>
                    <m:r>
                      <a:rPr lang="en-US" sz="2400" i="1">
                        <a:latin typeface="Cambria Math" panose="02040503050406030204" pitchFamily="18" charset="0"/>
                      </a:rPr>
                      <m:t>=1−</m:t>
                    </m:r>
                    <m:f>
                      <m:fPr>
                        <m:ctrlPr>
                          <a:rPr lang="en-US" sz="2400" i="1">
                            <a:latin typeface="Cambria Math" panose="02040503050406030204" pitchFamily="18" charset="0"/>
                          </a:rPr>
                        </m:ctrlPr>
                      </m:fPr>
                      <m:num>
                        <m:r>
                          <a:rPr lang="en-US" sz="2400" i="1">
                            <a:latin typeface="Cambria Math" panose="02040503050406030204" pitchFamily="18" charset="0"/>
                          </a:rPr>
                          <m:t>𝑆𝑆𝐸</m:t>
                        </m:r>
                      </m:num>
                      <m:den>
                        <m:r>
                          <a:rPr lang="en-US" sz="2400" i="1">
                            <a:latin typeface="Cambria Math" panose="02040503050406030204" pitchFamily="18" charset="0"/>
                          </a:rPr>
                          <m:t>𝑆𝑆𝑇</m:t>
                        </m:r>
                      </m:den>
                    </m:f>
                  </m:oMath>
                </a14:m>
                <a:r>
                  <a:rPr lang="en-US" sz="2400" dirty="0">
                    <a:latin typeface="Calibri" pitchFamily="34" charset="0"/>
                    <a:cs typeface="Calibri" pitchFamily="34" charset="0"/>
                  </a:rPr>
                  <a:t>.</a:t>
                </a:r>
              </a:p>
              <a:p>
                <a:endParaRPr lang="en-US" sz="2400" dirty="0">
                  <a:latin typeface="Calibri" pitchFamily="34" charset="0"/>
                  <a:cs typeface="Calibri" pitchFamily="34" charset="0"/>
                </a:endParaRPr>
              </a:p>
              <a:p>
                <a:r>
                  <a:rPr lang="en-US" sz="2400" dirty="0">
                    <a:latin typeface="Calibri" pitchFamily="34" charset="0"/>
                    <a:cs typeface="Calibri" pitchFamily="34" charset="0"/>
                  </a:rPr>
                  <a:t>Here,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𝑅</m:t>
                        </m:r>
                      </m:e>
                      <m:sup>
                        <m:r>
                          <a:rPr lang="en-US" sz="2400" i="1">
                            <a:latin typeface="Cambria Math" panose="02040503050406030204" pitchFamily="18" charset="0"/>
                          </a:rPr>
                          <m:t>2</m:t>
                        </m:r>
                      </m:sup>
                    </m:sSup>
                  </m:oMath>
                </a14:m>
                <a:r>
                  <a:rPr lang="en-US" sz="2400" dirty="0">
                    <a:latin typeface="Calibri" pitchFamily="34" charset="0"/>
                    <a:cs typeface="Calibri" pitchFamily="34" charset="0"/>
                  </a:rPr>
                  <a:t> is the coefficient of multiple determination, or the proportion of variance in the model explained by all </a:t>
                </a:r>
                <a:r>
                  <a:rPr lang="en-US" sz="2400" i="1" dirty="0">
                    <a:latin typeface="Calibri" pitchFamily="34" charset="0"/>
                    <a:cs typeface="Calibri" pitchFamily="34" charset="0"/>
                  </a:rPr>
                  <a:t>k</a:t>
                </a:r>
                <a:r>
                  <a:rPr lang="en-US" sz="2400" dirty="0">
                    <a:latin typeface="Calibri" pitchFamily="34" charset="0"/>
                    <a:cs typeface="Calibri" pitchFamily="34" charset="0"/>
                  </a:rPr>
                  <a:t> predictors.</a:t>
                </a:r>
              </a:p>
              <a:p>
                <a:endParaRPr lang="en-US" sz="2400" dirty="0">
                  <a:latin typeface="Calibri" pitchFamily="34" charset="0"/>
                  <a:cs typeface="Calibri" pitchFamily="34" charset="0"/>
                </a:endParaRPr>
              </a:p>
              <a:p>
                <a:r>
                  <a:rPr lang="en-US" sz="2400" dirty="0">
                    <a:latin typeface="Calibri" pitchFamily="34" charset="0"/>
                    <a:cs typeface="Calibri" pitchFamily="34" charset="0"/>
                  </a:rPr>
                  <a:t>Because extra predictors will generally increase R</a:t>
                </a:r>
                <a:r>
                  <a:rPr lang="en-US" sz="2400" baseline="30000" dirty="0">
                    <a:latin typeface="Calibri" pitchFamily="34" charset="0"/>
                    <a:cs typeface="Calibri" pitchFamily="34" charset="0"/>
                  </a:rPr>
                  <a:t>2</a:t>
                </a:r>
                <a:r>
                  <a:rPr lang="en-US" sz="2400" dirty="0">
                    <a:latin typeface="Calibri" pitchFamily="34" charset="0"/>
                    <a:cs typeface="Calibri" pitchFamily="34" charset="0"/>
                  </a:rPr>
                  <a:t>, it is typically adjusted for the number of predictors:</a:t>
                </a:r>
              </a:p>
              <a:p>
                <a:pPr marL="0" indent="0">
                  <a:buNone/>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𝑅</m:t>
                          </m:r>
                        </m:e>
                        <m:sub>
                          <m:r>
                            <a:rPr lang="en-US" sz="2400" i="1">
                              <a:latin typeface="Cambria Math" panose="02040503050406030204" pitchFamily="18" charset="0"/>
                            </a:rPr>
                            <m:t>𝑎𝑑𝑗</m:t>
                          </m:r>
                        </m:sub>
                        <m:sup>
                          <m:r>
                            <a:rPr lang="en-US" sz="2400" i="1">
                              <a:latin typeface="Cambria Math" panose="02040503050406030204" pitchFamily="18" charset="0"/>
                            </a:rPr>
                            <m:t>2</m:t>
                          </m:r>
                        </m:sup>
                      </m:sSubSup>
                      <m:r>
                        <a:rPr lang="en-US" sz="2400" i="1">
                          <a:latin typeface="Cambria Math" panose="02040503050406030204" pitchFamily="18" charset="0"/>
                        </a:rPr>
                        <m:t>=</m:t>
                      </m:r>
                      <m:f>
                        <m:fPr>
                          <m:ctrlPr>
                            <a:rPr lang="en-US" sz="2400" i="1">
                              <a:latin typeface="Cambria Math" panose="02040503050406030204" pitchFamily="18" charset="0"/>
                            </a:rPr>
                          </m:ctrlPr>
                        </m:fPr>
                        <m:num>
                          <m:d>
                            <m:dPr>
                              <m:ctrlPr>
                                <a:rPr lang="en-US" sz="2400" i="1">
                                  <a:latin typeface="Cambria Math" panose="02040503050406030204" pitchFamily="18" charset="0"/>
                                </a:rPr>
                              </m:ctrlPr>
                            </m:dPr>
                            <m:e>
                              <m:r>
                                <a:rPr lang="en-US" sz="2400" i="1">
                                  <a:latin typeface="Cambria Math" panose="02040503050406030204" pitchFamily="18" charset="0"/>
                                </a:rPr>
                                <m:t>𝑛</m:t>
                              </m:r>
                              <m:r>
                                <a:rPr lang="en-US" sz="2400" i="1">
                                  <a:latin typeface="Cambria Math" panose="02040503050406030204" pitchFamily="18" charset="0"/>
                                </a:rPr>
                                <m:t>−1</m:t>
                              </m:r>
                            </m:e>
                          </m:d>
                          <m:sSup>
                            <m:sSupPr>
                              <m:ctrlPr>
                                <a:rPr lang="en-US" sz="2400" i="1">
                                  <a:latin typeface="Cambria Math" panose="02040503050406030204" pitchFamily="18" charset="0"/>
                                </a:rPr>
                              </m:ctrlPr>
                            </m:sSupPr>
                            <m:e>
                              <m:r>
                                <a:rPr lang="en-US" sz="2400" i="1">
                                  <a:latin typeface="Cambria Math" panose="02040503050406030204" pitchFamily="18" charset="0"/>
                                </a:rPr>
                                <m:t>𝑅</m:t>
                              </m:r>
                            </m:e>
                            <m:sup>
                              <m:r>
                                <a:rPr lang="en-US" sz="2400" i="1">
                                  <a:latin typeface="Cambria Math" panose="02040503050406030204" pitchFamily="18" charset="0"/>
                                </a:rPr>
                                <m:t>2</m:t>
                              </m:r>
                            </m:sup>
                          </m:sSup>
                          <m:r>
                            <a:rPr lang="en-US" sz="2400" i="1">
                              <a:latin typeface="Cambria Math" panose="02040503050406030204" pitchFamily="18" charset="0"/>
                            </a:rPr>
                            <m:t>−</m:t>
                          </m:r>
                          <m:r>
                            <a:rPr lang="en-US" sz="2400" i="1">
                              <a:latin typeface="Cambria Math" panose="02040503050406030204" pitchFamily="18" charset="0"/>
                            </a:rPr>
                            <m:t>𝑘</m:t>
                          </m:r>
                        </m:num>
                        <m:den>
                          <m:r>
                            <a:rPr lang="en-US" sz="2400" i="1">
                              <a:latin typeface="Cambria Math" panose="02040503050406030204" pitchFamily="18" charset="0"/>
                            </a:rPr>
                            <m:t>𝑛</m:t>
                          </m:r>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+1)</m:t>
                          </m:r>
                        </m:den>
                      </m:f>
                    </m:oMath>
                  </m:oMathPara>
                </a14:m>
                <a:endParaRPr lang="en-US" sz="2400"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half" idx="1"/>
              </p:nvPr>
            </p:nvSpPr>
            <p:spPr>
              <a:xfrm>
                <a:off x="-12032" y="1066800"/>
                <a:ext cx="9156032" cy="5029200"/>
              </a:xfrm>
              <a:blipFill rotWithShape="0">
                <a:blip r:embed="rId2"/>
                <a:stretch>
                  <a:fillRect l="-1065"/>
                </a:stretch>
              </a:blipFill>
            </p:spPr>
            <p:txBody>
              <a:bodyPr/>
              <a:lstStyle/>
              <a:p>
                <a:r>
                  <a:rPr lang="en-US">
                    <a:noFill/>
                  </a:rPr>
                  <a:t> </a:t>
                </a:r>
              </a:p>
            </p:txBody>
          </p:sp>
        </mc:Fallback>
      </mc:AlternateContent>
    </p:spTree>
    <p:extLst>
      <p:ext uri="{BB962C8B-B14F-4D97-AF65-F5344CB8AC3E}">
        <p14:creationId xmlns:p14="http://schemas.microsoft.com/office/powerpoint/2010/main" val="17969228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8575" y="76200"/>
            <a:ext cx="8899358" cy="838200"/>
          </a:xfrm>
        </p:spPr>
        <p:txBody>
          <a:bodyPr/>
          <a:lstStyle/>
          <a:p>
            <a:pPr algn="l"/>
            <a:r>
              <a:rPr lang="en-US" sz="3600" b="1" dirty="0">
                <a:solidFill>
                  <a:schemeClr val="tx1"/>
                </a:solidFill>
                <a:latin typeface="Calibri" pitchFamily="34" charset="0"/>
                <a:cs typeface="Calibri" pitchFamily="34" charset="0"/>
              </a:rPr>
              <a:t>Model Utility Test: F-Test (or the F-ratio)</a:t>
            </a:r>
          </a:p>
        </p:txBody>
      </p:sp>
      <mc:AlternateContent xmlns:mc="http://schemas.openxmlformats.org/markup-compatibility/2006" xmlns:a14="http://schemas.microsoft.com/office/drawing/2010/main">
        <mc:Choice Requires="a14">
          <p:sp>
            <p:nvSpPr>
              <p:cNvPr id="8195" name="Rectangle 3"/>
              <p:cNvSpPr>
                <a:spLocks noGrp="1" noChangeArrowheads="1"/>
              </p:cNvSpPr>
              <p:nvPr>
                <p:ph type="body" idx="1"/>
              </p:nvPr>
            </p:nvSpPr>
            <p:spPr>
              <a:xfrm>
                <a:off x="0" y="914400"/>
                <a:ext cx="9144000" cy="5943600"/>
              </a:xfrm>
            </p:spPr>
            <p:txBody>
              <a:bodyPr/>
              <a:lstStyle/>
              <a:p>
                <a:pPr>
                  <a:lnSpc>
                    <a:spcPct val="90000"/>
                  </a:lnSpc>
                </a:pPr>
                <a:r>
                  <a:rPr lang="en-US" sz="2400" dirty="0">
                    <a:latin typeface="Calibri" pitchFamily="34" charset="0"/>
                    <a:cs typeface="Calibri" pitchFamily="34" charset="0"/>
                  </a:rPr>
                  <a:t>Before doing a hypothesis test for each individual predictor (which will be explained on the next slide), we do a so-called model utility test, referred to as the F-ratio, or the F-test</a:t>
                </a:r>
              </a:p>
              <a:p>
                <a:pPr>
                  <a:lnSpc>
                    <a:spcPct val="90000"/>
                  </a:lnSpc>
                </a:pPr>
                <a:r>
                  <a:rPr lang="en-US" sz="2400" dirty="0">
                    <a:latin typeface="Calibri" pitchFamily="34" charset="0"/>
                    <a:cs typeface="Calibri" pitchFamily="34" charset="0"/>
                  </a:rPr>
                  <a:t>A goodness of fit measure, as R-squared</a:t>
                </a:r>
              </a:p>
              <a:p>
                <a:pPr lvl="1">
                  <a:lnSpc>
                    <a:spcPct val="90000"/>
                  </a:lnSpc>
                </a:pPr>
                <a:r>
                  <a:rPr lang="en-US" sz="2000" dirty="0">
                    <a:latin typeface="Calibri" pitchFamily="34" charset="0"/>
                    <a:cs typeface="Calibri" pitchFamily="34" charset="0"/>
                  </a:rPr>
                  <a:t>Some people talk of the F-test as the significance test for R-squared</a:t>
                </a:r>
              </a:p>
              <a:p>
                <a:pPr>
                  <a:lnSpc>
                    <a:spcPct val="90000"/>
                  </a:lnSpc>
                </a:pPr>
                <a:r>
                  <a:rPr lang="en-US" sz="2400" dirty="0">
                    <a:latin typeface="Calibri" pitchFamily="34" charset="0"/>
                    <a:cs typeface="Calibri" pitchFamily="34" charset="0"/>
                  </a:rPr>
                  <a:t>Tests the Null Hypothesis that all coefficients in the model are (jointly) zero vs. Alternative Hypothesis that at least 1 of the coefficients is not 0</a:t>
                </a:r>
              </a:p>
              <a:p>
                <a:pPr lvl="1">
                  <a:lnSpc>
                    <a:spcPct val="90000"/>
                  </a:lnSpc>
                </a:pPr>
                <a:r>
                  <a:rPr lang="en-US" sz="2000" dirty="0">
                    <a:latin typeface="Calibri" pitchFamily="34" charset="0"/>
                    <a:cs typeface="Calibri" pitchFamily="34" charset="0"/>
                  </a:rPr>
                  <a:t>That is, none of the independent variables is a significant predictor of the dependent variable, and we’re using a pretty horrible model!</a:t>
                </a:r>
              </a:p>
              <a:p>
                <a:pPr lvl="1">
                  <a:lnSpc>
                    <a:spcPct val="90000"/>
                  </a:lnSpc>
                </a:pPr>
                <a:r>
                  <a:rPr lang="en-US" sz="2000" dirty="0">
                    <a:latin typeface="Calibri" pitchFamily="34" charset="0"/>
                    <a:cs typeface="Calibri" pitchFamily="34" charset="0"/>
                  </a:rPr>
                  <a:t>Reject the Null Hypothesis when p&lt;0.05 </a:t>
                </a:r>
                <a:r>
                  <a:rPr lang="en-US" sz="2000" dirty="0">
                    <a:latin typeface="Calibri" pitchFamily="34" charset="0"/>
                    <a:cs typeface="Calibri" pitchFamily="34" charset="0"/>
                    <a:sym typeface="Wingdings" pitchFamily="2" charset="2"/>
                  </a:rPr>
                  <a:t> This is what we want!</a:t>
                </a:r>
              </a:p>
              <a:p>
                <a:pPr>
                  <a:lnSpc>
                    <a:spcPct val="90000"/>
                  </a:lnSpc>
                </a:pPr>
                <a:r>
                  <a:rPr lang="en-US" sz="2400" dirty="0">
                    <a:latin typeface="Calibri" pitchFamily="34" charset="0"/>
                    <a:cs typeface="Calibri" pitchFamily="34" charset="0"/>
                    <a:sym typeface="Wingdings" pitchFamily="2" charset="2"/>
                  </a:rPr>
                  <a:t>If we cannot reject the Null Hypothesis, we have a pretty bad model!</a:t>
                </a:r>
              </a:p>
              <a:p>
                <a:pPr>
                  <a:lnSpc>
                    <a:spcPct val="90000"/>
                  </a:lnSpc>
                </a:pPr>
                <a:r>
                  <a:rPr lang="en-US" sz="2400" dirty="0">
                    <a:latin typeface="Calibri" pitchFamily="34" charset="0"/>
                    <a:cs typeface="Calibri" pitchFamily="34" charset="0"/>
                    <a:sym typeface="Wingdings" pitchFamily="2" charset="2"/>
                  </a:rPr>
                  <a:t>Hypotheses:</a:t>
                </a:r>
              </a:p>
              <a:p>
                <a:pPr lvl="1">
                  <a:lnSpc>
                    <a:spcPct val="90000"/>
                  </a:lnSpc>
                </a:pPr>
                <a14:m>
                  <m:oMath xmlns:m="http://schemas.openxmlformats.org/officeDocument/2006/math">
                    <m:sSub>
                      <m:sSubPr>
                        <m:ctrlPr>
                          <a:rPr lang="en-US" sz="2000" i="1" smtClean="0">
                            <a:latin typeface="Cambria Math" panose="02040503050406030204" pitchFamily="18" charset="0"/>
                            <a:sym typeface="Wingdings" pitchFamily="2" charset="2"/>
                          </a:rPr>
                        </m:ctrlPr>
                      </m:sSubPr>
                      <m:e>
                        <m:r>
                          <a:rPr lang="en-US" sz="2000" b="0" i="1" smtClean="0">
                            <a:latin typeface="Cambria Math" panose="02040503050406030204" pitchFamily="18" charset="0"/>
                            <a:sym typeface="Wingdings" pitchFamily="2" charset="2"/>
                          </a:rPr>
                          <m:t>𝐻</m:t>
                        </m:r>
                      </m:e>
                      <m:sub>
                        <m:r>
                          <a:rPr lang="en-US" sz="2000" b="0" i="1" smtClean="0">
                            <a:latin typeface="Cambria Math" panose="02040503050406030204" pitchFamily="18" charset="0"/>
                            <a:sym typeface="Wingdings" pitchFamily="2" charset="2"/>
                          </a:rPr>
                          <m:t>0</m:t>
                        </m:r>
                      </m:sub>
                    </m:sSub>
                    <m:r>
                      <a:rPr lang="en-US" sz="2000" b="0" i="1" smtClean="0">
                        <a:latin typeface="Cambria Math" panose="02040503050406030204" pitchFamily="18" charset="0"/>
                        <a:sym typeface="Wingdings" pitchFamily="2" charset="2"/>
                      </a:rPr>
                      <m:t>: </m:t>
                    </m:r>
                    <m:sSub>
                      <m:sSubPr>
                        <m:ctrlPr>
                          <a:rPr lang="en-US" sz="2000" b="0" i="1" smtClean="0">
                            <a:latin typeface="Cambria Math" panose="02040503050406030204" pitchFamily="18" charset="0"/>
                            <a:sym typeface="Wingdings" pitchFamily="2" charset="2"/>
                          </a:rPr>
                        </m:ctrlPr>
                      </m:sSubPr>
                      <m:e>
                        <m:r>
                          <a:rPr lang="en-US" sz="2000" b="0" i="1" smtClean="0">
                            <a:latin typeface="Cambria Math" panose="02040503050406030204" pitchFamily="18" charset="0"/>
                            <a:ea typeface="Cambria Math" panose="02040503050406030204" pitchFamily="18" charset="0"/>
                            <a:sym typeface="Wingdings" pitchFamily="2" charset="2"/>
                          </a:rPr>
                          <m:t>𝛽</m:t>
                        </m:r>
                      </m:e>
                      <m:sub>
                        <m:r>
                          <a:rPr lang="en-US" sz="2000" b="0" i="1" smtClean="0">
                            <a:latin typeface="Cambria Math" panose="02040503050406030204" pitchFamily="18" charset="0"/>
                            <a:sym typeface="Wingdings" pitchFamily="2" charset="2"/>
                          </a:rPr>
                          <m:t>1</m:t>
                        </m:r>
                      </m:sub>
                    </m:sSub>
                    <m:r>
                      <a:rPr lang="en-US" sz="2000" b="0" i="1" smtClean="0">
                        <a:latin typeface="Cambria Math" panose="02040503050406030204" pitchFamily="18" charset="0"/>
                        <a:sym typeface="Wingdings" pitchFamily="2" charset="2"/>
                      </a:rPr>
                      <m:t>=</m:t>
                    </m:r>
                    <m:sSub>
                      <m:sSubPr>
                        <m:ctrlPr>
                          <a:rPr lang="en-US" sz="2000" i="1">
                            <a:latin typeface="Cambria Math" panose="02040503050406030204" pitchFamily="18" charset="0"/>
                            <a:sym typeface="Wingdings" pitchFamily="2" charset="2"/>
                          </a:rPr>
                        </m:ctrlPr>
                      </m:sSubPr>
                      <m:e>
                        <m:r>
                          <a:rPr lang="en-US" sz="2000" i="1">
                            <a:latin typeface="Cambria Math" panose="02040503050406030204" pitchFamily="18" charset="0"/>
                            <a:ea typeface="Cambria Math" panose="02040503050406030204" pitchFamily="18" charset="0"/>
                            <a:sym typeface="Wingdings" pitchFamily="2" charset="2"/>
                          </a:rPr>
                          <m:t>𝛽</m:t>
                        </m:r>
                      </m:e>
                      <m:sub>
                        <m:r>
                          <a:rPr lang="en-US" sz="2000" b="0" i="1" smtClean="0">
                            <a:latin typeface="Cambria Math" panose="02040503050406030204" pitchFamily="18" charset="0"/>
                            <a:sym typeface="Wingdings" pitchFamily="2" charset="2"/>
                          </a:rPr>
                          <m:t>2</m:t>
                        </m:r>
                      </m:sub>
                    </m:sSub>
                    <m:r>
                      <a:rPr lang="en-US" sz="2000" b="0" i="1" smtClean="0">
                        <a:latin typeface="Cambria Math" panose="02040503050406030204" pitchFamily="18" charset="0"/>
                        <a:sym typeface="Wingdings" pitchFamily="2" charset="2"/>
                      </a:rPr>
                      <m:t>=…=</m:t>
                    </m:r>
                    <m:sSub>
                      <m:sSubPr>
                        <m:ctrlPr>
                          <a:rPr lang="en-US" sz="2000" i="1">
                            <a:latin typeface="Cambria Math" panose="02040503050406030204" pitchFamily="18" charset="0"/>
                            <a:sym typeface="Wingdings" pitchFamily="2" charset="2"/>
                          </a:rPr>
                        </m:ctrlPr>
                      </m:sSubPr>
                      <m:e>
                        <m:r>
                          <a:rPr lang="en-US" sz="2000" i="1">
                            <a:latin typeface="Cambria Math" panose="02040503050406030204" pitchFamily="18" charset="0"/>
                            <a:ea typeface="Cambria Math" panose="02040503050406030204" pitchFamily="18" charset="0"/>
                            <a:sym typeface="Wingdings" pitchFamily="2" charset="2"/>
                          </a:rPr>
                          <m:t>𝛽</m:t>
                        </m:r>
                      </m:e>
                      <m:sub>
                        <m:r>
                          <a:rPr lang="en-US" sz="2000" b="0" i="1" smtClean="0">
                            <a:latin typeface="Cambria Math" panose="02040503050406030204" pitchFamily="18" charset="0"/>
                            <a:sym typeface="Wingdings" pitchFamily="2" charset="2"/>
                          </a:rPr>
                          <m:t>𝑘</m:t>
                        </m:r>
                      </m:sub>
                    </m:sSub>
                    <m:r>
                      <a:rPr lang="en-US" sz="2000" b="0" i="1" smtClean="0">
                        <a:latin typeface="Cambria Math" panose="02040503050406030204" pitchFamily="18" charset="0"/>
                        <a:sym typeface="Wingdings" pitchFamily="2" charset="2"/>
                      </a:rPr>
                      <m:t>=0</m:t>
                    </m:r>
                  </m:oMath>
                </a14:m>
                <a:endParaRPr lang="en-US" sz="2000" dirty="0">
                  <a:latin typeface="Calibri" pitchFamily="34" charset="0"/>
                  <a:cs typeface="Calibri" pitchFamily="34" charset="0"/>
                  <a:sym typeface="Wingdings" pitchFamily="2" charset="2"/>
                </a:endParaRPr>
              </a:p>
              <a:p>
                <a:pPr lvl="2">
                  <a:lnSpc>
                    <a:spcPct val="90000"/>
                  </a:lnSpc>
                </a:pPr>
                <a:r>
                  <a:rPr lang="en-US" sz="1600" dirty="0">
                    <a:latin typeface="Calibri" pitchFamily="34" charset="0"/>
                    <a:cs typeface="Calibri" pitchFamily="34" charset="0"/>
                    <a:sym typeface="Wingdings" pitchFamily="2" charset="2"/>
                  </a:rPr>
                  <a:t>All coefficients are zero</a:t>
                </a:r>
              </a:p>
              <a:p>
                <a:pPr lvl="1">
                  <a:lnSpc>
                    <a:spcPct val="90000"/>
                  </a:lnSpc>
                </a:pPr>
                <a14:m>
                  <m:oMath xmlns:m="http://schemas.openxmlformats.org/officeDocument/2006/math">
                    <m:sSub>
                      <m:sSubPr>
                        <m:ctrlPr>
                          <a:rPr lang="en-US" sz="2000" i="1">
                            <a:latin typeface="Cambria Math" panose="02040503050406030204" pitchFamily="18" charset="0"/>
                            <a:sym typeface="Wingdings" pitchFamily="2" charset="2"/>
                          </a:rPr>
                        </m:ctrlPr>
                      </m:sSubPr>
                      <m:e>
                        <m:r>
                          <a:rPr lang="en-US" sz="2000" i="1">
                            <a:latin typeface="Cambria Math" panose="02040503050406030204" pitchFamily="18" charset="0"/>
                            <a:sym typeface="Wingdings" pitchFamily="2" charset="2"/>
                          </a:rPr>
                          <m:t>𝐻</m:t>
                        </m:r>
                      </m:e>
                      <m:sub>
                        <m:r>
                          <a:rPr lang="en-US" sz="2000" b="0" i="1" smtClean="0">
                            <a:latin typeface="Cambria Math" panose="02040503050406030204" pitchFamily="18" charset="0"/>
                            <a:sym typeface="Wingdings" pitchFamily="2" charset="2"/>
                          </a:rPr>
                          <m:t>𝑎</m:t>
                        </m:r>
                      </m:sub>
                    </m:sSub>
                    <m:r>
                      <a:rPr lang="en-US" sz="2000" i="1">
                        <a:latin typeface="Cambria Math" panose="02040503050406030204" pitchFamily="18" charset="0"/>
                        <a:sym typeface="Wingdings" pitchFamily="2" charset="2"/>
                      </a:rPr>
                      <m:t>: </m:t>
                    </m:r>
                    <m:sSub>
                      <m:sSubPr>
                        <m:ctrlPr>
                          <a:rPr lang="en-US" sz="2000" i="1">
                            <a:latin typeface="Cambria Math" panose="02040503050406030204" pitchFamily="18" charset="0"/>
                            <a:sym typeface="Wingdings" pitchFamily="2" charset="2"/>
                          </a:rPr>
                        </m:ctrlPr>
                      </m:sSubPr>
                      <m:e>
                        <m:r>
                          <a:rPr lang="en-US" sz="2000" i="1">
                            <a:latin typeface="Cambria Math" panose="02040503050406030204" pitchFamily="18" charset="0"/>
                            <a:ea typeface="Cambria Math" panose="02040503050406030204" pitchFamily="18" charset="0"/>
                            <a:sym typeface="Wingdings" pitchFamily="2" charset="2"/>
                          </a:rPr>
                          <m:t>𝛽</m:t>
                        </m:r>
                      </m:e>
                      <m:sub>
                        <m:r>
                          <a:rPr lang="en-US" sz="2000" i="1">
                            <a:latin typeface="Cambria Math" panose="02040503050406030204" pitchFamily="18" charset="0"/>
                            <a:sym typeface="Wingdings" pitchFamily="2" charset="2"/>
                          </a:rPr>
                          <m:t>1</m:t>
                        </m:r>
                      </m:sub>
                    </m:sSub>
                    <m:r>
                      <a:rPr lang="en-US" sz="2000" i="1" smtClean="0">
                        <a:latin typeface="Cambria Math" panose="02040503050406030204" pitchFamily="18" charset="0"/>
                        <a:ea typeface="Cambria Math" panose="02040503050406030204" pitchFamily="18" charset="0"/>
                        <a:sym typeface="Wingdings" pitchFamily="2" charset="2"/>
                      </a:rPr>
                      <m:t>≠</m:t>
                    </m:r>
                    <m:r>
                      <a:rPr lang="en-US" sz="2000" b="0" i="1" smtClean="0">
                        <a:latin typeface="Cambria Math" panose="02040503050406030204" pitchFamily="18" charset="0"/>
                        <a:ea typeface="Cambria Math" panose="02040503050406030204" pitchFamily="18" charset="0"/>
                        <a:sym typeface="Wingdings" pitchFamily="2" charset="2"/>
                      </a:rPr>
                      <m:t>0</m:t>
                    </m:r>
                  </m:oMath>
                </a14:m>
                <a:r>
                  <a:rPr lang="en-US" sz="2000" dirty="0">
                    <a:latin typeface="Calibri" pitchFamily="34" charset="0"/>
                    <a:ea typeface="Cambria Math" panose="02040503050406030204" pitchFamily="18" charset="0"/>
                    <a:sym typeface="Wingdings" pitchFamily="2" charset="2"/>
                  </a:rPr>
                  <a:t> or </a:t>
                </a:r>
                <a14:m>
                  <m:oMath xmlns:m="http://schemas.openxmlformats.org/officeDocument/2006/math">
                    <m:sSub>
                      <m:sSubPr>
                        <m:ctrlPr>
                          <a:rPr lang="en-US" sz="2000" i="1">
                            <a:latin typeface="Cambria Math" panose="02040503050406030204" pitchFamily="18" charset="0"/>
                            <a:sym typeface="Wingdings" pitchFamily="2" charset="2"/>
                          </a:rPr>
                        </m:ctrlPr>
                      </m:sSubPr>
                      <m:e>
                        <m:r>
                          <a:rPr lang="en-US" sz="2000" i="1">
                            <a:latin typeface="Cambria Math" panose="02040503050406030204" pitchFamily="18" charset="0"/>
                            <a:ea typeface="Cambria Math" panose="02040503050406030204" pitchFamily="18" charset="0"/>
                            <a:sym typeface="Wingdings" pitchFamily="2" charset="2"/>
                          </a:rPr>
                          <m:t>𝛽</m:t>
                        </m:r>
                      </m:e>
                      <m:sub>
                        <m:r>
                          <a:rPr lang="en-US" sz="2000" i="1">
                            <a:latin typeface="Cambria Math" panose="02040503050406030204" pitchFamily="18" charset="0"/>
                            <a:sym typeface="Wingdings" pitchFamily="2" charset="2"/>
                          </a:rPr>
                          <m:t>2</m:t>
                        </m:r>
                      </m:sub>
                    </m:sSub>
                    <m:r>
                      <a:rPr lang="en-US" sz="2000" i="1">
                        <a:latin typeface="Cambria Math" panose="02040503050406030204" pitchFamily="18" charset="0"/>
                        <a:ea typeface="Cambria Math" panose="02040503050406030204" pitchFamily="18" charset="0"/>
                        <a:sym typeface="Wingdings" pitchFamily="2" charset="2"/>
                      </a:rPr>
                      <m:t>≠0</m:t>
                    </m:r>
                  </m:oMath>
                </a14:m>
                <a:r>
                  <a:rPr lang="en-US" sz="2000" dirty="0">
                    <a:latin typeface="Calibri" pitchFamily="34" charset="0"/>
                    <a:ea typeface="Cambria Math" panose="02040503050406030204" pitchFamily="18" charset="0"/>
                    <a:sym typeface="Wingdings" pitchFamily="2" charset="2"/>
                  </a:rPr>
                  <a:t> or … or</a:t>
                </a:r>
                <a14:m>
                  <m:oMath xmlns:m="http://schemas.openxmlformats.org/officeDocument/2006/math">
                    <m:r>
                      <a:rPr lang="en-US" sz="2000" b="0" i="0" smtClean="0">
                        <a:latin typeface="Cambria Math" panose="02040503050406030204" pitchFamily="18" charset="0"/>
                        <a:sym typeface="Wingdings" pitchFamily="2" charset="2"/>
                      </a:rPr>
                      <m:t> </m:t>
                    </m:r>
                    <m:sSub>
                      <m:sSubPr>
                        <m:ctrlPr>
                          <a:rPr lang="en-US" sz="2000" i="1">
                            <a:latin typeface="Cambria Math" panose="02040503050406030204" pitchFamily="18" charset="0"/>
                            <a:sym typeface="Wingdings" pitchFamily="2" charset="2"/>
                          </a:rPr>
                        </m:ctrlPr>
                      </m:sSubPr>
                      <m:e>
                        <m:r>
                          <a:rPr lang="en-US" sz="2000" i="1">
                            <a:latin typeface="Cambria Math" panose="02040503050406030204" pitchFamily="18" charset="0"/>
                            <a:ea typeface="Cambria Math" panose="02040503050406030204" pitchFamily="18" charset="0"/>
                            <a:sym typeface="Wingdings" pitchFamily="2" charset="2"/>
                          </a:rPr>
                          <m:t>𝛽</m:t>
                        </m:r>
                      </m:e>
                      <m:sub>
                        <m:r>
                          <a:rPr lang="en-US" sz="2000" i="1">
                            <a:latin typeface="Cambria Math" panose="02040503050406030204" pitchFamily="18" charset="0"/>
                            <a:sym typeface="Wingdings" pitchFamily="2" charset="2"/>
                          </a:rPr>
                          <m:t>𝑘</m:t>
                        </m:r>
                      </m:sub>
                    </m:sSub>
                    <m:r>
                      <a:rPr lang="en-US" sz="2000" i="1">
                        <a:latin typeface="Cambria Math" panose="02040503050406030204" pitchFamily="18" charset="0"/>
                        <a:ea typeface="Cambria Math" panose="02040503050406030204" pitchFamily="18" charset="0"/>
                        <a:sym typeface="Wingdings" pitchFamily="2" charset="2"/>
                      </a:rPr>
                      <m:t>≠0</m:t>
                    </m:r>
                  </m:oMath>
                </a14:m>
                <a:endParaRPr lang="en-US" sz="2000" dirty="0">
                  <a:latin typeface="Calibri" pitchFamily="34" charset="0"/>
                  <a:ea typeface="Cambria Math" panose="02040503050406030204" pitchFamily="18" charset="0"/>
                  <a:sym typeface="Wingdings" pitchFamily="2" charset="2"/>
                </a:endParaRPr>
              </a:p>
              <a:p>
                <a:pPr lvl="2">
                  <a:lnSpc>
                    <a:spcPct val="90000"/>
                  </a:lnSpc>
                </a:pPr>
                <a:r>
                  <a:rPr lang="en-US" sz="1600" dirty="0">
                    <a:latin typeface="Calibri" pitchFamily="34" charset="0"/>
                    <a:cs typeface="Calibri" pitchFamily="34" charset="0"/>
                    <a:sym typeface="Wingdings" pitchFamily="2" charset="2"/>
                  </a:rPr>
                  <a:t>At least one of the coefficients is not zero</a:t>
                </a:r>
                <a:endParaRPr lang="en-US" sz="2000" dirty="0">
                  <a:latin typeface="Calibri" pitchFamily="34" charset="0"/>
                  <a:cs typeface="Calibri" pitchFamily="34" charset="0"/>
                  <a:sym typeface="Wingdings" pitchFamily="2" charset="2"/>
                </a:endParaRPr>
              </a:p>
              <a:p>
                <a:pPr marL="457200" lvl="1" indent="0">
                  <a:lnSpc>
                    <a:spcPct val="90000"/>
                  </a:lnSpc>
                  <a:buNone/>
                </a:pPr>
                <a:endParaRPr lang="en-US" sz="2000" dirty="0">
                  <a:latin typeface="Calibri" pitchFamily="34" charset="0"/>
                  <a:cs typeface="Calibri" pitchFamily="34" charset="0"/>
                  <a:sym typeface="Wingdings" pitchFamily="2" charset="2"/>
                </a:endParaRPr>
              </a:p>
            </p:txBody>
          </p:sp>
        </mc:Choice>
        <mc:Fallback xmlns="">
          <p:sp>
            <p:nvSpPr>
              <p:cNvPr id="8195" name="Rectangle 3"/>
              <p:cNvSpPr>
                <a:spLocks noGrp="1" noRot="1" noChangeAspect="1" noMove="1" noResize="1" noEditPoints="1" noAdjustHandles="1" noChangeArrowheads="1" noChangeShapeType="1" noTextEdit="1"/>
              </p:cNvSpPr>
              <p:nvPr>
                <p:ph type="body" idx="1"/>
              </p:nvPr>
            </p:nvSpPr>
            <p:spPr>
              <a:xfrm>
                <a:off x="0" y="914400"/>
                <a:ext cx="9144000" cy="5943600"/>
              </a:xfrm>
              <a:blipFill>
                <a:blip r:embed="rId3"/>
                <a:stretch>
                  <a:fillRect l="-1067" t="-1538"/>
                </a:stretch>
              </a:blipFill>
            </p:spPr>
            <p:txBody>
              <a:bodyPr/>
              <a:lstStyle/>
              <a:p>
                <a:r>
                  <a:rPr lang="en-US">
                    <a:noFill/>
                  </a:rPr>
                  <a:t> </a:t>
                </a:r>
              </a:p>
            </p:txBody>
          </p:sp>
        </mc:Fallback>
      </mc:AlternateContent>
    </p:spTree>
    <p:extLst>
      <p:ext uri="{BB962C8B-B14F-4D97-AF65-F5344CB8AC3E}">
        <p14:creationId xmlns:p14="http://schemas.microsoft.com/office/powerpoint/2010/main" val="7946031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4034" name="Rectangle 2"/>
              <p:cNvSpPr>
                <a:spLocks noGrp="1" noChangeArrowheads="1"/>
              </p:cNvSpPr>
              <p:nvPr>
                <p:ph type="body" idx="1"/>
              </p:nvPr>
            </p:nvSpPr>
            <p:spPr>
              <a:xfrm>
                <a:off x="0" y="685800"/>
                <a:ext cx="9144000" cy="6172200"/>
              </a:xfrm>
            </p:spPr>
            <p:txBody>
              <a:bodyPr/>
              <a:lstStyle/>
              <a:p>
                <a:pPr>
                  <a:lnSpc>
                    <a:spcPct val="90000"/>
                  </a:lnSpc>
                </a:pPr>
                <a:r>
                  <a:rPr lang="en-US" sz="2000" dirty="0">
                    <a:latin typeface="Calibri" pitchFamily="34" charset="0"/>
                    <a:cs typeface="Calibri" pitchFamily="34" charset="0"/>
                  </a:rPr>
                  <a:t>In addition to the omnibus model utility test (F-test), a hypothesis test (t-test) is done for each predictor </a:t>
                </a:r>
                <a:r>
                  <a:rPr lang="en-US" sz="2000" i="1" dirty="0" err="1">
                    <a:latin typeface="Calibri" panose="020F0502020204030204" pitchFamily="34" charset="0"/>
                    <a:cs typeface="Calibri" panose="020F0502020204030204" pitchFamily="34" charset="0"/>
                  </a:rPr>
                  <a:t>i</a:t>
                </a:r>
                <a:r>
                  <a:rPr lang="en-US" sz="2000" i="1" dirty="0">
                    <a:latin typeface="Calibri" panose="020F0502020204030204" pitchFamily="34" charset="0"/>
                    <a:cs typeface="Calibri" panose="020F0502020204030204" pitchFamily="34" charset="0"/>
                  </a:rPr>
                  <a:t>.</a:t>
                </a:r>
              </a:p>
              <a:p>
                <a:pPr>
                  <a:lnSpc>
                    <a:spcPct val="90000"/>
                  </a:lnSpc>
                </a:pPr>
                <a:r>
                  <a:rPr lang="en-US" sz="2000" dirty="0">
                    <a:latin typeface="Calibri" pitchFamily="34" charset="0"/>
                    <a:cs typeface="Calibri" pitchFamily="34" charset="0"/>
                  </a:rPr>
                  <a:t>Most statisticians will only look at these t-tests for each individual predictor if the omnibus model utility test is significant.</a:t>
                </a:r>
              </a:p>
              <a:p>
                <a:pPr>
                  <a:lnSpc>
                    <a:spcPct val="90000"/>
                  </a:lnSpc>
                </a:pPr>
                <a:r>
                  <a:rPr lang="en-US" sz="2000" dirty="0">
                    <a:latin typeface="Calibri" pitchFamily="34" charset="0"/>
                    <a:cs typeface="Calibri" pitchFamily="34" charset="0"/>
                  </a:rPr>
                  <a:t>As in simple regression, the Null Hypothesis is always that the predictor </a:t>
                </a:r>
                <a:r>
                  <a:rPr lang="en-US" sz="2000" i="1" dirty="0" err="1">
                    <a:latin typeface="+mj-lt"/>
                    <a:cs typeface="Calibri" pitchFamily="34" charset="0"/>
                  </a:rPr>
                  <a:t>i</a:t>
                </a:r>
                <a:r>
                  <a:rPr lang="en-US" sz="2000" i="1" dirty="0">
                    <a:latin typeface="Calibri" pitchFamily="34" charset="0"/>
                    <a:cs typeface="Calibri" pitchFamily="34" charset="0"/>
                  </a:rPr>
                  <a:t> </a:t>
                </a:r>
                <a:r>
                  <a:rPr lang="en-US" sz="2000" dirty="0">
                    <a:latin typeface="Calibri" pitchFamily="34" charset="0"/>
                    <a:cs typeface="Calibri" pitchFamily="34" charset="0"/>
                  </a:rPr>
                  <a:t>is </a:t>
                </a:r>
                <a:r>
                  <a:rPr lang="en-US" sz="2000" i="1" dirty="0">
                    <a:latin typeface="Calibri" pitchFamily="34" charset="0"/>
                    <a:cs typeface="Calibri" pitchFamily="34" charset="0"/>
                  </a:rPr>
                  <a:t>not</a:t>
                </a:r>
                <a:r>
                  <a:rPr lang="en-US" sz="2000" dirty="0">
                    <a:latin typeface="Calibri" pitchFamily="34" charset="0"/>
                    <a:cs typeface="Calibri" pitchFamily="34" charset="0"/>
                  </a:rPr>
                  <a:t> associated with the dependent variable (i.e., the coefficient of predictor </a:t>
                </a:r>
                <a:r>
                  <a:rPr lang="en-US" sz="2000" i="1" dirty="0" err="1">
                    <a:latin typeface="+mj-lt"/>
                    <a:cs typeface="Calibri" pitchFamily="34" charset="0"/>
                  </a:rPr>
                  <a:t>i</a:t>
                </a:r>
                <a:r>
                  <a:rPr lang="en-US" sz="2000" i="1" dirty="0">
                    <a:latin typeface="Calibri" pitchFamily="34" charset="0"/>
                    <a:cs typeface="Calibri" pitchFamily="34" charset="0"/>
                  </a:rPr>
                  <a:t>,</a:t>
                </a:r>
                <a:r>
                  <a:rPr lang="en-US" sz="2000" dirty="0">
                    <a:latin typeface="Calibri" pitchFamily="34" charset="0"/>
                    <a:cs typeface="Calibri" pitchFamily="34" charset="0"/>
                  </a:rPr>
                  <a:t> </a:t>
                </a:r>
                <a14:m>
                  <m:oMath xmlns:m="http://schemas.openxmlformats.org/officeDocument/2006/math">
                    <m:sSub>
                      <m:sSubPr>
                        <m:ctrlPr>
                          <a:rPr lang="el-GR" sz="2000" i="1" dirty="0">
                            <a:latin typeface="Cambria Math" panose="02040503050406030204" pitchFamily="18" charset="0"/>
                          </a:rPr>
                        </m:ctrlPr>
                      </m:sSubPr>
                      <m:e>
                        <m:r>
                          <a:rPr lang="el-GR" sz="2000" i="1" dirty="0">
                            <a:latin typeface="Cambria Math" panose="02040503050406030204" pitchFamily="18" charset="0"/>
                            <a:ea typeface="Cambria Math" panose="02040503050406030204" pitchFamily="18" charset="0"/>
                          </a:rPr>
                          <m:t>𝛽</m:t>
                        </m:r>
                      </m:e>
                      <m:sub>
                        <m:r>
                          <a:rPr lang="en-US" sz="2000" i="1" dirty="0">
                            <a:latin typeface="Cambria Math" panose="02040503050406030204" pitchFamily="18" charset="0"/>
                          </a:rPr>
                          <m:t>𝑖</m:t>
                        </m:r>
                      </m:sub>
                    </m:sSub>
                    <m:r>
                      <a:rPr lang="en-US" sz="2000" b="0" i="1" dirty="0" smtClean="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0</m:t>
                    </m:r>
                  </m:oMath>
                </a14:m>
                <a:r>
                  <a:rPr lang="en-US" sz="2000" dirty="0">
                    <a:latin typeface="Calibri" pitchFamily="34" charset="0"/>
                    <a:cs typeface="Calibri" pitchFamily="34" charset="0"/>
                  </a:rPr>
                  <a:t>).</a:t>
                </a:r>
              </a:p>
              <a:p>
                <a:pPr>
                  <a:lnSpc>
                    <a:spcPct val="90000"/>
                  </a:lnSpc>
                </a:pPr>
                <a:r>
                  <a:rPr lang="en-US" sz="2000" dirty="0">
                    <a:latin typeface="Calibri" pitchFamily="34" charset="0"/>
                    <a:cs typeface="Calibri" pitchFamily="34" charset="0"/>
                  </a:rPr>
                  <a:t>The Alternative Hypothesis is that </a:t>
                </a:r>
                <a14:m>
                  <m:oMath xmlns:m="http://schemas.openxmlformats.org/officeDocument/2006/math">
                    <m:sSub>
                      <m:sSubPr>
                        <m:ctrlPr>
                          <a:rPr lang="el-GR" sz="2000" i="1" dirty="0" smtClean="0">
                            <a:latin typeface="Cambria Math" panose="02040503050406030204" pitchFamily="18" charset="0"/>
                          </a:rPr>
                        </m:ctrlPr>
                      </m:sSubPr>
                      <m:e>
                        <m:r>
                          <a:rPr lang="el-GR" sz="2000" i="1" dirty="0" smtClean="0">
                            <a:latin typeface="Cambria Math" panose="02040503050406030204" pitchFamily="18" charset="0"/>
                            <a:ea typeface="Cambria Math" panose="02040503050406030204" pitchFamily="18" charset="0"/>
                          </a:rPr>
                          <m:t>𝛽</m:t>
                        </m:r>
                      </m:e>
                      <m:sub>
                        <m:r>
                          <a:rPr lang="en-US" sz="2000" b="0" i="1" dirty="0" smtClean="0">
                            <a:latin typeface="Cambria Math" panose="02040503050406030204" pitchFamily="18" charset="0"/>
                          </a:rPr>
                          <m:t>𝑖</m:t>
                        </m:r>
                      </m:sub>
                    </m:sSub>
                    <m:r>
                      <a:rPr lang="el-GR"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0</m:t>
                    </m:r>
                  </m:oMath>
                </a14:m>
                <a:endParaRPr lang="en-US" sz="2000" dirty="0">
                  <a:latin typeface="Calibri" pitchFamily="34" charset="0"/>
                  <a:cs typeface="Calibri" pitchFamily="34" charset="0"/>
                </a:endParaRPr>
              </a:p>
              <a:p>
                <a:pPr>
                  <a:lnSpc>
                    <a:spcPct val="90000"/>
                  </a:lnSpc>
                </a:pPr>
                <a:r>
                  <a:rPr lang="en-US" sz="2000" dirty="0">
                    <a:latin typeface="Calibri" pitchFamily="34" charset="0"/>
                    <a:cs typeface="Calibri" pitchFamily="34" charset="0"/>
                  </a:rPr>
                  <a:t>In particular, for each predictor </a:t>
                </a:r>
                <a:r>
                  <a:rPr lang="en-US" sz="2000" i="1" dirty="0" err="1">
                    <a:cs typeface="Calibri" pitchFamily="34" charset="0"/>
                  </a:rPr>
                  <a:t>i</a:t>
                </a:r>
                <a:r>
                  <a:rPr lang="en-US" sz="2000" i="1" dirty="0">
                    <a:latin typeface="Calibri" pitchFamily="34" charset="0"/>
                    <a:cs typeface="Calibri" pitchFamily="34" charset="0"/>
                  </a:rPr>
                  <a:t>, </a:t>
                </a:r>
                <a:r>
                  <a:rPr lang="en-US" sz="2000" dirty="0">
                    <a:latin typeface="Calibri" pitchFamily="34" charset="0"/>
                    <a:cs typeface="Calibri" pitchFamily="34" charset="0"/>
                  </a:rPr>
                  <a:t>the quantity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𝛽</m:t>
                                </m:r>
                              </m:e>
                            </m:acc>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rPr>
                              <m:t>𝑖</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𝑠</m:t>
                            </m:r>
                          </m:e>
                          <m:sub>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𝛽</m:t>
                                    </m:r>
                                  </m:e>
                                </m:acc>
                              </m:e>
                              <m:sub>
                                <m:r>
                                  <a:rPr lang="en-US" sz="2000" i="1">
                                    <a:latin typeface="Cambria Math" panose="02040503050406030204" pitchFamily="18" charset="0"/>
                                  </a:rPr>
                                  <m:t>𝑖</m:t>
                                </m:r>
                              </m:sub>
                            </m:sSub>
                          </m:sub>
                        </m:sSub>
                      </m:den>
                    </m:f>
                  </m:oMath>
                </a14:m>
                <a:r>
                  <a:rPr lang="en-US" sz="2000" dirty="0">
                    <a:latin typeface="Calibri" pitchFamily="34" charset="0"/>
                    <a:cs typeface="Calibri" pitchFamily="34" charset="0"/>
                  </a:rPr>
                  <a:t> has a </a:t>
                </a:r>
                <a:r>
                  <a:rPr lang="en-US" sz="2000" i="1" dirty="0">
                    <a:latin typeface="Calibri" pitchFamily="34" charset="0"/>
                    <a:cs typeface="Calibri" pitchFamily="34" charset="0"/>
                  </a:rPr>
                  <a:t>t</a:t>
                </a:r>
                <a:r>
                  <a:rPr lang="en-US" sz="2000" dirty="0">
                    <a:latin typeface="Calibri" pitchFamily="34" charset="0"/>
                    <a:cs typeface="Calibri" pitchFamily="34" charset="0"/>
                  </a:rPr>
                  <a:t> distribution with </a:t>
                </a:r>
                <a:r>
                  <a:rPr lang="el-GR" sz="2000" dirty="0">
                    <a:latin typeface="Calibri" pitchFamily="34" charset="0"/>
                    <a:cs typeface="Calibri" pitchFamily="34" charset="0"/>
                  </a:rPr>
                  <a:t>ν</a:t>
                </a:r>
                <a:r>
                  <a:rPr lang="en-US" sz="2000" dirty="0">
                    <a:latin typeface="Calibri" pitchFamily="34" charset="0"/>
                    <a:cs typeface="Calibri" pitchFamily="34" charset="0"/>
                  </a:rPr>
                  <a:t> = n – (k+1) degrees of freedom</a:t>
                </a:r>
              </a:p>
              <a:p>
                <a:pPr lvl="1">
                  <a:lnSpc>
                    <a:spcPct val="90000"/>
                  </a:lnSpc>
                </a:pPr>
                <a:r>
                  <a:rPr lang="en-US" sz="1800" dirty="0">
                    <a:latin typeface="Calibri" pitchFamily="34" charset="0"/>
                    <a:cs typeface="Calibri" pitchFamily="34" charset="0"/>
                  </a:rPr>
                  <a:t>Here,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rPr>
                          <m:t>𝑖</m:t>
                        </m:r>
                      </m:sub>
                    </m:sSub>
                    <m:r>
                      <a:rPr lang="en-US" sz="1600" b="0" i="1" smtClean="0">
                        <a:latin typeface="Cambria Math" panose="02040503050406030204" pitchFamily="18" charset="0"/>
                      </a:rPr>
                      <m:t>=</m:t>
                    </m:r>
                    <m:r>
                      <a:rPr lang="en-US" sz="1600" b="0" i="1" smtClean="0">
                        <a:latin typeface="Cambria Math" panose="02040503050406030204" pitchFamily="18" charset="0"/>
                      </a:rPr>
                      <m:t>𝐸</m:t>
                    </m:r>
                    <m:d>
                      <m:dPr>
                        <m:ctrlPr>
                          <a:rPr lang="en-US" sz="1600" b="0" i="1" smtClean="0">
                            <a:latin typeface="Cambria Math" panose="02040503050406030204" pitchFamily="18" charset="0"/>
                          </a:rPr>
                        </m:ctrlPr>
                      </m:dPr>
                      <m:e>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𝛽</m:t>
                                </m:r>
                              </m:e>
                            </m:acc>
                          </m:e>
                          <m:sub>
                            <m:r>
                              <a:rPr lang="en-US" sz="1800" i="1">
                                <a:latin typeface="Cambria Math" panose="02040503050406030204" pitchFamily="18" charset="0"/>
                              </a:rPr>
                              <m:t>𝑖</m:t>
                            </m:r>
                          </m:sub>
                        </m:sSub>
                      </m:e>
                    </m:d>
                  </m:oMath>
                </a14:m>
                <a:r>
                  <a:rPr lang="en-US" sz="1800" dirty="0">
                    <a:latin typeface="Calibri" pitchFamily="34" charset="0"/>
                    <a:cs typeface="Calibri" pitchFamily="34" charset="0"/>
                  </a:rPr>
                  <a:t>, and if the null hypothesis is true, it equals 0.</a:t>
                </a:r>
              </a:p>
              <a:p>
                <a:pPr lvl="1">
                  <a:lnSpc>
                    <a:spcPct val="90000"/>
                  </a:lnSpc>
                </a:pPr>
                <a:r>
                  <a:rPr lang="en-US" sz="1800" dirty="0">
                    <a:latin typeface="Calibri" pitchFamily="34" charset="0"/>
                    <a:cs typeface="Calibri" pitchFamily="34" charset="0"/>
                  </a:rPr>
                  <a:t>Here, </a:t>
                </a:r>
                <a:r>
                  <a:rPr lang="en-US" sz="1800" i="1" dirty="0">
                    <a:latin typeface="Calibri" pitchFamily="34" charset="0"/>
                    <a:cs typeface="Calibri" pitchFamily="34" charset="0"/>
                  </a:rPr>
                  <a:t>n</a:t>
                </a:r>
                <a:r>
                  <a:rPr lang="en-US" sz="1800" dirty="0">
                    <a:latin typeface="Calibri" pitchFamily="34" charset="0"/>
                    <a:cs typeface="Calibri" pitchFamily="34" charset="0"/>
                  </a:rPr>
                  <a:t> is the number of observations and </a:t>
                </a:r>
                <a:r>
                  <a:rPr lang="en-US" sz="1800" i="1" dirty="0">
                    <a:latin typeface="Calibri" pitchFamily="34" charset="0"/>
                    <a:cs typeface="Calibri" pitchFamily="34" charset="0"/>
                  </a:rPr>
                  <a:t>k </a:t>
                </a:r>
                <a:r>
                  <a:rPr lang="en-US" sz="1800" dirty="0">
                    <a:latin typeface="Calibri" pitchFamily="34" charset="0"/>
                    <a:cs typeface="Calibri" pitchFamily="34" charset="0"/>
                  </a:rPr>
                  <a:t>is the number of predictors</a:t>
                </a:r>
              </a:p>
              <a:p>
                <a:pPr>
                  <a:lnSpc>
                    <a:spcPct val="90000"/>
                  </a:lnSpc>
                </a:pPr>
                <a:r>
                  <a:rPr lang="en-US" sz="2000" dirty="0">
                    <a:latin typeface="Calibri" pitchFamily="34" charset="0"/>
                    <a:cs typeface="Calibri" pitchFamily="34" charset="0"/>
                  </a:rPr>
                  <a:t>A 95% Confidence interval for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𝑖</m:t>
                        </m:r>
                      </m:sub>
                    </m:sSub>
                  </m:oMath>
                </a14:m>
                <a:r>
                  <a:rPr lang="en-US" sz="2000" dirty="0">
                    <a:latin typeface="Calibri" pitchFamily="34" charset="0"/>
                    <a:cs typeface="Calibri" pitchFamily="34" charset="0"/>
                  </a:rPr>
                  <a:t> is calculated as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𝛽</m:t>
                            </m:r>
                          </m:e>
                        </m:acc>
                      </m:e>
                      <m:sub>
                        <m:r>
                          <a:rPr lang="en-US" sz="2000" i="1">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0.025,</m:t>
                        </m:r>
                        <m:r>
                          <m:rPr>
                            <m:sty m:val="p"/>
                          </m:rPr>
                          <a:rPr lang="el-GR" sz="2000" b="0" i="1" smtClean="0">
                            <a:latin typeface="Cambria Math" panose="02040503050406030204" pitchFamily="18" charset="0"/>
                            <a:ea typeface="Cambria Math" panose="02040503050406030204" pitchFamily="18" charset="0"/>
                          </a:rPr>
                          <m:t>ν</m:t>
                        </m:r>
                        <m:r>
                          <a:rPr lang="el-GR" sz="2000" i="1" dirty="0" smtClean="0">
                            <a:latin typeface="Cambria Math" panose="02040503050406030204" pitchFamily="18" charset="0"/>
                            <a:cs typeface="Calibri" pitchFamily="34" charset="0"/>
                          </a:rPr>
                          <m:t> </m:t>
                        </m:r>
                      </m:sub>
                    </m:sSub>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𝑠</m:t>
                        </m:r>
                      </m:e>
                      <m:sub>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𝛽</m:t>
                                </m:r>
                              </m:e>
                            </m:acc>
                          </m:e>
                          <m:sub>
                            <m:r>
                              <a:rPr lang="en-US" sz="2000" i="1">
                                <a:latin typeface="Cambria Math" panose="02040503050406030204" pitchFamily="18" charset="0"/>
                              </a:rPr>
                              <m:t>𝑖</m:t>
                            </m:r>
                          </m:sub>
                        </m:sSub>
                      </m:sub>
                    </m:sSub>
                  </m:oMath>
                </a14:m>
                <a:endParaRPr lang="en-US" sz="2000" dirty="0">
                  <a:latin typeface="Calibri" pitchFamily="34" charset="0"/>
                  <a:cs typeface="Calibri" pitchFamily="34" charset="0"/>
                </a:endParaRPr>
              </a:p>
              <a:p>
                <a:pPr lvl="1">
                  <a:lnSpc>
                    <a:spcPct val="90000"/>
                  </a:lnSpc>
                </a:pPr>
                <a:r>
                  <a:rPr lang="en-US" sz="1800" dirty="0">
                    <a:latin typeface="Calibri" pitchFamily="34" charset="0"/>
                    <a:cs typeface="Calibri" pitchFamily="34" charset="0"/>
                  </a:rPr>
                  <a:t>90% CI: </a:t>
                </a:r>
                <a14:m>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𝛽</m:t>
                            </m:r>
                          </m:e>
                        </m:acc>
                      </m:e>
                      <m:sub>
                        <m:r>
                          <a:rPr lang="en-US" sz="1800" i="1">
                            <a:latin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𝑡</m:t>
                        </m:r>
                      </m:e>
                      <m:sub>
                        <m:r>
                          <a:rPr lang="en-US" sz="1800" i="1">
                            <a:latin typeface="Cambria Math" panose="02040503050406030204" pitchFamily="18" charset="0"/>
                            <a:ea typeface="Cambria Math" panose="02040503050406030204" pitchFamily="18" charset="0"/>
                          </a:rPr>
                          <m:t>0.05,</m:t>
                        </m:r>
                        <m:r>
                          <m:rPr>
                            <m:sty m:val="p"/>
                          </m:rPr>
                          <a:rPr lang="el-GR" sz="1800" i="1">
                            <a:latin typeface="Cambria Math" panose="02040503050406030204" pitchFamily="18" charset="0"/>
                            <a:ea typeface="Cambria Math" panose="02040503050406030204" pitchFamily="18" charset="0"/>
                          </a:rPr>
                          <m:t>ν</m:t>
                        </m:r>
                        <m:r>
                          <a:rPr lang="el-GR" sz="1800" i="1" dirty="0">
                            <a:latin typeface="Cambria Math" panose="02040503050406030204" pitchFamily="18" charset="0"/>
                            <a:cs typeface="Calibri" pitchFamily="34" charset="0"/>
                          </a:rPr>
                          <m:t> </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𝛽</m:t>
                                </m:r>
                              </m:e>
                            </m:acc>
                          </m:e>
                          <m:sub>
                            <m:r>
                              <a:rPr lang="en-US" sz="1800" i="1">
                                <a:latin typeface="Cambria Math" panose="02040503050406030204" pitchFamily="18" charset="0"/>
                              </a:rPr>
                              <m:t>𝑖</m:t>
                            </m:r>
                          </m:sub>
                        </m:sSub>
                      </m:sub>
                    </m:sSub>
                  </m:oMath>
                </a14:m>
                <a:endParaRPr lang="en-US" sz="1800" dirty="0">
                  <a:latin typeface="Calibri" pitchFamily="34" charset="0"/>
                  <a:cs typeface="Calibri" pitchFamily="34" charset="0"/>
                </a:endParaRPr>
              </a:p>
              <a:p>
                <a:pPr lvl="1">
                  <a:lnSpc>
                    <a:spcPct val="90000"/>
                  </a:lnSpc>
                </a:pPr>
                <a:r>
                  <a:rPr lang="en-US" sz="1800" dirty="0">
                    <a:latin typeface="Calibri" pitchFamily="34" charset="0"/>
                    <a:cs typeface="Calibri" pitchFamily="34" charset="0"/>
                  </a:rPr>
                  <a:t>99% CI: </a:t>
                </a:r>
                <a14:m>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𝛽</m:t>
                            </m:r>
                          </m:e>
                        </m:acc>
                      </m:e>
                      <m:sub>
                        <m:r>
                          <a:rPr lang="en-US" sz="1800" i="1">
                            <a:latin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𝑡</m:t>
                        </m:r>
                      </m:e>
                      <m:sub>
                        <m:r>
                          <a:rPr lang="en-US" sz="1800" i="1">
                            <a:latin typeface="Cambria Math" panose="02040503050406030204" pitchFamily="18" charset="0"/>
                            <a:ea typeface="Cambria Math" panose="02040503050406030204" pitchFamily="18" charset="0"/>
                          </a:rPr>
                          <m:t>0.005,</m:t>
                        </m:r>
                        <m:r>
                          <m:rPr>
                            <m:sty m:val="p"/>
                          </m:rPr>
                          <a:rPr lang="el-GR" sz="1800" i="1">
                            <a:latin typeface="Cambria Math" panose="02040503050406030204" pitchFamily="18" charset="0"/>
                            <a:ea typeface="Cambria Math" panose="02040503050406030204" pitchFamily="18" charset="0"/>
                          </a:rPr>
                          <m:t>ν</m:t>
                        </m:r>
                        <m:r>
                          <a:rPr lang="el-GR" sz="1800" i="1" dirty="0">
                            <a:latin typeface="Cambria Math" panose="02040503050406030204" pitchFamily="18" charset="0"/>
                            <a:cs typeface="Calibri" pitchFamily="34" charset="0"/>
                          </a:rPr>
                          <m:t> </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𝛽</m:t>
                                </m:r>
                              </m:e>
                            </m:acc>
                          </m:e>
                          <m:sub>
                            <m:r>
                              <a:rPr lang="en-US" sz="1800" i="1">
                                <a:latin typeface="Cambria Math" panose="02040503050406030204" pitchFamily="18" charset="0"/>
                              </a:rPr>
                              <m:t>𝑖</m:t>
                            </m:r>
                          </m:sub>
                        </m:sSub>
                      </m:sub>
                    </m:sSub>
                  </m:oMath>
                </a14:m>
                <a:endParaRPr lang="en-US" sz="1800" dirty="0">
                  <a:latin typeface="Calibri" pitchFamily="34" charset="0"/>
                </a:endParaRPr>
              </a:p>
              <a:p>
                <a:pPr lvl="1">
                  <a:lnSpc>
                    <a:spcPct val="90000"/>
                  </a:lnSpc>
                </a:pPr>
                <a:r>
                  <a:rPr lang="en-US" sz="1800" dirty="0">
                    <a:latin typeface="Calibri" pitchFamily="34" charset="0"/>
                    <a:cs typeface="Calibri" pitchFamily="34" charset="0"/>
                  </a:rPr>
                  <a:t>Here, once again, </a:t>
                </a:r>
                <a:r>
                  <a:rPr lang="el-GR" sz="1800" dirty="0">
                    <a:latin typeface="Calibri" pitchFamily="34" charset="0"/>
                    <a:cs typeface="Calibri" pitchFamily="34" charset="0"/>
                  </a:rPr>
                  <a:t>ν</a:t>
                </a:r>
                <a:r>
                  <a:rPr lang="en-US" sz="1800" dirty="0">
                    <a:latin typeface="Calibri" pitchFamily="34" charset="0"/>
                    <a:cs typeface="Calibri" pitchFamily="34" charset="0"/>
                  </a:rPr>
                  <a:t> = n – (k+1) degrees of freedom</a:t>
                </a:r>
              </a:p>
              <a:p>
                <a:pPr>
                  <a:lnSpc>
                    <a:spcPct val="90000"/>
                  </a:lnSpc>
                </a:pPr>
                <a:r>
                  <a:rPr lang="en-US" sz="2000" dirty="0">
                    <a:latin typeface="Calibri" pitchFamily="34" charset="0"/>
                    <a:cs typeface="Calibri" pitchFamily="34" charset="0"/>
                  </a:rPr>
                  <a:t>Again, in a regression with </a:t>
                </a:r>
                <a:r>
                  <a:rPr lang="en-US" sz="2000" i="1" dirty="0">
                    <a:latin typeface="Calibri" pitchFamily="34" charset="0"/>
                    <a:cs typeface="Calibri" pitchFamily="34" charset="0"/>
                  </a:rPr>
                  <a:t>k</a:t>
                </a:r>
                <a:r>
                  <a:rPr lang="en-US" sz="2000" dirty="0">
                    <a:latin typeface="Calibri" pitchFamily="34" charset="0"/>
                    <a:cs typeface="Calibri" pitchFamily="34" charset="0"/>
                  </a:rPr>
                  <a:t> predictors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1</m:t>
                        </m:r>
                      </m:sub>
                    </m:sSub>
                  </m:oMath>
                </a14:m>
                <a:r>
                  <a:rPr lang="en-US" sz="2000" dirty="0">
                    <a:latin typeface="Calibri" pitchFamily="34" charset="0"/>
                    <a:cs typeface="Calibri" pitchFamily="34"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b="0" i="1" smtClean="0">
                            <a:latin typeface="Cambria Math" panose="02040503050406030204" pitchFamily="18" charset="0"/>
                          </a:rPr>
                          <m:t>2</m:t>
                        </m:r>
                      </m:sub>
                    </m:sSub>
                  </m:oMath>
                </a14:m>
                <a:r>
                  <a:rPr lang="en-US" sz="2000" dirty="0">
                    <a:latin typeface="Calibri" pitchFamily="34" charset="0"/>
                    <a:cs typeface="Calibri" pitchFamily="34" charset="0"/>
                  </a:rPr>
                  <a:t>, … ,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b="0" i="1" smtClean="0">
                            <a:latin typeface="Cambria Math" panose="02040503050406030204" pitchFamily="18" charset="0"/>
                          </a:rPr>
                          <m:t>𝑘</m:t>
                        </m:r>
                      </m:sub>
                    </m:sSub>
                  </m:oMath>
                </a14:m>
                <a:r>
                  <a:rPr lang="en-US" sz="2000" dirty="0">
                    <a:latin typeface="Calibri" pitchFamily="34" charset="0"/>
                    <a:cs typeface="Calibri" pitchFamily="34" charset="0"/>
                  </a:rPr>
                  <a:t>, we do these tests for </a:t>
                </a:r>
                <a:r>
                  <a:rPr lang="en-US" sz="2000" b="1" dirty="0">
                    <a:latin typeface="Calibri" pitchFamily="34" charset="0"/>
                    <a:cs typeface="Calibri" pitchFamily="34" charset="0"/>
                  </a:rPr>
                  <a:t>each predictor’s </a:t>
                </a:r>
                <a:r>
                  <a:rPr lang="en-US" sz="2000" dirty="0">
                    <a:latin typeface="Calibri" pitchFamily="34" charset="0"/>
                    <a:cs typeface="Calibri" pitchFamily="34" charset="0"/>
                  </a:rPr>
                  <a:t>corresponding coefficient </a:t>
                </a:r>
                <a14:m>
                  <m:oMath xmlns:m="http://schemas.openxmlformats.org/officeDocument/2006/math">
                    <m:sSub>
                      <m:sSubPr>
                        <m:ctrlPr>
                          <a:rPr lang="el-GR" sz="2000" i="1" dirty="0">
                            <a:latin typeface="Cambria Math" panose="02040503050406030204" pitchFamily="18" charset="0"/>
                          </a:rPr>
                        </m:ctrlPr>
                      </m:sSubPr>
                      <m:e>
                        <m:r>
                          <a:rPr lang="el-GR" sz="2000" i="1" dirty="0">
                            <a:latin typeface="Cambria Math" panose="02040503050406030204" pitchFamily="18" charset="0"/>
                            <a:ea typeface="Cambria Math" panose="02040503050406030204" pitchFamily="18" charset="0"/>
                          </a:rPr>
                          <m:t>𝛽</m:t>
                        </m:r>
                      </m:e>
                      <m:sub>
                        <m:r>
                          <a:rPr lang="en-US" sz="2000" b="0" i="1" dirty="0" smtClean="0">
                            <a:latin typeface="Cambria Math" panose="02040503050406030204" pitchFamily="18" charset="0"/>
                            <a:ea typeface="Cambria Math" panose="02040503050406030204" pitchFamily="18" charset="0"/>
                          </a:rPr>
                          <m:t>1</m:t>
                        </m:r>
                      </m:sub>
                    </m:sSub>
                  </m:oMath>
                </a14:m>
                <a:r>
                  <a:rPr lang="en-US" sz="2000" dirty="0">
                    <a:latin typeface="Calibri" pitchFamily="34" charset="0"/>
                    <a:cs typeface="Calibri" pitchFamily="34" charset="0"/>
                  </a:rPr>
                  <a:t>, </a:t>
                </a:r>
                <a14:m>
                  <m:oMath xmlns:m="http://schemas.openxmlformats.org/officeDocument/2006/math">
                    <m:sSub>
                      <m:sSubPr>
                        <m:ctrlPr>
                          <a:rPr lang="el-GR" sz="2000" i="1" dirty="0" smtClean="0">
                            <a:latin typeface="Cambria Math" panose="02040503050406030204" pitchFamily="18" charset="0"/>
                          </a:rPr>
                        </m:ctrlPr>
                      </m:sSubPr>
                      <m:e>
                        <m:r>
                          <a:rPr lang="el-GR" sz="2000" i="1" dirty="0">
                            <a:latin typeface="Cambria Math" panose="02040503050406030204" pitchFamily="18" charset="0"/>
                            <a:ea typeface="Cambria Math" panose="02040503050406030204" pitchFamily="18" charset="0"/>
                          </a:rPr>
                          <m:t>𝛽</m:t>
                        </m:r>
                      </m:e>
                      <m:sub>
                        <m:r>
                          <a:rPr lang="en-US" sz="2000" b="0" i="1" dirty="0" smtClean="0">
                            <a:latin typeface="Cambria Math" panose="02040503050406030204" pitchFamily="18" charset="0"/>
                            <a:ea typeface="Cambria Math" panose="02040503050406030204" pitchFamily="18" charset="0"/>
                          </a:rPr>
                          <m:t>2</m:t>
                        </m:r>
                      </m:sub>
                    </m:sSub>
                  </m:oMath>
                </a14:m>
                <a:r>
                  <a:rPr lang="en-US" sz="2000" dirty="0">
                    <a:latin typeface="Calibri" pitchFamily="34" charset="0"/>
                    <a:cs typeface="Calibri" pitchFamily="34" charset="0"/>
                  </a:rPr>
                  <a:t>, … , </a:t>
                </a:r>
                <a14:m>
                  <m:oMath xmlns:m="http://schemas.openxmlformats.org/officeDocument/2006/math">
                    <m:sSub>
                      <m:sSubPr>
                        <m:ctrlPr>
                          <a:rPr lang="el-GR" sz="2000" i="1" dirty="0">
                            <a:latin typeface="Cambria Math" panose="02040503050406030204" pitchFamily="18" charset="0"/>
                          </a:rPr>
                        </m:ctrlPr>
                      </m:sSubPr>
                      <m:e>
                        <m:r>
                          <a:rPr lang="el-GR" sz="2000" i="1" dirty="0">
                            <a:latin typeface="Cambria Math" panose="02040503050406030204" pitchFamily="18" charset="0"/>
                            <a:ea typeface="Cambria Math" panose="02040503050406030204" pitchFamily="18" charset="0"/>
                          </a:rPr>
                          <m:t>𝛽</m:t>
                        </m:r>
                      </m:e>
                      <m:sub>
                        <m:r>
                          <a:rPr lang="en-US" sz="2000" b="0" i="1" dirty="0" smtClean="0">
                            <a:latin typeface="Cambria Math" panose="02040503050406030204" pitchFamily="18" charset="0"/>
                          </a:rPr>
                          <m:t>𝑘</m:t>
                        </m:r>
                      </m:sub>
                    </m:sSub>
                  </m:oMath>
                </a14:m>
                <a:r>
                  <a:rPr lang="en-US" sz="2000" dirty="0">
                    <a:latin typeface="Calibri" pitchFamily="34" charset="0"/>
                    <a:cs typeface="Calibri" pitchFamily="34" charset="0"/>
                  </a:rPr>
                  <a:t>.</a:t>
                </a:r>
              </a:p>
            </p:txBody>
          </p:sp>
        </mc:Choice>
        <mc:Fallback xmlns="">
          <p:sp>
            <p:nvSpPr>
              <p:cNvPr id="44034" name="Rectangle 2"/>
              <p:cNvSpPr>
                <a:spLocks noGrp="1" noRot="1" noChangeAspect="1" noMove="1" noResize="1" noEditPoints="1" noAdjustHandles="1" noChangeArrowheads="1" noChangeShapeType="1" noTextEdit="1"/>
              </p:cNvSpPr>
              <p:nvPr>
                <p:ph type="body" idx="1"/>
              </p:nvPr>
            </p:nvSpPr>
            <p:spPr>
              <a:xfrm>
                <a:off x="0" y="685800"/>
                <a:ext cx="9144000" cy="6172200"/>
              </a:xfrm>
              <a:blipFill>
                <a:blip r:embed="rId3"/>
                <a:stretch>
                  <a:fillRect l="-733" t="-1186"/>
                </a:stretch>
              </a:blipFill>
            </p:spPr>
            <p:txBody>
              <a:bodyPr/>
              <a:lstStyle/>
              <a:p>
                <a:r>
                  <a:rPr lang="en-US">
                    <a:noFill/>
                  </a:rPr>
                  <a:t> </a:t>
                </a:r>
              </a:p>
            </p:txBody>
          </p:sp>
        </mc:Fallback>
      </mc:AlternateContent>
      <p:sp>
        <p:nvSpPr>
          <p:cNvPr id="44035" name="Rectangle 3"/>
          <p:cNvSpPr>
            <a:spLocks noGrp="1" noChangeArrowheads="1"/>
          </p:cNvSpPr>
          <p:nvPr>
            <p:ph type="title"/>
          </p:nvPr>
        </p:nvSpPr>
        <p:spPr>
          <a:xfrm>
            <a:off x="0" y="-30162"/>
            <a:ext cx="9144000" cy="792162"/>
          </a:xfrm>
          <a:noFill/>
          <a:ln/>
        </p:spPr>
        <p:txBody>
          <a:bodyPr/>
          <a:lstStyle/>
          <a:p>
            <a:pPr algn="l"/>
            <a:r>
              <a:rPr lang="en-US" sz="3600" b="1" dirty="0">
                <a:solidFill>
                  <a:schemeClr val="tx1"/>
                </a:solidFill>
                <a:latin typeface="Calibri" pitchFamily="34" charset="0"/>
                <a:cs typeface="Calibri" pitchFamily="34" charset="0"/>
              </a:rPr>
              <a:t>Hypothesis Testing and Confidence Intervals</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8458200" cy="762000"/>
          </a:xfrm>
        </p:spPr>
        <p:txBody>
          <a:bodyPr/>
          <a:lstStyle/>
          <a:p>
            <a:pPr algn="l"/>
            <a:r>
              <a:rPr lang="en-US" sz="3600" b="1" dirty="0">
                <a:solidFill>
                  <a:schemeClr val="tx1"/>
                </a:solidFill>
                <a:latin typeface="Calibri" pitchFamily="34" charset="0"/>
                <a:cs typeface="Calibri" pitchFamily="34" charset="0"/>
              </a:rPr>
              <a:t>P-Value: A Review</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295400"/>
                <a:ext cx="9144000" cy="5410200"/>
              </a:xfrm>
            </p:spPr>
            <p:txBody>
              <a:bodyPr/>
              <a:lstStyle/>
              <a:p>
                <a:r>
                  <a:rPr lang="en-US" sz="2400" dirty="0">
                    <a:latin typeface="Calibri" pitchFamily="34" charset="0"/>
                    <a:cs typeface="Calibri" pitchFamily="34" charset="0"/>
                  </a:rPr>
                  <a:t>The </a:t>
                </a:r>
                <a:r>
                  <a:rPr lang="en-US" sz="2400" i="1" dirty="0">
                    <a:latin typeface="Calibri" pitchFamily="34" charset="0"/>
                    <a:cs typeface="Calibri" pitchFamily="34" charset="0"/>
                  </a:rPr>
                  <a:t>p-value is the probability of </a:t>
                </a:r>
                <a:r>
                  <a:rPr lang="en-US" sz="2400" dirty="0">
                    <a:latin typeface="Calibri" pitchFamily="34" charset="0"/>
                    <a:cs typeface="Calibri" pitchFamily="34" charset="0"/>
                  </a:rPr>
                  <a:t>observing a value that is at least as different from 0 (the value stated in H</a:t>
                </a:r>
                <a:r>
                  <a:rPr lang="en-US" sz="1400" dirty="0">
                    <a:latin typeface="Calibri" pitchFamily="34" charset="0"/>
                    <a:cs typeface="Calibri" pitchFamily="34" charset="0"/>
                  </a:rPr>
                  <a:t>0</a:t>
                </a:r>
                <a:r>
                  <a:rPr lang="en-US" sz="2400" dirty="0">
                    <a:latin typeface="Calibri" pitchFamily="34" charset="0"/>
                    <a:cs typeface="Calibri" pitchFamily="34" charset="0"/>
                  </a:rPr>
                  <a:t>) as the given estimated value. </a:t>
                </a:r>
              </a:p>
              <a:p>
                <a:pPr lvl="1">
                  <a:lnSpc>
                    <a:spcPct val="80000"/>
                  </a:lnSpc>
                </a:pPr>
                <a:r>
                  <a:rPr lang="en-US" sz="2200" dirty="0">
                    <a:latin typeface="Calibri" pitchFamily="34" charset="0"/>
                    <a:cs typeface="Calibri" pitchFamily="34" charset="0"/>
                  </a:rPr>
                  <a:t>If this probability is small enough (generally, p&lt;0.05), we reject the null hypothesis of </a:t>
                </a:r>
                <a14:m>
                  <m:oMath xmlns:m="http://schemas.openxmlformats.org/officeDocument/2006/math">
                    <m:r>
                      <a:rPr lang="el-GR" sz="2200" i="1" dirty="0" smtClean="0">
                        <a:latin typeface="Cambria Math" panose="02040503050406030204" pitchFamily="18" charset="0"/>
                        <a:ea typeface="Cambria Math" panose="02040503050406030204" pitchFamily="18" charset="0"/>
                        <a:cs typeface="Calibri" pitchFamily="34" charset="0"/>
                      </a:rPr>
                      <m:t>𝛽</m:t>
                    </m:r>
                    <m:r>
                      <a:rPr lang="en-US" sz="2200" b="0" i="1" dirty="0" smtClean="0">
                        <a:latin typeface="Cambria Math" panose="02040503050406030204" pitchFamily="18" charset="0"/>
                        <a:ea typeface="Cambria Math" panose="02040503050406030204" pitchFamily="18" charset="0"/>
                        <a:cs typeface="Calibri" pitchFamily="34" charset="0"/>
                      </a:rPr>
                      <m:t>=0</m:t>
                    </m:r>
                  </m:oMath>
                </a14:m>
                <a:r>
                  <a:rPr lang="en-US" sz="2200" i="1" dirty="0">
                    <a:latin typeface="Calibri" pitchFamily="34" charset="0"/>
                    <a:cs typeface="Calibri" pitchFamily="34" charset="0"/>
                  </a:rPr>
                  <a:t> </a:t>
                </a:r>
                <a:r>
                  <a:rPr lang="en-US" sz="2200" dirty="0">
                    <a:latin typeface="Calibri" pitchFamily="34" charset="0"/>
                    <a:cs typeface="Calibri" pitchFamily="34" charset="0"/>
                  </a:rPr>
                  <a:t>for an </a:t>
                </a:r>
                <a:r>
                  <a:rPr lang="en-US" sz="2200" i="1" dirty="0">
                    <a:latin typeface="Calibri" pitchFamily="34" charset="0"/>
                    <a:cs typeface="Calibri" pitchFamily="34" charset="0"/>
                  </a:rPr>
                  <a:t>alternative hypothesis </a:t>
                </a:r>
                <a:r>
                  <a:rPr lang="en-US" sz="2200" dirty="0">
                    <a:latin typeface="Calibri" pitchFamily="34" charset="0"/>
                    <a:cs typeface="Calibri" pitchFamily="34" charset="0"/>
                  </a:rPr>
                  <a:t>of </a:t>
                </a:r>
                <a14:m>
                  <m:oMath xmlns:m="http://schemas.openxmlformats.org/officeDocument/2006/math">
                    <m:r>
                      <a:rPr lang="el-GR" sz="2200" i="1" dirty="0">
                        <a:latin typeface="Cambria Math" panose="02040503050406030204" pitchFamily="18" charset="0"/>
                        <a:ea typeface="Cambria Math" panose="02040503050406030204" pitchFamily="18" charset="0"/>
                        <a:cs typeface="Calibri" pitchFamily="34" charset="0"/>
                      </a:rPr>
                      <m:t>𝛽</m:t>
                    </m:r>
                    <m:r>
                      <a:rPr lang="el-GR" sz="2200" i="1" dirty="0" smtClean="0">
                        <a:latin typeface="Cambria Math" panose="02040503050406030204" pitchFamily="18" charset="0"/>
                        <a:ea typeface="Cambria Math" panose="02040503050406030204" pitchFamily="18" charset="0"/>
                        <a:cs typeface="Calibri" pitchFamily="34" charset="0"/>
                      </a:rPr>
                      <m:t>≠</m:t>
                    </m:r>
                    <m:r>
                      <a:rPr lang="en-US" sz="2200" b="0" i="1" dirty="0" smtClean="0">
                        <a:latin typeface="Cambria Math" panose="02040503050406030204" pitchFamily="18" charset="0"/>
                        <a:ea typeface="Cambria Math" panose="02040503050406030204" pitchFamily="18" charset="0"/>
                        <a:cs typeface="Calibri" pitchFamily="34" charset="0"/>
                      </a:rPr>
                      <m:t>0</m:t>
                    </m:r>
                  </m:oMath>
                </a14:m>
                <a:r>
                  <a:rPr lang="en-US" sz="2200" dirty="0">
                    <a:latin typeface="Calibri" pitchFamily="34" charset="0"/>
                    <a:cs typeface="Calibri" pitchFamily="34" charset="0"/>
                  </a:rPr>
                  <a:t>.</a:t>
                </a:r>
              </a:p>
              <a:p>
                <a:pPr lvl="1">
                  <a:lnSpc>
                    <a:spcPct val="80000"/>
                  </a:lnSpc>
                </a:pPr>
                <a:r>
                  <a:rPr lang="en-US" sz="2200" dirty="0">
                    <a:latin typeface="Calibri" pitchFamily="34" charset="0"/>
                    <a:cs typeface="Calibri" pitchFamily="34" charset="0"/>
                  </a:rPr>
                  <a:t>E.g.: Assume your output shows that the estimate of </a:t>
                </a:r>
                <a14:m>
                  <m:oMath xmlns:m="http://schemas.openxmlformats.org/officeDocument/2006/math">
                    <m:r>
                      <a:rPr lang="el-GR" sz="2200" i="1" dirty="0">
                        <a:latin typeface="Cambria Math" panose="02040503050406030204" pitchFamily="18" charset="0"/>
                        <a:ea typeface="Cambria Math" panose="02040503050406030204" pitchFamily="18" charset="0"/>
                        <a:cs typeface="Calibri" pitchFamily="34" charset="0"/>
                      </a:rPr>
                      <m:t>𝛽</m:t>
                    </m:r>
                  </m:oMath>
                </a14:m>
                <a:r>
                  <a:rPr lang="en-US" sz="2200" i="1" dirty="0">
                    <a:latin typeface="Calibri" pitchFamily="34" charset="0"/>
                    <a:cs typeface="Calibri" pitchFamily="34" charset="0"/>
                  </a:rPr>
                  <a:t>=</a:t>
                </a:r>
                <a:r>
                  <a:rPr lang="en-US" sz="2200" dirty="0">
                    <a:latin typeface="Calibri" pitchFamily="34" charset="0"/>
                    <a:cs typeface="Calibri" pitchFamily="34" charset="0"/>
                  </a:rPr>
                  <a:t>0.38 and p=0.03. This means that if </a:t>
                </a:r>
                <a14:m>
                  <m:oMath xmlns:m="http://schemas.openxmlformats.org/officeDocument/2006/math">
                    <m:r>
                      <a:rPr lang="el-GR" sz="2200" i="1" dirty="0">
                        <a:latin typeface="Cambria Math" panose="02040503050406030204" pitchFamily="18" charset="0"/>
                        <a:ea typeface="Cambria Math" panose="02040503050406030204" pitchFamily="18" charset="0"/>
                        <a:cs typeface="Calibri" pitchFamily="34" charset="0"/>
                      </a:rPr>
                      <m:t>𝛽</m:t>
                    </m:r>
                  </m:oMath>
                </a14:m>
                <a:r>
                  <a:rPr lang="en-US" sz="2200" dirty="0">
                    <a:latin typeface="Calibri" pitchFamily="34" charset="0"/>
                    <a:cs typeface="Calibri" pitchFamily="34" charset="0"/>
                  </a:rPr>
                  <a:t> is actually 0, the probability of getting a sample where its estimate equals 0.38 (or more) is 0.03. Because 0.03 is less than 0.05, we reject the null hypothesis that </a:t>
                </a:r>
                <a14:m>
                  <m:oMath xmlns:m="http://schemas.openxmlformats.org/officeDocument/2006/math">
                    <m:r>
                      <a:rPr lang="el-GR" sz="2200" i="1" dirty="0">
                        <a:latin typeface="Cambria Math" panose="02040503050406030204" pitchFamily="18" charset="0"/>
                        <a:ea typeface="Cambria Math" panose="02040503050406030204" pitchFamily="18" charset="0"/>
                        <a:cs typeface="Calibri" pitchFamily="34" charset="0"/>
                      </a:rPr>
                      <m:t>𝛽</m:t>
                    </m:r>
                  </m:oMath>
                </a14:m>
                <a:r>
                  <a:rPr lang="en-US" sz="2200" dirty="0">
                    <a:latin typeface="Calibri" pitchFamily="34" charset="0"/>
                    <a:cs typeface="Calibri" pitchFamily="34" charset="0"/>
                  </a:rPr>
                  <a:t>=0 for the alternative hypothesis. This means that the slope of the best-fit line is </a:t>
                </a:r>
                <a:r>
                  <a:rPr lang="en-US" sz="2200" i="1" dirty="0">
                    <a:latin typeface="Calibri" pitchFamily="34" charset="0"/>
                    <a:cs typeface="Calibri" pitchFamily="34" charset="0"/>
                  </a:rPr>
                  <a:t>not</a:t>
                </a:r>
                <a:r>
                  <a:rPr lang="en-US" sz="2200" dirty="0">
                    <a:latin typeface="Calibri" pitchFamily="34" charset="0"/>
                    <a:cs typeface="Calibri" pitchFamily="34" charset="0"/>
                  </a:rPr>
                  <a:t> equal to 0, indicating that there is a relationship between the predictor and the dependent variable.</a:t>
                </a:r>
              </a:p>
              <a:p>
                <a:pPr lvl="1">
                  <a:lnSpc>
                    <a:spcPct val="80000"/>
                  </a:lnSpc>
                </a:pPr>
                <a:r>
                  <a:rPr lang="en-US" sz="2200" dirty="0">
                    <a:latin typeface="Calibri" pitchFamily="34" charset="0"/>
                    <a:cs typeface="Calibri" pitchFamily="34" charset="0"/>
                  </a:rPr>
                  <a:t>The rejection of a null hypothesis (i.e., when p &lt;0.05) indicates that the independent variable is a statistically significant predictor of the dependent variable</a:t>
                </a:r>
              </a:p>
              <a:p>
                <a:pPr lvl="1">
                  <a:lnSpc>
                    <a:spcPct val="80000"/>
                  </a:lnSpc>
                </a:pPr>
                <a:r>
                  <a:rPr lang="en-US" sz="2200" dirty="0">
                    <a:latin typeface="Calibri" pitchFamily="34" charset="0"/>
                    <a:cs typeface="Calibri" pitchFamily="34" charset="0"/>
                  </a:rPr>
                  <a:t>Again, when the null hypothesis (of </a:t>
                </a:r>
                <a14:m>
                  <m:oMath xmlns:m="http://schemas.openxmlformats.org/officeDocument/2006/math">
                    <m:r>
                      <a:rPr lang="el-GR" sz="2200" i="1" dirty="0">
                        <a:latin typeface="Cambria Math" panose="02040503050406030204" pitchFamily="18" charset="0"/>
                        <a:ea typeface="Cambria Math" panose="02040503050406030204" pitchFamily="18" charset="0"/>
                        <a:cs typeface="Calibri" pitchFamily="34" charset="0"/>
                      </a:rPr>
                      <m:t>𝛽</m:t>
                    </m:r>
                  </m:oMath>
                </a14:m>
                <a:r>
                  <a:rPr lang="en-US" sz="2200" i="1" dirty="0">
                    <a:latin typeface="Calibri" pitchFamily="34" charset="0"/>
                    <a:cs typeface="Calibri" pitchFamily="34" charset="0"/>
                  </a:rPr>
                  <a:t>=0</a:t>
                </a:r>
                <a:r>
                  <a:rPr lang="en-US" sz="2200" dirty="0">
                    <a:latin typeface="Calibri" pitchFamily="34" charset="0"/>
                    <a:cs typeface="Calibri" pitchFamily="34" charset="0"/>
                  </a:rPr>
                  <a:t>) cannot be rejected</a:t>
                </a:r>
                <a:r>
                  <a:rPr lang="en-US" sz="2200" i="1" dirty="0">
                    <a:latin typeface="Calibri" pitchFamily="34" charset="0"/>
                    <a:cs typeface="Calibri" pitchFamily="34" charset="0"/>
                  </a:rPr>
                  <a:t>, </a:t>
                </a:r>
                <a:r>
                  <a:rPr lang="en-US" sz="2200" dirty="0">
                    <a:latin typeface="Calibri" pitchFamily="34" charset="0"/>
                    <a:cs typeface="Calibri" pitchFamily="34" charset="0"/>
                  </a:rPr>
                  <a:t>the dependent variable is not related to the independent variable. </a:t>
                </a:r>
              </a:p>
              <a:p>
                <a:pPr>
                  <a:lnSpc>
                    <a:spcPct val="80000"/>
                  </a:lnSpc>
                </a:pPr>
                <a:r>
                  <a:rPr lang="en-US" sz="2400" dirty="0">
                    <a:latin typeface="Calibri" pitchFamily="34" charset="0"/>
                    <a:cs typeface="Calibri" pitchFamily="34" charset="0"/>
                  </a:rPr>
                  <a:t>One p-value per independent variable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295400"/>
                <a:ext cx="9144000" cy="5410200"/>
              </a:xfrm>
              <a:blipFill rotWithShape="0">
                <a:blip r:embed="rId2"/>
                <a:stretch>
                  <a:fillRect l="-1067" t="-1127" r="-1067"/>
                </a:stretch>
              </a:blipFill>
            </p:spPr>
            <p:txBody>
              <a:bodyPr/>
              <a:lstStyle/>
              <a:p>
                <a:r>
                  <a:rPr lang="en-US">
                    <a:noFill/>
                  </a:rPr>
                  <a:t> </a:t>
                </a:r>
              </a:p>
            </p:txBody>
          </p:sp>
        </mc:Fallback>
      </mc:AlternateContent>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0" y="457200"/>
            <a:ext cx="8458200" cy="838200"/>
          </a:xfrm>
        </p:spPr>
        <p:txBody>
          <a:bodyPr/>
          <a:lstStyle/>
          <a:p>
            <a:pPr algn="l"/>
            <a:r>
              <a:rPr lang="en-US" sz="3600" b="1" dirty="0">
                <a:solidFill>
                  <a:schemeClr val="tx1"/>
                </a:solidFill>
                <a:latin typeface="Calibri" pitchFamily="34" charset="0"/>
                <a:cs typeface="Calibri" pitchFamily="34" charset="0"/>
              </a:rPr>
              <a:t>Multiple Regression Assumptions</a:t>
            </a:r>
          </a:p>
        </p:txBody>
      </p:sp>
      <p:sp>
        <p:nvSpPr>
          <p:cNvPr id="50179" name="Rectangle 3"/>
          <p:cNvSpPr>
            <a:spLocks noGrp="1" noChangeArrowheads="1"/>
          </p:cNvSpPr>
          <p:nvPr>
            <p:ph type="body" idx="1"/>
          </p:nvPr>
        </p:nvSpPr>
        <p:spPr>
          <a:xfrm>
            <a:off x="0" y="1447800"/>
            <a:ext cx="9144000" cy="5410200"/>
          </a:xfrm>
        </p:spPr>
        <p:txBody>
          <a:bodyPr/>
          <a:lstStyle/>
          <a:p>
            <a:pPr marL="609600" indent="-609600">
              <a:lnSpc>
                <a:spcPct val="90000"/>
              </a:lnSpc>
              <a:buFontTx/>
              <a:buAutoNum type="arabicPeriod"/>
            </a:pPr>
            <a:r>
              <a:rPr lang="en-US" sz="2400" dirty="0">
                <a:latin typeface="Calibri" pitchFamily="34" charset="0"/>
                <a:cs typeface="Calibri" pitchFamily="34" charset="0"/>
              </a:rPr>
              <a:t>Same assumptions and model aptness checks as for simple regression</a:t>
            </a:r>
            <a:endParaRPr lang="en-US" sz="1800" dirty="0">
              <a:latin typeface="Calibri" pitchFamily="34" charset="0"/>
              <a:cs typeface="Calibri" pitchFamily="34" charset="0"/>
            </a:endParaRPr>
          </a:p>
          <a:p>
            <a:pPr marL="609600" indent="-609600">
              <a:lnSpc>
                <a:spcPct val="90000"/>
              </a:lnSpc>
              <a:buFontTx/>
              <a:buAutoNum type="arabicPeriod"/>
            </a:pPr>
            <a:r>
              <a:rPr lang="en-US" sz="2400" dirty="0">
                <a:latin typeface="Calibri" pitchFamily="34" charset="0"/>
                <a:cs typeface="Calibri" pitchFamily="34" charset="0"/>
              </a:rPr>
              <a:t>The predictors should not be very strongly correlated with each other (i.e., no </a:t>
            </a:r>
            <a:r>
              <a:rPr lang="en-US" sz="2400" i="1" dirty="0" err="1">
                <a:latin typeface="Calibri" pitchFamily="34" charset="0"/>
                <a:cs typeface="Calibri" pitchFamily="34" charset="0"/>
              </a:rPr>
              <a:t>multicollinearity</a:t>
            </a:r>
            <a:r>
              <a:rPr lang="en-US" sz="2400" dirty="0">
                <a:latin typeface="Calibri" pitchFamily="34" charset="0"/>
                <a:cs typeface="Calibri" pitchFamily="34" charset="0"/>
              </a:rPr>
              <a:t>)</a:t>
            </a:r>
          </a:p>
          <a:p>
            <a:pPr marL="1371600" lvl="2" indent="-457200">
              <a:lnSpc>
                <a:spcPct val="90000"/>
              </a:lnSpc>
              <a:buFontTx/>
              <a:buChar char="-"/>
            </a:pPr>
            <a:r>
              <a:rPr lang="en-US" dirty="0">
                <a:latin typeface="Calibri" pitchFamily="34" charset="0"/>
                <a:cs typeface="Calibri" pitchFamily="34" charset="0"/>
              </a:rPr>
              <a:t>Multicollinearity is when two or more predictors are very strongly  correlated with each other: r&gt;0.9 (or r&lt;-0.9)</a:t>
            </a:r>
          </a:p>
          <a:p>
            <a:pPr marL="1828800" lvl="3" indent="-457200">
              <a:lnSpc>
                <a:spcPct val="90000"/>
              </a:lnSpc>
              <a:buFontTx/>
              <a:buChar char="-"/>
            </a:pPr>
            <a:r>
              <a:rPr lang="en-US" dirty="0">
                <a:latin typeface="Calibri" pitchFamily="34" charset="0"/>
                <a:cs typeface="Calibri" pitchFamily="34" charset="0"/>
              </a:rPr>
              <a:t>Little or no value added when you’re including a new predictor that’s very similar to a predictor that is already in the model.</a:t>
            </a:r>
          </a:p>
          <a:p>
            <a:pPr marL="1371600" lvl="2" indent="-457200">
              <a:lnSpc>
                <a:spcPct val="90000"/>
              </a:lnSpc>
              <a:buFontTx/>
              <a:buChar char="-"/>
            </a:pPr>
            <a:r>
              <a:rPr lang="en-US" dirty="0">
                <a:latin typeface="Calibri" pitchFamily="34" charset="0"/>
                <a:cs typeface="Calibri" pitchFamily="34" charset="0"/>
              </a:rPr>
              <a:t>If </a:t>
            </a:r>
            <a:r>
              <a:rPr lang="en-US" dirty="0" err="1">
                <a:latin typeface="Calibri" pitchFamily="34" charset="0"/>
                <a:cs typeface="Calibri" pitchFamily="34" charset="0"/>
              </a:rPr>
              <a:t>multicollinearity</a:t>
            </a:r>
            <a:r>
              <a:rPr lang="en-US" dirty="0">
                <a:latin typeface="Calibri" pitchFamily="34" charset="0"/>
                <a:cs typeface="Calibri" pitchFamily="34" charset="0"/>
              </a:rPr>
              <a:t> is present, we may get unstable regression parameters (coefficient estimates)</a:t>
            </a:r>
          </a:p>
          <a:p>
            <a:pPr marL="1371600" lvl="2" indent="-457200">
              <a:lnSpc>
                <a:spcPct val="90000"/>
              </a:lnSpc>
              <a:buNone/>
            </a:pPr>
            <a:endParaRPr lang="en-US" dirty="0">
              <a:latin typeface="Calibri" pitchFamily="34" charset="0"/>
              <a:cs typeface="Calibri" pitchFamily="34"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0" y="228600"/>
            <a:ext cx="8458200" cy="838200"/>
          </a:xfrm>
        </p:spPr>
        <p:txBody>
          <a:bodyPr/>
          <a:lstStyle/>
          <a:p>
            <a:pPr algn="l"/>
            <a:r>
              <a:rPr lang="en-US" sz="3600" b="1" dirty="0">
                <a:solidFill>
                  <a:schemeClr val="tx1"/>
                </a:solidFill>
                <a:latin typeface="Calibri" pitchFamily="34" charset="0"/>
                <a:cs typeface="Calibri" pitchFamily="34" charset="0"/>
              </a:rPr>
              <a:t>Better Ways of Testing for Multicollinearity</a:t>
            </a:r>
          </a:p>
        </p:txBody>
      </p:sp>
      <mc:AlternateContent xmlns:mc="http://schemas.openxmlformats.org/markup-compatibility/2006" xmlns:a14="http://schemas.microsoft.com/office/drawing/2010/main">
        <mc:Choice Requires="a14">
          <p:sp>
            <p:nvSpPr>
              <p:cNvPr id="50179" name="Rectangle 3"/>
              <p:cNvSpPr>
                <a:spLocks noGrp="1" noChangeArrowheads="1"/>
              </p:cNvSpPr>
              <p:nvPr>
                <p:ph type="body" idx="1"/>
              </p:nvPr>
            </p:nvSpPr>
            <p:spPr>
              <a:xfrm>
                <a:off x="0" y="1066800"/>
                <a:ext cx="9144000" cy="5791200"/>
              </a:xfrm>
            </p:spPr>
            <p:txBody>
              <a:bodyPr/>
              <a:lstStyle/>
              <a:p>
                <a:pPr marL="457200">
                  <a:lnSpc>
                    <a:spcPct val="90000"/>
                  </a:lnSpc>
                </a:pPr>
                <a:r>
                  <a:rPr lang="en-US" sz="2000" dirty="0">
                    <a:latin typeface="Calibri" pitchFamily="34" charset="0"/>
                    <a:cs typeface="Calibri" pitchFamily="34" charset="0"/>
                  </a:rPr>
                  <a:t>Imagine you have a regression with </a:t>
                </a:r>
                <a:r>
                  <a:rPr lang="en-US" sz="2000" i="1" dirty="0">
                    <a:latin typeface="Calibri" pitchFamily="34" charset="0"/>
                    <a:cs typeface="Calibri" pitchFamily="34" charset="0"/>
                  </a:rPr>
                  <a:t>k </a:t>
                </a:r>
                <a:r>
                  <a:rPr lang="en-US" sz="2000" dirty="0">
                    <a:latin typeface="Calibri" pitchFamily="34" charset="0"/>
                    <a:cs typeface="Calibri" pitchFamily="34" charset="0"/>
                  </a:rPr>
                  <a:t>predictors. </a:t>
                </a:r>
              </a:p>
              <a:p>
                <a:pPr marL="457200">
                  <a:lnSpc>
                    <a:spcPct val="90000"/>
                  </a:lnSpc>
                </a:pPr>
                <a:r>
                  <a:rPr lang="en-US" sz="2000" dirty="0">
                    <a:latin typeface="Calibri" pitchFamily="34" charset="0"/>
                    <a:cs typeface="Calibri" pitchFamily="34" charset="0"/>
                  </a:rPr>
                  <a:t>If k&gt;2, </a:t>
                </a:r>
                <a:r>
                  <a:rPr lang="en-US" sz="2000" dirty="0">
                    <a:latin typeface="Calibri" panose="020F0502020204030204" pitchFamily="34" charset="0"/>
                  </a:rPr>
                  <a:t> It is possible that the pairwise correlations are small, and yet a linear dependence exists among three or even more variables, for example, if </a:t>
                </a:r>
                <a:r>
                  <a:rPr lang="en-US" sz="2000" i="1" dirty="0">
                    <a:latin typeface="Calibri" panose="020F0502020204030204" pitchFamily="34" charset="0"/>
                  </a:rPr>
                  <a:t>X</a:t>
                </a:r>
                <a:r>
                  <a:rPr lang="en-US" sz="2000" i="1" baseline="-25000" dirty="0">
                    <a:latin typeface="Calibri" panose="020F0502020204030204" pitchFamily="34" charset="0"/>
                  </a:rPr>
                  <a:t>3</a:t>
                </a:r>
                <a:r>
                  <a:rPr lang="en-US" sz="2000" dirty="0">
                    <a:latin typeface="Calibri" panose="020F0502020204030204" pitchFamily="34" charset="0"/>
                  </a:rPr>
                  <a:t> = 2</a:t>
                </a:r>
                <a:r>
                  <a:rPr lang="en-US" sz="2000" i="1" dirty="0">
                    <a:latin typeface="Calibri" panose="020F0502020204030204" pitchFamily="34" charset="0"/>
                  </a:rPr>
                  <a:t>X</a:t>
                </a:r>
                <a:r>
                  <a:rPr lang="en-US" sz="2000" baseline="-25000" dirty="0">
                    <a:latin typeface="Calibri" panose="020F0502020204030204" pitchFamily="34" charset="0"/>
                  </a:rPr>
                  <a:t>1</a:t>
                </a:r>
                <a:r>
                  <a:rPr lang="en-US" sz="2000" dirty="0">
                    <a:latin typeface="Calibri" panose="020F0502020204030204" pitchFamily="34" charset="0"/>
                  </a:rPr>
                  <a:t> + 5</a:t>
                </a:r>
                <a:r>
                  <a:rPr lang="en-US" sz="2000" i="1" dirty="0">
                    <a:latin typeface="Calibri" panose="020F0502020204030204" pitchFamily="34" charset="0"/>
                  </a:rPr>
                  <a:t>X</a:t>
                </a:r>
                <a:r>
                  <a:rPr lang="en-US" sz="2000" baseline="-25000" dirty="0">
                    <a:latin typeface="Calibri" panose="020F0502020204030204" pitchFamily="34" charset="0"/>
                  </a:rPr>
                  <a:t>2</a:t>
                </a:r>
                <a:r>
                  <a:rPr lang="en-US" sz="2000" dirty="0">
                    <a:latin typeface="Calibri" panose="020F0502020204030204" pitchFamily="34" charset="0"/>
                  </a:rPr>
                  <a:t> + </a:t>
                </a:r>
                <a:r>
                  <a:rPr lang="en-US" sz="2000" i="1" dirty="0">
                    <a:latin typeface="Calibri" panose="020F0502020204030204" pitchFamily="34" charset="0"/>
                  </a:rPr>
                  <a:t>error</a:t>
                </a:r>
                <a:endParaRPr lang="en-US" sz="2000" dirty="0">
                  <a:latin typeface="Calibri" pitchFamily="34" charset="0"/>
                  <a:cs typeface="Calibri" pitchFamily="34" charset="0"/>
                </a:endParaRPr>
              </a:p>
              <a:p>
                <a:pPr marL="457200">
                  <a:lnSpc>
                    <a:spcPct val="90000"/>
                  </a:lnSpc>
                </a:pPr>
                <a:r>
                  <a:rPr lang="en-US" sz="2000" dirty="0">
                    <a:latin typeface="Calibri" pitchFamily="34" charset="0"/>
                    <a:cs typeface="Calibri" pitchFamily="34" charset="0"/>
                  </a:rPr>
                  <a:t>In these instances, you can assess for multicollinearity by regressing each predictor </a:t>
                </a:r>
                <a:r>
                  <a:rPr lang="en-US" sz="2000" i="1" dirty="0">
                    <a:latin typeface="Calibri" pitchFamily="34" charset="0"/>
                    <a:cs typeface="Calibri" pitchFamily="34" charset="0"/>
                  </a:rPr>
                  <a:t>k</a:t>
                </a:r>
                <a:r>
                  <a:rPr lang="en-US" sz="2000" dirty="0">
                    <a:latin typeface="Calibri" pitchFamily="34" charset="0"/>
                    <a:cs typeface="Calibri" pitchFamily="34" charset="0"/>
                  </a:rPr>
                  <a:t> on all the remaining predictors. </a:t>
                </a:r>
              </a:p>
              <a:p>
                <a:pPr marL="1028700" lvl="1" indent="-514350">
                  <a:lnSpc>
                    <a:spcPct val="90000"/>
                  </a:lnSpc>
                </a:pPr>
                <a:r>
                  <a:rPr lang="en-US" sz="2000" dirty="0">
                    <a:latin typeface="Calibri" pitchFamily="34" charset="0"/>
                    <a:cs typeface="Calibri" pitchFamily="34" charset="0"/>
                  </a:rPr>
                  <a:t>Look at the R</a:t>
                </a:r>
                <a:r>
                  <a:rPr lang="en-US" sz="2000" baseline="30000" dirty="0">
                    <a:latin typeface="Calibri" pitchFamily="34" charset="0"/>
                    <a:cs typeface="Calibri" pitchFamily="34" charset="0"/>
                  </a:rPr>
                  <a:t>2</a:t>
                </a:r>
                <a:r>
                  <a:rPr lang="en-US" sz="2000" dirty="0">
                    <a:latin typeface="Calibri" pitchFamily="34" charset="0"/>
                    <a:cs typeface="Calibri" pitchFamily="34" charset="0"/>
                  </a:rPr>
                  <a:t> in each of the </a:t>
                </a:r>
                <a:r>
                  <a:rPr lang="en-US" sz="2000" i="1" dirty="0">
                    <a:latin typeface="Calibri" pitchFamily="34" charset="0"/>
                    <a:cs typeface="Calibri" pitchFamily="34" charset="0"/>
                  </a:rPr>
                  <a:t>k </a:t>
                </a:r>
                <a:r>
                  <a:rPr lang="en-US" sz="2000" dirty="0">
                    <a:latin typeface="Calibri" pitchFamily="34" charset="0"/>
                    <a:cs typeface="Calibri" pitchFamily="34" charset="0"/>
                  </a:rPr>
                  <a:t>regressions. If any of these regressions yield R</a:t>
                </a:r>
                <a:r>
                  <a:rPr lang="en-US" sz="2000" baseline="30000" dirty="0">
                    <a:latin typeface="Calibri" pitchFamily="34" charset="0"/>
                    <a:cs typeface="Calibri" pitchFamily="34" charset="0"/>
                  </a:rPr>
                  <a:t>2</a:t>
                </a:r>
                <a:r>
                  <a:rPr lang="en-US" sz="2000" dirty="0">
                    <a:latin typeface="Calibri" pitchFamily="34" charset="0"/>
                    <a:cs typeface="Calibri" pitchFamily="34" charset="0"/>
                  </a:rPr>
                  <a:t> greater than 0.8, there is likely a problem with multicollinearity.</a:t>
                </a:r>
              </a:p>
              <a:p>
                <a:pPr marL="1028700" lvl="1" indent="-514350">
                  <a:lnSpc>
                    <a:spcPct val="90000"/>
                  </a:lnSpc>
                </a:pPr>
                <a:r>
                  <a:rPr lang="en-US" sz="2000" dirty="0">
                    <a:latin typeface="Calibri" pitchFamily="34" charset="0"/>
                    <a:cs typeface="Calibri" pitchFamily="34" charset="0"/>
                  </a:rPr>
                  <a:t>Using the R</a:t>
                </a:r>
                <a:r>
                  <a:rPr lang="en-US" sz="2000" baseline="30000" dirty="0">
                    <a:latin typeface="Calibri" pitchFamily="34" charset="0"/>
                    <a:cs typeface="Calibri" pitchFamily="34" charset="0"/>
                  </a:rPr>
                  <a:t>2</a:t>
                </a:r>
                <a:r>
                  <a:rPr lang="en-US" sz="2000" dirty="0">
                    <a:latin typeface="Calibri" pitchFamily="34" charset="0"/>
                    <a:cs typeface="Calibri" pitchFamily="34" charset="0"/>
                  </a:rPr>
                  <a:t> values from above, calculate the VIF for each predictor </a:t>
                </a:r>
                <a:r>
                  <a:rPr lang="en-US" sz="2000" i="1" dirty="0">
                    <a:latin typeface="Calibri" pitchFamily="34" charset="0"/>
                    <a:cs typeface="Calibri" pitchFamily="34" charset="0"/>
                  </a:rPr>
                  <a:t>k </a:t>
                </a:r>
                <a:r>
                  <a:rPr lang="en-US" sz="2000" dirty="0">
                    <a:latin typeface="Calibri" pitchFamily="34" charset="0"/>
                    <a:cs typeface="Calibri" pitchFamily="34" charset="0"/>
                  </a:rPr>
                  <a:t>in the </a:t>
                </a:r>
                <a:r>
                  <a:rPr lang="en-US" sz="2000" i="1" dirty="0">
                    <a:latin typeface="Calibri" pitchFamily="34" charset="0"/>
                    <a:cs typeface="Calibri" pitchFamily="34" charset="0"/>
                  </a:rPr>
                  <a:t>original</a:t>
                </a:r>
                <a:r>
                  <a:rPr lang="en-US" sz="2000" dirty="0">
                    <a:latin typeface="Calibri" pitchFamily="34" charset="0"/>
                    <a:cs typeface="Calibri" pitchFamily="34" charset="0"/>
                  </a:rPr>
                  <a:t> regression. </a:t>
                </a:r>
              </a:p>
              <a:p>
                <a:pPr lvl="3">
                  <a:lnSpc>
                    <a:spcPct val="90000"/>
                  </a:lnSpc>
                </a:pPr>
                <a:r>
                  <a:rPr lang="en-US" sz="1600" dirty="0">
                    <a:latin typeface="Calibri" pitchFamily="34" charset="0"/>
                    <a:cs typeface="Calibri" pitchFamily="34" charset="0"/>
                  </a:rPr>
                  <a:t>The VIF for each predictor </a:t>
                </a:r>
                <a:r>
                  <a:rPr lang="en-US" sz="1600" i="1" dirty="0">
                    <a:latin typeface="Calibri" pitchFamily="34" charset="0"/>
                    <a:cs typeface="Calibri" pitchFamily="34" charset="0"/>
                  </a:rPr>
                  <a:t>k</a:t>
                </a:r>
                <a:r>
                  <a:rPr lang="en-US" sz="1600" dirty="0">
                    <a:latin typeface="Calibri" pitchFamily="34" charset="0"/>
                    <a:cs typeface="Calibri" pitchFamily="34" charset="0"/>
                  </a:rPr>
                  <a:t> is defined as follows: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𝑉𝐼𝐹</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1−</m:t>
                        </m:r>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𝑅</m:t>
                            </m:r>
                          </m:e>
                          <m:sub>
                            <m:r>
                              <a:rPr lang="en-US" sz="1600" b="0" i="1" smtClean="0">
                                <a:latin typeface="Cambria Math" panose="02040503050406030204" pitchFamily="18" charset="0"/>
                              </a:rPr>
                              <m:t>𝑘</m:t>
                            </m:r>
                          </m:sub>
                          <m:sup>
                            <m:r>
                              <a:rPr lang="en-US" sz="1600" b="0" i="1" smtClean="0">
                                <a:latin typeface="Cambria Math" panose="02040503050406030204" pitchFamily="18" charset="0"/>
                              </a:rPr>
                              <m:t>2</m:t>
                            </m:r>
                          </m:sup>
                        </m:sSubSup>
                      </m:den>
                    </m:f>
                  </m:oMath>
                </a14:m>
                <a:r>
                  <a:rPr lang="en-US" sz="1600" dirty="0">
                    <a:latin typeface="Calibri" pitchFamily="34" charset="0"/>
                    <a:cs typeface="Calibri" pitchFamily="34" charset="0"/>
                  </a:rPr>
                  <a:t>. </a:t>
                </a:r>
              </a:p>
              <a:p>
                <a:pPr lvl="3">
                  <a:lnSpc>
                    <a:spcPct val="90000"/>
                  </a:lnSpc>
                </a:pPr>
                <a:r>
                  <a:rPr lang="en-US" sz="1600" dirty="0">
                    <a:latin typeface="Calibri" pitchFamily="34" charset="0"/>
                    <a:cs typeface="Calibri" pitchFamily="34" charset="0"/>
                  </a:rPr>
                  <a:t>In the formula above </a:t>
                </a:r>
                <a14:m>
                  <m:oMath xmlns:m="http://schemas.openxmlformats.org/officeDocument/2006/math">
                    <m:sSubSup>
                      <m:sSubSupPr>
                        <m:ctrlPr>
                          <a:rPr lang="en-US" sz="1600" i="1" smtClean="0">
                            <a:latin typeface="Cambria Math" panose="02040503050406030204" pitchFamily="18" charset="0"/>
                          </a:rPr>
                        </m:ctrlPr>
                      </m:sSubSupPr>
                      <m:e>
                        <m:r>
                          <a:rPr lang="en-US" sz="1600" b="0" i="1" smtClean="0">
                            <a:latin typeface="Cambria Math" panose="02040503050406030204" pitchFamily="18" charset="0"/>
                          </a:rPr>
                          <m:t>𝑅</m:t>
                        </m:r>
                      </m:e>
                      <m:sub>
                        <m:r>
                          <a:rPr lang="en-US" sz="1600" b="0" i="1" smtClean="0">
                            <a:latin typeface="Cambria Math" panose="02040503050406030204" pitchFamily="18" charset="0"/>
                          </a:rPr>
                          <m:t>𝑘</m:t>
                        </m:r>
                      </m:sub>
                      <m:sup>
                        <m:r>
                          <a:rPr lang="en-US" sz="1600" b="0" i="1" smtClean="0">
                            <a:latin typeface="Cambria Math" panose="02040503050406030204" pitchFamily="18" charset="0"/>
                          </a:rPr>
                          <m:t>2</m:t>
                        </m:r>
                      </m:sup>
                    </m:sSubSup>
                  </m:oMath>
                </a14:m>
                <a:r>
                  <a:rPr lang="en-US" sz="1600" dirty="0">
                    <a:latin typeface="Calibri" pitchFamily="34" charset="0"/>
                    <a:cs typeface="Calibri" pitchFamily="34" charset="0"/>
                  </a:rPr>
                  <a:t> is the R</a:t>
                </a:r>
                <a:r>
                  <a:rPr lang="en-US" sz="1600" baseline="30000" dirty="0">
                    <a:latin typeface="Calibri" pitchFamily="34" charset="0"/>
                    <a:cs typeface="Calibri" pitchFamily="34" charset="0"/>
                  </a:rPr>
                  <a:t>2</a:t>
                </a:r>
                <a:r>
                  <a:rPr lang="en-US" sz="1600" dirty="0">
                    <a:latin typeface="Calibri" pitchFamily="34" charset="0"/>
                    <a:cs typeface="Calibri" pitchFamily="34" charset="0"/>
                  </a:rPr>
                  <a:t> from regressing the predictor </a:t>
                </a:r>
                <a:r>
                  <a:rPr lang="en-US" sz="1600" i="1" dirty="0">
                    <a:latin typeface="Calibri" pitchFamily="34" charset="0"/>
                    <a:cs typeface="Calibri" pitchFamily="34" charset="0"/>
                  </a:rPr>
                  <a:t>k</a:t>
                </a:r>
                <a:r>
                  <a:rPr lang="en-US" sz="1600" dirty="0">
                    <a:latin typeface="Calibri" pitchFamily="34" charset="0"/>
                    <a:cs typeface="Calibri" pitchFamily="34" charset="0"/>
                  </a:rPr>
                  <a:t> on the remaining predictors. </a:t>
                </a:r>
              </a:p>
              <a:p>
                <a:pPr lvl="3">
                  <a:lnSpc>
                    <a:spcPct val="90000"/>
                  </a:lnSpc>
                </a:pPr>
                <a:r>
                  <a:rPr lang="en-US" sz="1600" dirty="0">
                    <a:latin typeface="Calibri" pitchFamily="34" charset="0"/>
                    <a:cs typeface="Calibri" pitchFamily="34" charset="0"/>
                  </a:rPr>
                  <a:t>Again, we get one VIF for each predictor in our original regression.</a:t>
                </a:r>
              </a:p>
              <a:p>
                <a:pPr lvl="3">
                  <a:lnSpc>
                    <a:spcPct val="90000"/>
                  </a:lnSpc>
                </a:pPr>
                <a:r>
                  <a:rPr lang="en-US" sz="1600" dirty="0">
                    <a:latin typeface="Calibri" panose="020F0502020204030204" pitchFamily="34" charset="0"/>
                  </a:rPr>
                  <a:t>A VIF of 1 means that there is no correlation among the </a:t>
                </a:r>
                <a:r>
                  <a:rPr lang="en-US" sz="1600" i="1" dirty="0">
                    <a:latin typeface="Calibri" panose="020F0502020204030204" pitchFamily="34" charset="0"/>
                  </a:rPr>
                  <a:t>k</a:t>
                </a:r>
                <a:r>
                  <a:rPr lang="en-US" sz="1600" i="1" baseline="30000" dirty="0">
                    <a:latin typeface="Calibri" panose="020F0502020204030204" pitchFamily="34" charset="0"/>
                  </a:rPr>
                  <a:t>th</a:t>
                </a:r>
                <a:r>
                  <a:rPr lang="en-US" sz="1600" dirty="0">
                    <a:latin typeface="Calibri" panose="020F0502020204030204" pitchFamily="34" charset="0"/>
                  </a:rPr>
                  <a:t> predictor and the remaining predictor variables. The general rule of thumb is that VIFs exceeding 4 warrant further investigation, while VIFs exceeding 10 are signs of serious multicollinearity requiring correction.</a:t>
                </a:r>
              </a:p>
              <a:p>
                <a:pPr lvl="4">
                  <a:lnSpc>
                    <a:spcPct val="90000"/>
                  </a:lnSpc>
                </a:pPr>
                <a:r>
                  <a:rPr lang="en-US" sz="1600" dirty="0">
                    <a:latin typeface="Calibri" pitchFamily="34" charset="0"/>
                    <a:cs typeface="Calibri" pitchFamily="34" charset="0"/>
                  </a:rPr>
                  <a:t>Source: </a:t>
                </a:r>
                <a:r>
                  <a:rPr lang="en-US" sz="1600" dirty="0">
                    <a:latin typeface="Calibri" pitchFamily="34" charset="0"/>
                    <a:cs typeface="Calibri" pitchFamily="34" charset="0"/>
                    <a:hlinkClick r:id="rId3"/>
                  </a:rPr>
                  <a:t>https://onlinecourses.science.psu.edu/stat501/node/347</a:t>
                </a:r>
                <a:r>
                  <a:rPr lang="en-US" sz="1600" dirty="0">
                    <a:latin typeface="Calibri" pitchFamily="34" charset="0"/>
                    <a:cs typeface="Calibri" pitchFamily="34" charset="0"/>
                  </a:rPr>
                  <a:t> </a:t>
                </a:r>
              </a:p>
              <a:p>
                <a:pPr lvl="3">
                  <a:lnSpc>
                    <a:spcPct val="90000"/>
                  </a:lnSpc>
                </a:pPr>
                <a:r>
                  <a:rPr lang="en-US" sz="1600" dirty="0">
                    <a:latin typeface="Calibri" pitchFamily="34" charset="0"/>
                    <a:cs typeface="Calibri" pitchFamily="34" charset="0"/>
                  </a:rPr>
                  <a:t>Discuss: issues with binary/ordinal predictors</a:t>
                </a:r>
              </a:p>
            </p:txBody>
          </p:sp>
        </mc:Choice>
        <mc:Fallback xmlns="">
          <p:sp>
            <p:nvSpPr>
              <p:cNvPr id="50179" name="Rectangle 3"/>
              <p:cNvSpPr>
                <a:spLocks noGrp="1" noRot="1" noChangeAspect="1" noMove="1" noResize="1" noEditPoints="1" noAdjustHandles="1" noChangeArrowheads="1" noChangeShapeType="1" noTextEdit="1"/>
              </p:cNvSpPr>
              <p:nvPr>
                <p:ph type="body" idx="1"/>
              </p:nvPr>
            </p:nvSpPr>
            <p:spPr>
              <a:xfrm>
                <a:off x="0" y="1066800"/>
                <a:ext cx="9144000" cy="5791200"/>
              </a:xfrm>
              <a:blipFill rotWithShape="0">
                <a:blip r:embed="rId4"/>
                <a:stretch>
                  <a:fillRect t="-1263" r="-200" b="-526"/>
                </a:stretch>
              </a:blipFill>
            </p:spPr>
            <p:txBody>
              <a:bodyPr/>
              <a:lstStyle/>
              <a:p>
                <a:r>
                  <a:rPr lang="en-US">
                    <a:noFill/>
                  </a:rPr>
                  <a:t> </a:t>
                </a:r>
              </a:p>
            </p:txBody>
          </p:sp>
        </mc:Fallback>
      </mc:AlternateContent>
    </p:spTree>
    <p:extLst>
      <p:ext uri="{BB962C8B-B14F-4D97-AF65-F5344CB8AC3E}">
        <p14:creationId xmlns:p14="http://schemas.microsoft.com/office/powerpoint/2010/main" val="10274583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0" y="381000"/>
            <a:ext cx="8458200" cy="762000"/>
          </a:xfrm>
        </p:spPr>
        <p:txBody>
          <a:bodyPr/>
          <a:lstStyle/>
          <a:p>
            <a:pPr algn="l"/>
            <a:r>
              <a:rPr lang="en-US" sz="3600" b="1" dirty="0">
                <a:solidFill>
                  <a:schemeClr val="tx1"/>
                </a:solidFill>
                <a:latin typeface="Calibri" pitchFamily="34" charset="0"/>
                <a:cs typeface="Calibri" pitchFamily="34" charset="0"/>
              </a:rPr>
              <a:t>Number of Observations</a:t>
            </a:r>
          </a:p>
        </p:txBody>
      </p:sp>
      <p:sp>
        <p:nvSpPr>
          <p:cNvPr id="99331" name="Rectangle 3"/>
          <p:cNvSpPr>
            <a:spLocks noGrp="1" noChangeArrowheads="1"/>
          </p:cNvSpPr>
          <p:nvPr>
            <p:ph type="body" idx="1"/>
          </p:nvPr>
        </p:nvSpPr>
        <p:spPr>
          <a:xfrm>
            <a:off x="0" y="1295400"/>
            <a:ext cx="4038600" cy="5105400"/>
          </a:xfrm>
        </p:spPr>
        <p:txBody>
          <a:bodyPr/>
          <a:lstStyle/>
          <a:p>
            <a:r>
              <a:rPr lang="en-US" sz="2400" dirty="0">
                <a:latin typeface="Calibri" pitchFamily="34" charset="0"/>
                <a:cs typeface="Calibri" pitchFamily="34" charset="0"/>
              </a:rPr>
              <a:t>Rule of thumb: you should have </a:t>
            </a:r>
            <a:r>
              <a:rPr lang="en-US" sz="2400" i="1" dirty="0">
                <a:latin typeface="Calibri" pitchFamily="34" charset="0"/>
                <a:cs typeface="Calibri" pitchFamily="34" charset="0"/>
              </a:rPr>
              <a:t>at least</a:t>
            </a:r>
            <a:r>
              <a:rPr lang="en-US" sz="2400" dirty="0">
                <a:latin typeface="Calibri" pitchFamily="34" charset="0"/>
                <a:cs typeface="Calibri" pitchFamily="34" charset="0"/>
              </a:rPr>
              <a:t> 10 observations for every parameter estimated.</a:t>
            </a:r>
          </a:p>
          <a:p>
            <a:pPr lvl="1"/>
            <a:r>
              <a:rPr lang="en-US" sz="2000" dirty="0">
                <a:latin typeface="Calibri" pitchFamily="34" charset="0"/>
                <a:cs typeface="Calibri" pitchFamily="34" charset="0"/>
              </a:rPr>
              <a:t>A higher number of observations gives your analysis more </a:t>
            </a:r>
            <a:r>
              <a:rPr lang="en-US" sz="2000" i="1" dirty="0">
                <a:latin typeface="Calibri" pitchFamily="34" charset="0"/>
                <a:cs typeface="Calibri" pitchFamily="34" charset="0"/>
              </a:rPr>
              <a:t>power</a:t>
            </a:r>
            <a:r>
              <a:rPr lang="en-US" sz="2000" dirty="0">
                <a:latin typeface="Calibri" pitchFamily="34" charset="0"/>
                <a:cs typeface="Calibri" pitchFamily="34" charset="0"/>
              </a:rPr>
              <a:t> – i.e., lower probability of a Type II error in hypothesis testing</a:t>
            </a:r>
          </a:p>
          <a:p>
            <a:pPr lvl="1"/>
            <a:r>
              <a:rPr lang="en-US" sz="2000" dirty="0">
                <a:latin typeface="Calibri" pitchFamily="34" charset="0"/>
                <a:cs typeface="Calibri" pitchFamily="34" charset="0"/>
              </a:rPr>
              <a:t>So, if you have 15 observations, don’t include more than one predictor in your regression!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9100" y="1295400"/>
            <a:ext cx="4914900" cy="4572000"/>
          </a:xfrm>
          <a:prstGeom prst="rect">
            <a:avLst/>
          </a:prstGeom>
        </p:spPr>
      </p:pic>
      <p:sp>
        <p:nvSpPr>
          <p:cNvPr id="5" name="Rectangle 4"/>
          <p:cNvSpPr/>
          <p:nvPr/>
        </p:nvSpPr>
        <p:spPr>
          <a:xfrm>
            <a:off x="4229100" y="6000690"/>
            <a:ext cx="3061992" cy="400110"/>
          </a:xfrm>
          <a:prstGeom prst="rect">
            <a:avLst/>
          </a:prstGeom>
        </p:spPr>
        <p:txBody>
          <a:bodyPr wrap="none">
            <a:spAutoFit/>
          </a:bodyPr>
          <a:lstStyle/>
          <a:p>
            <a:r>
              <a:rPr lang="en-US" sz="2000" dirty="0">
                <a:latin typeface="Calibri" pitchFamily="34" charset="0"/>
              </a:rPr>
              <a:t>Source: </a:t>
            </a:r>
            <a:r>
              <a:rPr lang="en-US" sz="2000" dirty="0">
                <a:latin typeface="Calibri" pitchFamily="34" charset="0"/>
                <a:hlinkClick r:id="rId3"/>
              </a:rPr>
              <a:t>www.causeweb.org</a:t>
            </a:r>
            <a:endParaRPr 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0" y="381000"/>
            <a:ext cx="8610600" cy="838200"/>
          </a:xfrm>
        </p:spPr>
        <p:txBody>
          <a:bodyPr/>
          <a:lstStyle/>
          <a:p>
            <a:pPr algn="l"/>
            <a:r>
              <a:rPr lang="en-US" sz="3600" b="1" dirty="0">
                <a:solidFill>
                  <a:schemeClr val="tx1"/>
                </a:solidFill>
                <a:latin typeface="Calibri" pitchFamily="34" charset="0"/>
                <a:cs typeface="Calibri" pitchFamily="34" charset="0"/>
              </a:rPr>
              <a:t>Zero Correlation: No Relationship?</a:t>
            </a:r>
          </a:p>
        </p:txBody>
      </p:sp>
      <p:pic>
        <p:nvPicPr>
          <p:cNvPr id="3" name="Picture 4"/>
          <p:cNvPicPr>
            <a:picLocks noChangeAspect="1" noChangeArrowheads="1"/>
          </p:cNvPicPr>
          <p:nvPr/>
        </p:nvPicPr>
        <p:blipFill>
          <a:blip r:embed="rId2" cstate="print"/>
          <a:srcRect/>
          <a:stretch>
            <a:fillRect/>
          </a:stretch>
        </p:blipFill>
        <p:spPr bwMode="auto">
          <a:xfrm>
            <a:off x="533400" y="2371725"/>
            <a:ext cx="7620000" cy="4333875"/>
          </a:xfrm>
          <a:prstGeom prst="rect">
            <a:avLst/>
          </a:prstGeom>
          <a:noFill/>
        </p:spPr>
      </p:pic>
      <p:sp>
        <p:nvSpPr>
          <p:cNvPr id="4" name="Rectangle 3"/>
          <p:cNvSpPr txBox="1">
            <a:spLocks noChangeArrowheads="1"/>
          </p:cNvSpPr>
          <p:nvPr/>
        </p:nvSpPr>
        <p:spPr bwMode="auto">
          <a:xfrm>
            <a:off x="609600" y="1371600"/>
            <a:ext cx="8001000" cy="114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latin typeface="Calibri" pitchFamily="34" charset="0"/>
                <a:cs typeface="Calibri" pitchFamily="34" charset="0"/>
              </a:rPr>
              <a:t>It only means that there is no </a:t>
            </a:r>
            <a:r>
              <a:rPr kumimoji="0" lang="en-US" sz="2400" b="1" i="1" u="none" strike="noStrike" kern="0" cap="none" spc="0" normalizeH="0" baseline="0" noProof="0" dirty="0">
                <a:ln>
                  <a:noFill/>
                </a:ln>
                <a:solidFill>
                  <a:schemeClr val="tx1"/>
                </a:solidFill>
                <a:effectLst/>
                <a:uLnTx/>
                <a:uFillTx/>
                <a:latin typeface="Calibri" pitchFamily="34" charset="0"/>
                <a:cs typeface="Calibri" pitchFamily="34" charset="0"/>
              </a:rPr>
              <a:t>linear</a:t>
            </a:r>
            <a:r>
              <a:rPr kumimoji="0" lang="en-US" sz="2400" b="0" i="0" u="none" strike="noStrike" kern="0" cap="none" spc="0" normalizeH="0" baseline="0" noProof="0" dirty="0">
                <a:ln>
                  <a:noFill/>
                </a:ln>
                <a:solidFill>
                  <a:schemeClr val="tx1"/>
                </a:solidFill>
                <a:effectLst/>
                <a:uLnTx/>
                <a:uFillTx/>
                <a:latin typeface="Calibri" pitchFamily="34" charset="0"/>
                <a:cs typeface="Calibri" pitchFamily="34" charset="0"/>
              </a:rPr>
              <a:t> relationship between</a:t>
            </a:r>
          </a:p>
          <a:p>
            <a:pPr marL="342900" marR="0" lvl="0" indent="-342900" algn="l" defTabSz="914400" rtl="0" eaLnBrk="1" fontAlgn="base" latinLnBrk="0" hangingPunct="1">
              <a:lnSpc>
                <a:spcPct val="90000"/>
              </a:lnSpc>
              <a:spcBef>
                <a:spcPct val="2000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latin typeface="Calibri" pitchFamily="34" charset="0"/>
                <a:cs typeface="Calibri" pitchFamily="34" charset="0"/>
              </a:rPr>
              <a:t>the variables. Consider the following example:</a:t>
            </a:r>
          </a:p>
        </p:txBody>
      </p:sp>
      <p:sp>
        <p:nvSpPr>
          <p:cNvPr id="5" name="Rectangle 4"/>
          <p:cNvSpPr/>
          <p:nvPr/>
        </p:nvSpPr>
        <p:spPr>
          <a:xfrm>
            <a:off x="7010400" y="2362200"/>
            <a:ext cx="2133600" cy="2246769"/>
          </a:xfrm>
          <a:prstGeom prst="rect">
            <a:avLst/>
          </a:prstGeom>
        </p:spPr>
        <p:txBody>
          <a:bodyPr wrap="square">
            <a:spAutoFit/>
          </a:bodyPr>
          <a:lstStyle/>
          <a:p>
            <a:pPr>
              <a:spcBef>
                <a:spcPct val="50000"/>
              </a:spcBef>
            </a:pPr>
            <a:r>
              <a:rPr lang="en-US" sz="2000" dirty="0">
                <a:latin typeface="Calibri" pitchFamily="34" charset="0"/>
                <a:cs typeface="Calibri" pitchFamily="34" charset="0"/>
              </a:rPr>
              <a:t>There is a clear </a:t>
            </a:r>
            <a:r>
              <a:rPr lang="en-US" sz="2000" i="1" dirty="0">
                <a:latin typeface="Calibri" pitchFamily="34" charset="0"/>
                <a:cs typeface="Calibri" pitchFamily="34" charset="0"/>
              </a:rPr>
              <a:t>quadratic </a:t>
            </a:r>
            <a:r>
              <a:rPr lang="en-US" sz="2000" dirty="0">
                <a:latin typeface="Calibri" pitchFamily="34" charset="0"/>
                <a:cs typeface="Calibri" pitchFamily="34" charset="0"/>
              </a:rPr>
              <a:t>relationship here, even though the correlation coefficient would be zero.</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0" y="609600"/>
            <a:ext cx="8458200" cy="762000"/>
          </a:xfrm>
        </p:spPr>
        <p:txBody>
          <a:bodyPr/>
          <a:lstStyle/>
          <a:p>
            <a:pPr algn="l"/>
            <a:r>
              <a:rPr lang="en-US" sz="3600" b="1" dirty="0">
                <a:solidFill>
                  <a:schemeClr val="tx1"/>
                </a:solidFill>
                <a:latin typeface="Calibri" pitchFamily="34" charset="0"/>
                <a:cs typeface="Calibri" pitchFamily="34" charset="0"/>
              </a:rPr>
              <a:t>Regression Example</a:t>
            </a:r>
          </a:p>
        </p:txBody>
      </p:sp>
      <p:sp>
        <p:nvSpPr>
          <p:cNvPr id="94211" name="Rectangle 3"/>
          <p:cNvSpPr>
            <a:spLocks noGrp="1" noChangeArrowheads="1"/>
          </p:cNvSpPr>
          <p:nvPr>
            <p:ph type="body" idx="1"/>
          </p:nvPr>
        </p:nvSpPr>
        <p:spPr>
          <a:xfrm>
            <a:off x="12032" y="1905000"/>
            <a:ext cx="9131968" cy="4419600"/>
          </a:xfrm>
        </p:spPr>
        <p:txBody>
          <a:bodyPr/>
          <a:lstStyle/>
          <a:p>
            <a:pPr>
              <a:lnSpc>
                <a:spcPct val="90000"/>
              </a:lnSpc>
            </a:pPr>
            <a:r>
              <a:rPr lang="en-US" dirty="0">
                <a:latin typeface="Calibri" pitchFamily="34" charset="0"/>
                <a:cs typeface="Calibri" pitchFamily="34" charset="0"/>
              </a:rPr>
              <a:t>For the next few slides, take the following problem:</a:t>
            </a:r>
          </a:p>
          <a:p>
            <a:pPr lvl="1">
              <a:lnSpc>
                <a:spcPct val="90000"/>
              </a:lnSpc>
            </a:pPr>
            <a:r>
              <a:rPr lang="en-US" i="1" dirty="0">
                <a:latin typeface="Calibri" pitchFamily="34" charset="0"/>
                <a:cs typeface="Calibri" pitchFamily="34" charset="0"/>
              </a:rPr>
              <a:t>You would like to find the predictors of high crime (measured by the number of aggravated assaults). You have data at the block group level in Philadelphia. </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0" y="381000"/>
            <a:ext cx="9144000" cy="808038"/>
          </a:xfrm>
        </p:spPr>
        <p:txBody>
          <a:bodyPr/>
          <a:lstStyle/>
          <a:p>
            <a:pPr algn="l"/>
            <a:r>
              <a:rPr lang="en-US" sz="3600" b="1" dirty="0">
                <a:solidFill>
                  <a:schemeClr val="tx1"/>
                </a:solidFill>
                <a:latin typeface="Calibri" pitchFamily="34" charset="0"/>
                <a:cs typeface="Calibri" pitchFamily="34" charset="0"/>
              </a:rPr>
              <a:t>Regression with One Continuous Predictor</a:t>
            </a:r>
          </a:p>
        </p:txBody>
      </p:sp>
      <p:sp>
        <p:nvSpPr>
          <p:cNvPr id="95235" name="Rectangle 3"/>
          <p:cNvSpPr>
            <a:spLocks noGrp="1" noChangeArrowheads="1"/>
          </p:cNvSpPr>
          <p:nvPr>
            <p:ph type="body" idx="1"/>
          </p:nvPr>
        </p:nvSpPr>
        <p:spPr>
          <a:xfrm>
            <a:off x="0" y="1371600"/>
            <a:ext cx="9144000" cy="5486400"/>
          </a:xfrm>
        </p:spPr>
        <p:txBody>
          <a:bodyPr/>
          <a:lstStyle/>
          <a:p>
            <a:pPr>
              <a:lnSpc>
                <a:spcPct val="80000"/>
              </a:lnSpc>
            </a:pPr>
            <a:r>
              <a:rPr lang="en-US" sz="2000" b="1" i="1" dirty="0">
                <a:latin typeface="Calibri" pitchFamily="34" charset="0"/>
                <a:cs typeface="Calibri" pitchFamily="34" charset="0"/>
              </a:rPr>
              <a:t>Include the following predictor: Median House Value (in $1000) in block group</a:t>
            </a:r>
          </a:p>
          <a:p>
            <a:pPr>
              <a:lnSpc>
                <a:spcPct val="80000"/>
              </a:lnSpc>
            </a:pPr>
            <a:endParaRPr lang="en-US" sz="1000" b="1" i="1" dirty="0">
              <a:latin typeface="Calibri" pitchFamily="34" charset="0"/>
              <a:cs typeface="Calibri" pitchFamily="34" charset="0"/>
            </a:endParaRPr>
          </a:p>
          <a:p>
            <a:pPr>
              <a:lnSpc>
                <a:spcPct val="80000"/>
              </a:lnSpc>
            </a:pPr>
            <a:r>
              <a:rPr lang="en-US" sz="2000" dirty="0">
                <a:latin typeface="Calibri" pitchFamily="34" charset="0"/>
                <a:cs typeface="Calibri" pitchFamily="34" charset="0"/>
              </a:rPr>
              <a:t>You get the following results:</a:t>
            </a:r>
          </a:p>
          <a:p>
            <a:pPr>
              <a:lnSpc>
                <a:spcPct val="80000"/>
              </a:lnSpc>
            </a:pPr>
            <a:endParaRPr lang="en-US" sz="1000" dirty="0">
              <a:latin typeface="Calibri" pitchFamily="34" charset="0"/>
              <a:cs typeface="Calibri" pitchFamily="34" charset="0"/>
            </a:endParaRPr>
          </a:p>
          <a:p>
            <a:pPr lvl="1">
              <a:lnSpc>
                <a:spcPct val="80000"/>
              </a:lnSpc>
              <a:buFontTx/>
              <a:buNone/>
            </a:pPr>
            <a:r>
              <a:rPr lang="en-US" sz="1100" dirty="0">
                <a:latin typeface="Courier New" pitchFamily="49" charset="0"/>
              </a:rPr>
              <a:t>    </a:t>
            </a:r>
            <a:r>
              <a:rPr lang="en-US" sz="1400" dirty="0">
                <a:latin typeface="Courier New" pitchFamily="49" charset="0"/>
              </a:rPr>
              <a:t>R-SQUARE	  0.23</a:t>
            </a:r>
            <a:endParaRPr lang="en-US" sz="1400" dirty="0"/>
          </a:p>
          <a:p>
            <a:pPr lvl="1">
              <a:lnSpc>
                <a:spcPct val="80000"/>
              </a:lnSpc>
              <a:buFontTx/>
              <a:buNone/>
            </a:pPr>
            <a:r>
              <a:rPr lang="en-US" sz="1400" dirty="0">
                <a:latin typeface="Courier New" pitchFamily="49" charset="0"/>
              </a:rPr>
              <a:t>-----------------------------------------------------------------------</a:t>
            </a:r>
            <a:endParaRPr lang="en-US" sz="1400" b="1" dirty="0">
              <a:latin typeface="Courier New" pitchFamily="49" charset="0"/>
            </a:endParaRPr>
          </a:p>
          <a:p>
            <a:pPr lvl="1">
              <a:lnSpc>
                <a:spcPct val="80000"/>
              </a:lnSpc>
              <a:buFontTx/>
              <a:buNone/>
            </a:pPr>
            <a:r>
              <a:rPr lang="en-US" sz="1400" b="1" dirty="0">
                <a:latin typeface="Courier New" pitchFamily="49" charset="0"/>
              </a:rPr>
              <a:t>    Variable    Coefficient     </a:t>
            </a:r>
            <a:r>
              <a:rPr lang="en-US" sz="1400" b="1" dirty="0" err="1">
                <a:latin typeface="Courier New" pitchFamily="49" charset="0"/>
              </a:rPr>
              <a:t>Std.Error</a:t>
            </a:r>
            <a:r>
              <a:rPr lang="en-US" sz="1400" b="1" dirty="0">
                <a:latin typeface="Courier New" pitchFamily="49" charset="0"/>
              </a:rPr>
              <a:t>    t-Statistic   Probability </a:t>
            </a:r>
            <a:endParaRPr lang="en-US" sz="1400" dirty="0">
              <a:latin typeface="Courier New" pitchFamily="49" charset="0"/>
            </a:endParaRPr>
          </a:p>
          <a:p>
            <a:pPr lvl="1">
              <a:lnSpc>
                <a:spcPct val="80000"/>
              </a:lnSpc>
              <a:buFontTx/>
              <a:buNone/>
            </a:pPr>
            <a:r>
              <a:rPr lang="en-US" sz="1400" dirty="0">
                <a:latin typeface="Courier New" pitchFamily="49" charset="0"/>
              </a:rPr>
              <a:t>-----------------------------------------------------------------------</a:t>
            </a:r>
          </a:p>
          <a:p>
            <a:pPr lvl="1">
              <a:lnSpc>
                <a:spcPct val="80000"/>
              </a:lnSpc>
              <a:buFontTx/>
              <a:buNone/>
            </a:pPr>
            <a:r>
              <a:rPr lang="en-US" sz="1400" dirty="0">
                <a:latin typeface="Courier New" pitchFamily="49" charset="0"/>
              </a:rPr>
              <a:t>    CONSTANT         34.32          4.019        8.54894    0.0000000</a:t>
            </a:r>
          </a:p>
          <a:p>
            <a:pPr lvl="1">
              <a:lnSpc>
                <a:spcPct val="80000"/>
              </a:lnSpc>
              <a:buFontTx/>
              <a:buNone/>
            </a:pPr>
            <a:r>
              <a:rPr lang="en-US" sz="1400" dirty="0">
                <a:latin typeface="Courier New" pitchFamily="49" charset="0"/>
              </a:rPr>
              <a:t>   MEDHVALUE         -0.91          0.066      -13.69375    0.0000000</a:t>
            </a:r>
          </a:p>
          <a:p>
            <a:pPr lvl="1">
              <a:lnSpc>
                <a:spcPct val="80000"/>
              </a:lnSpc>
              <a:buFontTx/>
              <a:buNone/>
            </a:pPr>
            <a:r>
              <a:rPr lang="en-US" sz="1400" dirty="0">
                <a:latin typeface="Courier New" pitchFamily="49" charset="0"/>
              </a:rPr>
              <a:t>-----------------------------------------------------------------------</a:t>
            </a:r>
            <a:endParaRPr lang="en-US" sz="1600" dirty="0">
              <a:latin typeface="Courier New" pitchFamily="49" charset="0"/>
            </a:endParaRPr>
          </a:p>
          <a:p>
            <a:pPr>
              <a:lnSpc>
                <a:spcPct val="80000"/>
              </a:lnSpc>
            </a:pPr>
            <a:endParaRPr lang="en-US" sz="1000" dirty="0"/>
          </a:p>
          <a:p>
            <a:pPr>
              <a:lnSpc>
                <a:spcPct val="80000"/>
              </a:lnSpc>
            </a:pPr>
            <a:r>
              <a:rPr lang="en-US" sz="2400" dirty="0">
                <a:latin typeface="Calibri" pitchFamily="34" charset="0"/>
                <a:cs typeface="Calibri" pitchFamily="34" charset="0"/>
              </a:rPr>
              <a:t>From the results you see the following:</a:t>
            </a:r>
          </a:p>
          <a:p>
            <a:pPr lvl="1">
              <a:lnSpc>
                <a:spcPct val="80000"/>
              </a:lnSpc>
            </a:pPr>
            <a:r>
              <a:rPr lang="en-US" sz="2000" dirty="0">
                <a:latin typeface="Calibri" pitchFamily="34" charset="0"/>
                <a:cs typeface="Calibri" pitchFamily="34" charset="0"/>
              </a:rPr>
              <a:t>23% of the variance in our dependent variable is explained by the model (R</a:t>
            </a:r>
            <a:r>
              <a:rPr lang="en-US" sz="2000" baseline="30000" dirty="0">
                <a:latin typeface="Calibri" pitchFamily="34" charset="0"/>
                <a:cs typeface="Calibri" pitchFamily="34" charset="0"/>
              </a:rPr>
              <a:t>2</a:t>
            </a:r>
            <a:r>
              <a:rPr lang="en-US" sz="2000" dirty="0">
                <a:latin typeface="Calibri" pitchFamily="34" charset="0"/>
                <a:cs typeface="Calibri" pitchFamily="34" charset="0"/>
              </a:rPr>
              <a:t>)</a:t>
            </a:r>
          </a:p>
          <a:p>
            <a:pPr lvl="1">
              <a:lnSpc>
                <a:spcPct val="80000"/>
              </a:lnSpc>
            </a:pPr>
            <a:r>
              <a:rPr lang="en-US" sz="2000" dirty="0">
                <a:latin typeface="Calibri" pitchFamily="34" charset="0"/>
                <a:cs typeface="Calibri" pitchFamily="34" charset="0"/>
              </a:rPr>
              <a:t>Median house value is a highly significant predictor of </a:t>
            </a:r>
            <a:r>
              <a:rPr lang="en-US" sz="2000" dirty="0" err="1">
                <a:latin typeface="Calibri" pitchFamily="34" charset="0"/>
                <a:cs typeface="Calibri" pitchFamily="34" charset="0"/>
              </a:rPr>
              <a:t>agg</a:t>
            </a:r>
            <a:r>
              <a:rPr lang="en-US" sz="2000" dirty="0">
                <a:latin typeface="Calibri" pitchFamily="34" charset="0"/>
                <a:cs typeface="Calibri" pitchFamily="34" charset="0"/>
              </a:rPr>
              <a:t>. assaults (p&lt;0.0001)</a:t>
            </a:r>
          </a:p>
          <a:p>
            <a:pPr lvl="1">
              <a:lnSpc>
                <a:spcPct val="80000"/>
              </a:lnSpc>
            </a:pPr>
            <a:r>
              <a:rPr lang="en-US" sz="2000" dirty="0">
                <a:latin typeface="Calibri" pitchFamily="34" charset="0"/>
                <a:cs typeface="Calibri" pitchFamily="34" charset="0"/>
              </a:rPr>
              <a:t>A 1 unit (i.e., $1000) increase in the median house value is associated with a </a:t>
            </a:r>
            <a:r>
              <a:rPr lang="en-US" sz="2000" i="1" dirty="0">
                <a:latin typeface="Calibri" pitchFamily="34" charset="0"/>
                <a:cs typeface="Calibri" pitchFamily="34" charset="0"/>
              </a:rPr>
              <a:t>decrease </a:t>
            </a:r>
            <a:r>
              <a:rPr lang="en-US" sz="2000" dirty="0">
                <a:latin typeface="Calibri" pitchFamily="34" charset="0"/>
                <a:cs typeface="Calibri" pitchFamily="34" charset="0"/>
              </a:rPr>
              <a:t>in the number of aggravated assaults by 0.91.</a:t>
            </a:r>
          </a:p>
          <a:p>
            <a:pPr lvl="1">
              <a:lnSpc>
                <a:spcPct val="80000"/>
              </a:lnSpc>
            </a:pPr>
            <a:r>
              <a:rPr lang="en-US" sz="2000" dirty="0">
                <a:latin typeface="Calibri" pitchFamily="34" charset="0"/>
                <a:cs typeface="Calibri" pitchFamily="34" charset="0"/>
              </a:rPr>
              <a:t>Note that the constant is merely the y-intercept, i.e., the number of aggravated assaults when house value is 0 (e.g., in non-residential tracts). </a:t>
            </a:r>
          </a:p>
          <a:p>
            <a:pPr lvl="2">
              <a:lnSpc>
                <a:spcPct val="80000"/>
              </a:lnSpc>
            </a:pPr>
            <a:r>
              <a:rPr lang="en-US" sz="2000" dirty="0">
                <a:latin typeface="Calibri" pitchFamily="34" charset="0"/>
                <a:cs typeface="Calibri" pitchFamily="34" charset="0"/>
              </a:rPr>
              <a:t>Typically, you don’t dwell on it when writing up your regression results – just remember that it is the value of your dependent variable when </a:t>
            </a:r>
            <a:r>
              <a:rPr lang="en-US" sz="2000" i="1" dirty="0">
                <a:latin typeface="Calibri" pitchFamily="34" charset="0"/>
                <a:cs typeface="Calibri" pitchFamily="34" charset="0"/>
              </a:rPr>
              <a:t>all</a:t>
            </a:r>
            <a:r>
              <a:rPr lang="en-US" sz="2000" dirty="0">
                <a:latin typeface="Calibri" pitchFamily="34" charset="0"/>
                <a:cs typeface="Calibri" pitchFamily="34" charset="0"/>
              </a:rPr>
              <a:t> predictors are 0.</a:t>
            </a:r>
          </a:p>
          <a:p>
            <a:pPr>
              <a:lnSpc>
                <a:spcPct val="80000"/>
              </a:lnSpc>
              <a:buFontTx/>
              <a:buNone/>
            </a:pPr>
            <a:endParaRPr lang="en-US" sz="1600" dirty="0">
              <a:latin typeface="Calibri" pitchFamily="34" charset="0"/>
              <a:cs typeface="Calibri" pitchFamily="34"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0" y="304800"/>
            <a:ext cx="8915400" cy="944563"/>
          </a:xfrm>
        </p:spPr>
        <p:txBody>
          <a:bodyPr/>
          <a:lstStyle/>
          <a:p>
            <a:pPr algn="l"/>
            <a:r>
              <a:rPr lang="en-US" sz="3600" b="1" dirty="0">
                <a:solidFill>
                  <a:schemeClr val="tx1"/>
                </a:solidFill>
                <a:latin typeface="Calibri" pitchFamily="34" charset="0"/>
                <a:cs typeface="Calibri" pitchFamily="34" charset="0"/>
              </a:rPr>
              <a:t>Regression with Two Predictors</a:t>
            </a:r>
          </a:p>
        </p:txBody>
      </p:sp>
      <p:sp>
        <p:nvSpPr>
          <p:cNvPr id="96259" name="Rectangle 3"/>
          <p:cNvSpPr>
            <a:spLocks noGrp="1" noChangeArrowheads="1"/>
          </p:cNvSpPr>
          <p:nvPr>
            <p:ph type="body" idx="1"/>
          </p:nvPr>
        </p:nvSpPr>
        <p:spPr>
          <a:xfrm>
            <a:off x="0" y="1371600"/>
            <a:ext cx="9144000" cy="4495800"/>
          </a:xfrm>
        </p:spPr>
        <p:txBody>
          <a:bodyPr/>
          <a:lstStyle/>
          <a:p>
            <a:pPr>
              <a:lnSpc>
                <a:spcPct val="80000"/>
              </a:lnSpc>
            </a:pPr>
            <a:r>
              <a:rPr lang="en-US" sz="2400" dirty="0">
                <a:latin typeface="Calibri" pitchFamily="34" charset="0"/>
                <a:cs typeface="Calibri" pitchFamily="34" charset="0"/>
              </a:rPr>
              <a:t>In addition to Median House Value (in $1000) in block group, include the following predictor: Presence of Parks in block group (Variable Values are 1=Yes; 0=No)</a:t>
            </a:r>
          </a:p>
          <a:p>
            <a:pPr>
              <a:lnSpc>
                <a:spcPct val="80000"/>
              </a:lnSpc>
            </a:pPr>
            <a:r>
              <a:rPr lang="en-US" sz="2400" dirty="0">
                <a:latin typeface="Calibri" pitchFamily="34" charset="0"/>
                <a:cs typeface="Calibri" pitchFamily="34" charset="0"/>
              </a:rPr>
              <a:t>So here, we have one continuous predictor and one binary predictor – these are the types of predictors that are allowed in regression.</a:t>
            </a:r>
          </a:p>
          <a:p>
            <a:pPr>
              <a:lnSpc>
                <a:spcPct val="80000"/>
              </a:lnSpc>
            </a:pPr>
            <a:r>
              <a:rPr lang="en-US" sz="2400" dirty="0">
                <a:latin typeface="Calibri" pitchFamily="34" charset="0"/>
                <a:cs typeface="Calibri" pitchFamily="34" charset="0"/>
              </a:rPr>
              <a:t>R code: </a:t>
            </a:r>
            <a:r>
              <a:rPr lang="en-US" sz="1800" dirty="0">
                <a:solidFill>
                  <a:schemeClr val="accent6">
                    <a:lumMod val="60000"/>
                    <a:lumOff val="40000"/>
                  </a:schemeClr>
                </a:solidFill>
                <a:latin typeface="Calibri" pitchFamily="34" charset="0"/>
                <a:cs typeface="Calibri" pitchFamily="34" charset="0"/>
              </a:rPr>
              <a:t>results &lt;- lm(</a:t>
            </a:r>
            <a:r>
              <a:rPr lang="en-US" sz="1800" dirty="0" err="1">
                <a:solidFill>
                  <a:schemeClr val="accent6">
                    <a:lumMod val="60000"/>
                    <a:lumOff val="40000"/>
                  </a:schemeClr>
                </a:solidFill>
                <a:latin typeface="Calibri" pitchFamily="34" charset="0"/>
                <a:cs typeface="Calibri" pitchFamily="34" charset="0"/>
              </a:rPr>
              <a:t>aggassaults</a:t>
            </a:r>
            <a:r>
              <a:rPr lang="en-US" sz="1800" dirty="0">
                <a:solidFill>
                  <a:schemeClr val="accent6">
                    <a:lumMod val="60000"/>
                    <a:lumOff val="40000"/>
                  </a:schemeClr>
                </a:solidFill>
                <a:latin typeface="Calibri" pitchFamily="34" charset="0"/>
                <a:cs typeface="Calibri" pitchFamily="34" charset="0"/>
              </a:rPr>
              <a:t> ~ </a:t>
            </a:r>
            <a:r>
              <a:rPr lang="en-US" sz="1800" dirty="0" err="1">
                <a:solidFill>
                  <a:schemeClr val="accent6">
                    <a:lumMod val="60000"/>
                    <a:lumOff val="40000"/>
                  </a:schemeClr>
                </a:solidFill>
                <a:latin typeface="Calibri" pitchFamily="34" charset="0"/>
                <a:cs typeface="Calibri" pitchFamily="34" charset="0"/>
              </a:rPr>
              <a:t>medhvalue</a:t>
            </a:r>
            <a:r>
              <a:rPr lang="en-US" sz="1800" dirty="0">
                <a:solidFill>
                  <a:schemeClr val="accent6">
                    <a:lumMod val="60000"/>
                    <a:lumOff val="40000"/>
                  </a:schemeClr>
                </a:solidFill>
                <a:latin typeface="Calibri" pitchFamily="34" charset="0"/>
                <a:cs typeface="Calibri" pitchFamily="34" charset="0"/>
              </a:rPr>
              <a:t> + parks, data=</a:t>
            </a:r>
            <a:r>
              <a:rPr lang="en-US" sz="1800" dirty="0" err="1">
                <a:solidFill>
                  <a:schemeClr val="accent6">
                    <a:lumMod val="60000"/>
                    <a:lumOff val="40000"/>
                  </a:schemeClr>
                </a:solidFill>
                <a:latin typeface="Calibri" pitchFamily="34" charset="0"/>
                <a:cs typeface="Calibri" pitchFamily="34" charset="0"/>
              </a:rPr>
              <a:t>multipleregression</a:t>
            </a:r>
            <a:r>
              <a:rPr lang="en-US" sz="1800" dirty="0">
                <a:solidFill>
                  <a:schemeClr val="accent6">
                    <a:lumMod val="60000"/>
                    <a:lumOff val="40000"/>
                  </a:schemeClr>
                </a:solidFill>
                <a:latin typeface="Calibri" pitchFamily="34" charset="0"/>
                <a:cs typeface="Calibri" pitchFamily="34" charset="0"/>
              </a:rPr>
              <a:t>)</a:t>
            </a:r>
            <a:endParaRPr lang="en-US" sz="1600" dirty="0">
              <a:solidFill>
                <a:schemeClr val="accent6">
                  <a:lumMod val="60000"/>
                  <a:lumOff val="40000"/>
                </a:schemeClr>
              </a:solidFill>
              <a:latin typeface="Calibri" pitchFamily="34" charset="0"/>
              <a:cs typeface="Calibri" pitchFamily="34" charset="0"/>
            </a:endParaRPr>
          </a:p>
          <a:p>
            <a:pPr>
              <a:lnSpc>
                <a:spcPct val="80000"/>
              </a:lnSpc>
            </a:pPr>
            <a:r>
              <a:rPr lang="en-US" sz="2400" dirty="0">
                <a:latin typeface="Calibri" pitchFamily="34" charset="0"/>
                <a:cs typeface="Calibri" pitchFamily="34" charset="0"/>
              </a:rPr>
              <a:t>You get the following results:</a:t>
            </a:r>
          </a:p>
          <a:p>
            <a:pPr>
              <a:lnSpc>
                <a:spcPct val="80000"/>
              </a:lnSpc>
            </a:pPr>
            <a:endParaRPr lang="en-US" sz="1800" dirty="0"/>
          </a:p>
          <a:p>
            <a:pPr>
              <a:lnSpc>
                <a:spcPct val="80000"/>
              </a:lnSpc>
            </a:pPr>
            <a:endParaRPr lang="en-US" sz="1800" dirty="0"/>
          </a:p>
          <a:p>
            <a:pPr lvl="1">
              <a:lnSpc>
                <a:spcPct val="80000"/>
              </a:lnSpc>
              <a:buFontTx/>
              <a:buNone/>
            </a:pPr>
            <a:r>
              <a:rPr lang="en-US" sz="1200" dirty="0">
                <a:latin typeface="Courier New" pitchFamily="49" charset="0"/>
              </a:rPr>
              <a:t>    </a:t>
            </a:r>
            <a:r>
              <a:rPr lang="en-US" sz="1600" dirty="0">
                <a:latin typeface="Courier New" pitchFamily="49" charset="0"/>
              </a:rPr>
              <a:t>R-SQUARE	  0.27		  ADJUSTED R-SQUARE	     0.26</a:t>
            </a:r>
            <a:endParaRPr lang="en-US" sz="1600" dirty="0"/>
          </a:p>
          <a:p>
            <a:pPr lvl="1">
              <a:lnSpc>
                <a:spcPct val="80000"/>
              </a:lnSpc>
              <a:buFontTx/>
              <a:buNone/>
            </a:pPr>
            <a:r>
              <a:rPr lang="en-US" sz="1600" dirty="0">
                <a:latin typeface="Courier New" pitchFamily="49" charset="0"/>
              </a:rPr>
              <a:t>---------------------------------------------------------------------</a:t>
            </a:r>
            <a:endParaRPr lang="en-US" sz="1600" b="1" dirty="0">
              <a:latin typeface="Courier New" pitchFamily="49" charset="0"/>
            </a:endParaRPr>
          </a:p>
          <a:p>
            <a:pPr lvl="1">
              <a:lnSpc>
                <a:spcPct val="80000"/>
              </a:lnSpc>
              <a:buFontTx/>
              <a:buNone/>
            </a:pPr>
            <a:r>
              <a:rPr lang="en-US" sz="1600" b="1" dirty="0">
                <a:latin typeface="Courier New" pitchFamily="49" charset="0"/>
              </a:rPr>
              <a:t>    Variable    Coefficient     </a:t>
            </a:r>
            <a:r>
              <a:rPr lang="en-US" sz="1600" b="1" dirty="0" err="1">
                <a:latin typeface="Courier New" pitchFamily="49" charset="0"/>
              </a:rPr>
              <a:t>Std.Error</a:t>
            </a:r>
            <a:r>
              <a:rPr lang="en-US" sz="1600" b="1" dirty="0">
                <a:latin typeface="Courier New" pitchFamily="49" charset="0"/>
              </a:rPr>
              <a:t>    t-Statistic  Probability </a:t>
            </a:r>
            <a:endParaRPr lang="en-US" sz="1600" dirty="0">
              <a:latin typeface="Courier New" pitchFamily="49" charset="0"/>
            </a:endParaRPr>
          </a:p>
          <a:p>
            <a:pPr lvl="1">
              <a:lnSpc>
                <a:spcPct val="80000"/>
              </a:lnSpc>
              <a:buFontTx/>
              <a:buNone/>
            </a:pPr>
            <a:r>
              <a:rPr lang="en-US" sz="1600" dirty="0">
                <a:latin typeface="Courier New" pitchFamily="49" charset="0"/>
              </a:rPr>
              <a:t>---------------------------------------------------------------------</a:t>
            </a:r>
          </a:p>
          <a:p>
            <a:pPr lvl="1">
              <a:lnSpc>
                <a:spcPct val="80000"/>
              </a:lnSpc>
              <a:buFontTx/>
              <a:buNone/>
            </a:pPr>
            <a:r>
              <a:rPr lang="en-US" sz="1600" dirty="0">
                <a:latin typeface="Courier New" pitchFamily="49" charset="0"/>
              </a:rPr>
              <a:t>    CONSTANT         35.42          4.321        8.19718    0.0000000</a:t>
            </a:r>
          </a:p>
          <a:p>
            <a:pPr lvl="1">
              <a:lnSpc>
                <a:spcPct val="80000"/>
              </a:lnSpc>
              <a:buFontTx/>
              <a:buNone/>
            </a:pPr>
            <a:r>
              <a:rPr lang="en-US" sz="1600" dirty="0">
                <a:latin typeface="Courier New" pitchFamily="49" charset="0"/>
              </a:rPr>
              <a:t>   MEDHVALUE         -0.86          0.066      -13.03030    0.0000000</a:t>
            </a:r>
          </a:p>
          <a:p>
            <a:pPr lvl="1">
              <a:lnSpc>
                <a:spcPct val="80000"/>
              </a:lnSpc>
              <a:buFontTx/>
              <a:buNone/>
            </a:pPr>
            <a:r>
              <a:rPr lang="en-US" sz="1600" dirty="0">
                <a:latin typeface="Courier New" pitchFamily="49" charset="0"/>
              </a:rPr>
              <a:t>       PARKS          8.31          0.137       60.65693    0.0000000</a:t>
            </a:r>
          </a:p>
          <a:p>
            <a:pPr lvl="1">
              <a:lnSpc>
                <a:spcPct val="80000"/>
              </a:lnSpc>
              <a:buFontTx/>
              <a:buNone/>
            </a:pPr>
            <a:r>
              <a:rPr lang="en-US" sz="1600" dirty="0">
                <a:latin typeface="Courier New" pitchFamily="49" charset="0"/>
              </a:rPr>
              <a:t>--------------------------------------------------------------------</a:t>
            </a:r>
            <a:endParaRPr lang="en-US" sz="2000" dirty="0"/>
          </a:p>
          <a:p>
            <a:pPr lvl="1">
              <a:lnSpc>
                <a:spcPct val="80000"/>
              </a:lnSpc>
            </a:pPr>
            <a:endParaRPr lang="en-US" sz="16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371600"/>
                <a:ext cx="9144000" cy="5334000"/>
              </a:xfrm>
            </p:spPr>
            <p:txBody>
              <a:bodyPr/>
              <a:lstStyle/>
              <a:p>
                <a:pPr>
                  <a:lnSpc>
                    <a:spcPct val="80000"/>
                  </a:lnSpc>
                </a:pPr>
                <a:r>
                  <a:rPr lang="en-US" sz="2400" dirty="0">
                    <a:latin typeface="Calibri" pitchFamily="34" charset="0"/>
                    <a:cs typeface="Calibri" pitchFamily="34" charset="0"/>
                  </a:rPr>
                  <a:t>27% of the variance in our dependent variable is explained by the model</a:t>
                </a:r>
              </a:p>
              <a:p>
                <a:pPr>
                  <a:lnSpc>
                    <a:spcPct val="80000"/>
                  </a:lnSpc>
                </a:pPr>
                <a:r>
                  <a:rPr lang="en-US" sz="2400" dirty="0">
                    <a:latin typeface="Calibri" pitchFamily="34" charset="0"/>
                    <a:cs typeface="Calibri" pitchFamily="34" charset="0"/>
                  </a:rPr>
                  <a:t>Both median house value and the presence of parks are highly significant predictors of aggravated assaults (p&lt;0.00001 for both variables)</a:t>
                </a:r>
              </a:p>
              <a:p>
                <a:pPr>
                  <a:lnSpc>
                    <a:spcPct val="80000"/>
                  </a:lnSpc>
                </a:pPr>
                <a:r>
                  <a:rPr lang="en-US" sz="2400" dirty="0">
                    <a:latin typeface="Calibri" pitchFamily="34" charset="0"/>
                    <a:cs typeface="Calibri" pitchFamily="34" charset="0"/>
                  </a:rPr>
                  <a:t>A 1 unit (i.e., $1000) increase in the median house value is associated with a </a:t>
                </a:r>
                <a:r>
                  <a:rPr lang="en-US" sz="2400" i="1" dirty="0">
                    <a:latin typeface="Calibri" pitchFamily="34" charset="0"/>
                    <a:cs typeface="Calibri" pitchFamily="34" charset="0"/>
                  </a:rPr>
                  <a:t>decrease </a:t>
                </a:r>
                <a:r>
                  <a:rPr lang="en-US" sz="2400" dirty="0">
                    <a:latin typeface="Calibri" pitchFamily="34" charset="0"/>
                    <a:cs typeface="Calibri" pitchFamily="34" charset="0"/>
                  </a:rPr>
                  <a:t>in the number of aggravated assaults by 0.86 (holding the presence of parks constant).</a:t>
                </a:r>
              </a:p>
              <a:p>
                <a:pPr>
                  <a:lnSpc>
                    <a:spcPct val="80000"/>
                  </a:lnSpc>
                </a:pPr>
                <a:r>
                  <a:rPr lang="en-US" sz="2400" dirty="0">
                    <a:latin typeface="Calibri" pitchFamily="34" charset="0"/>
                    <a:cs typeface="Calibri" pitchFamily="34" charset="0"/>
                  </a:rPr>
                  <a:t>A one unit increase in the presence of parks is associated with 8.31 additional aggravated assaults (holding median house value constant)</a:t>
                </a:r>
              </a:p>
              <a:p>
                <a:pPr lvl="1">
                  <a:lnSpc>
                    <a:spcPct val="80000"/>
                  </a:lnSpc>
                </a:pPr>
                <a:r>
                  <a:rPr lang="en-US" sz="2000" dirty="0">
                    <a:latin typeface="Calibri" pitchFamily="34" charset="0"/>
                    <a:cs typeface="Calibri" pitchFamily="34" charset="0"/>
                  </a:rPr>
                  <a:t>Note, however, that presence of parks is a binary variable – so it can only go from 0 (no parks) to 1 (parks). So, a change from “no parks” to “yes parks” is associated with an increase in the number of aggravated assaults by 8.31.</a:t>
                </a:r>
              </a:p>
              <a:p>
                <a:pPr>
                  <a:lnSpc>
                    <a:spcPct val="80000"/>
                  </a:lnSpc>
                </a:pPr>
                <a:r>
                  <a:rPr lang="en-US" sz="2400" dirty="0">
                    <a:latin typeface="Calibri" pitchFamily="34" charset="0"/>
                    <a:cs typeface="Calibri" pitchFamily="34" charset="0"/>
                  </a:rPr>
                  <a:t>NOTE: Adding new predictors changes the </a:t>
                </a:r>
                <a14:m>
                  <m:oMath xmlns:m="http://schemas.openxmlformats.org/officeDocument/2006/math">
                    <m:r>
                      <a:rPr lang="el-GR" sz="2400" i="1" dirty="0">
                        <a:latin typeface="Cambria Math" panose="02040503050406030204" pitchFamily="18" charset="0"/>
                        <a:ea typeface="Cambria Math" panose="02040503050406030204" pitchFamily="18" charset="0"/>
                        <a:cs typeface="Calibri" pitchFamily="34" charset="0"/>
                      </a:rPr>
                      <m:t>𝛽</m:t>
                    </m:r>
                    <m:r>
                      <a:rPr lang="el-GR" sz="2400" i="1" dirty="0">
                        <a:latin typeface="Cambria Math" panose="02040503050406030204" pitchFamily="18" charset="0"/>
                        <a:ea typeface="Cambria Math" panose="02040503050406030204" pitchFamily="18" charset="0"/>
                        <a:cs typeface="Calibri" pitchFamily="34" charset="0"/>
                      </a:rPr>
                      <m:t> </m:t>
                    </m:r>
                  </m:oMath>
                </a14:m>
                <a:r>
                  <a:rPr lang="en-US" sz="2400" dirty="0">
                    <a:latin typeface="Calibri" pitchFamily="34" charset="0"/>
                    <a:cs typeface="Calibri" pitchFamily="34" charset="0"/>
                  </a:rPr>
                  <a:t>coefficients (and corresponding p-values) of the variables that were originally in the model.</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371600"/>
                <a:ext cx="9144000" cy="5334000"/>
              </a:xfrm>
              <a:blipFill rotWithShape="0">
                <a:blip r:embed="rId2"/>
                <a:stretch>
                  <a:fillRect l="-1067" t="-2286" r="-1200" b="-1600"/>
                </a:stretch>
              </a:blipFill>
            </p:spPr>
            <p:txBody>
              <a:bodyPr/>
              <a:lstStyle/>
              <a:p>
                <a:r>
                  <a:rPr lang="en-US">
                    <a:noFill/>
                  </a:rPr>
                  <a:t> </a:t>
                </a:r>
              </a:p>
            </p:txBody>
          </p:sp>
        </mc:Fallback>
      </mc:AlternateContent>
      <p:sp>
        <p:nvSpPr>
          <p:cNvPr id="4" name="Rectangle 2"/>
          <p:cNvSpPr>
            <a:spLocks noGrp="1" noChangeArrowheads="1"/>
          </p:cNvSpPr>
          <p:nvPr>
            <p:ph type="title"/>
          </p:nvPr>
        </p:nvSpPr>
        <p:spPr>
          <a:xfrm>
            <a:off x="0" y="304800"/>
            <a:ext cx="8915400" cy="944563"/>
          </a:xfrm>
        </p:spPr>
        <p:txBody>
          <a:bodyPr/>
          <a:lstStyle/>
          <a:p>
            <a:pPr algn="l"/>
            <a:r>
              <a:rPr lang="en-US" sz="3600" b="1" dirty="0">
                <a:solidFill>
                  <a:schemeClr val="tx1"/>
                </a:solidFill>
                <a:latin typeface="Calibri" pitchFamily="34" charset="0"/>
                <a:cs typeface="Calibri" pitchFamily="34" charset="0"/>
              </a:rPr>
              <a:t>Regression with Two Predictors (Cont’d)</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0" y="457200"/>
            <a:ext cx="9144000" cy="762000"/>
          </a:xfrm>
        </p:spPr>
        <p:txBody>
          <a:bodyPr/>
          <a:lstStyle/>
          <a:p>
            <a:pPr algn="l"/>
            <a:r>
              <a:rPr lang="en-US" sz="3600" b="1" dirty="0">
                <a:solidFill>
                  <a:schemeClr val="tx1"/>
                </a:solidFill>
                <a:latin typeface="Calibri" pitchFamily="34" charset="0"/>
                <a:cs typeface="Calibri" pitchFamily="34" charset="0"/>
              </a:rPr>
              <a:t>Categorical/Ordinal Variables as Predictors</a:t>
            </a:r>
          </a:p>
        </p:txBody>
      </p:sp>
      <mc:AlternateContent xmlns:mc="http://schemas.openxmlformats.org/markup-compatibility/2006" xmlns:a14="http://schemas.microsoft.com/office/drawing/2010/main">
        <mc:Choice Requires="a14">
          <p:sp>
            <p:nvSpPr>
              <p:cNvPr id="77827" name="Rectangle 3"/>
              <p:cNvSpPr>
                <a:spLocks noGrp="1" noChangeArrowheads="1"/>
              </p:cNvSpPr>
              <p:nvPr>
                <p:ph type="body" idx="1"/>
              </p:nvPr>
            </p:nvSpPr>
            <p:spPr>
              <a:xfrm>
                <a:off x="0" y="1371600"/>
                <a:ext cx="9144000" cy="5334000"/>
              </a:xfrm>
            </p:spPr>
            <p:txBody>
              <a:bodyPr/>
              <a:lstStyle/>
              <a:p>
                <a:r>
                  <a:rPr lang="en-US" sz="2400" dirty="0">
                    <a:latin typeface="Calibri" pitchFamily="34" charset="0"/>
                    <a:cs typeface="Calibri" pitchFamily="34" charset="0"/>
                  </a:rPr>
                  <a:t>Assume you would like to add another predictor to the model: the community policing organization, or unit, serving the block group (assume, for the sake, of example that each block group is randomly assigned to one of four community policing units in the city) </a:t>
                </a:r>
              </a:p>
              <a:p>
                <a:pPr lvl="1"/>
                <a:r>
                  <a:rPr lang="en-US" sz="2400" dirty="0">
                    <a:latin typeface="Calibri" pitchFamily="34" charset="0"/>
                    <a:cs typeface="Calibri" pitchFamily="34" charset="0"/>
                  </a:rPr>
                  <a:t>Assume that the community policing unit variable has the following values: Unit A, Unit B, Unit C and Unit D</a:t>
                </a:r>
              </a:p>
              <a:p>
                <a:pPr lvl="1"/>
                <a:r>
                  <a:rPr lang="en-US" sz="2400" dirty="0">
                    <a:latin typeface="Calibri" pitchFamily="34" charset="0"/>
                    <a:cs typeface="Calibri" pitchFamily="34" charset="0"/>
                  </a:rPr>
                  <a:t>Recall that </a:t>
                </a:r>
                <a14:m>
                  <m:oMath xmlns:m="http://schemas.openxmlformats.org/officeDocument/2006/math">
                    <m:r>
                      <a:rPr lang="el-GR" sz="2400" i="1" dirty="0" smtClean="0">
                        <a:latin typeface="Cambria Math" panose="02040503050406030204" pitchFamily="18" charset="0"/>
                        <a:ea typeface="Cambria Math" panose="02040503050406030204" pitchFamily="18" charset="0"/>
                        <a:cs typeface="Calibri" pitchFamily="34" charset="0"/>
                      </a:rPr>
                      <m:t>𝛽</m:t>
                    </m:r>
                  </m:oMath>
                </a14:m>
                <a:r>
                  <a:rPr lang="en-US" sz="2400" i="1" dirty="0">
                    <a:latin typeface="Calibri" pitchFamily="34" charset="0"/>
                    <a:cs typeface="Calibri" pitchFamily="34" charset="0"/>
                  </a:rPr>
                  <a:t> </a:t>
                </a:r>
                <a:r>
                  <a:rPr lang="en-US" sz="2400" dirty="0">
                    <a:latin typeface="Calibri" pitchFamily="34" charset="0"/>
                    <a:cs typeface="Calibri" pitchFamily="34" charset="0"/>
                  </a:rPr>
                  <a:t>is the amount by which the dependent variable changes should the predictor go up by 1. When we have a categorical predictor, the interpretation of </a:t>
                </a:r>
                <a14:m>
                  <m:oMath xmlns:m="http://schemas.openxmlformats.org/officeDocument/2006/math">
                    <m:r>
                      <a:rPr lang="el-GR" sz="2400" i="1" dirty="0">
                        <a:latin typeface="Cambria Math" panose="02040503050406030204" pitchFamily="18" charset="0"/>
                        <a:ea typeface="Cambria Math" panose="02040503050406030204" pitchFamily="18" charset="0"/>
                        <a:cs typeface="Calibri" pitchFamily="34" charset="0"/>
                      </a:rPr>
                      <m:t>𝛽</m:t>
                    </m:r>
                  </m:oMath>
                </a14:m>
                <a:r>
                  <a:rPr lang="en-US" sz="2400" i="1" dirty="0">
                    <a:latin typeface="Calibri" pitchFamily="34" charset="0"/>
                    <a:cs typeface="Calibri" pitchFamily="34" charset="0"/>
                  </a:rPr>
                  <a:t> </a:t>
                </a:r>
                <a:r>
                  <a:rPr lang="en-US" sz="2400" dirty="0">
                    <a:latin typeface="Calibri" pitchFamily="34" charset="0"/>
                    <a:cs typeface="Calibri" pitchFamily="34" charset="0"/>
                  </a:rPr>
                  <a:t>becomes nonsensical.</a:t>
                </a:r>
              </a:p>
              <a:p>
                <a:pPr lvl="3"/>
                <a:r>
                  <a:rPr lang="en-US" sz="1800" i="1" dirty="0">
                    <a:latin typeface="Calibri" pitchFamily="34" charset="0"/>
                    <a:cs typeface="Calibri" pitchFamily="34" charset="0"/>
                  </a:rPr>
                  <a:t>Unit B + 1 = Unit C: 			</a:t>
                </a:r>
                <a:r>
                  <a:rPr lang="en-US" sz="1800" b="1" i="1" dirty="0">
                    <a:latin typeface="Calibri" pitchFamily="34" charset="0"/>
                    <a:cs typeface="Calibri" pitchFamily="34" charset="0"/>
                  </a:rPr>
                  <a:t>NONSENSE!</a:t>
                </a:r>
              </a:p>
              <a:p>
                <a:pPr lvl="1"/>
                <a:r>
                  <a:rPr lang="en-US" sz="2400" dirty="0">
                    <a:latin typeface="Calibri" pitchFamily="34" charset="0"/>
                    <a:cs typeface="Calibri" pitchFamily="34" charset="0"/>
                  </a:rPr>
                  <a:t>The way to include categorical (and ordinal) variables in a regression is to create a set of dummy (i.e., binary) variables (also known as </a:t>
                </a:r>
                <a:r>
                  <a:rPr lang="en-US" sz="2400" i="1" dirty="0">
                    <a:latin typeface="Calibri" pitchFamily="34" charset="0"/>
                    <a:cs typeface="Calibri" pitchFamily="34" charset="0"/>
                  </a:rPr>
                  <a:t>dichotomous variables</a:t>
                </a:r>
                <a:r>
                  <a:rPr lang="en-US" sz="2400" dirty="0">
                    <a:latin typeface="Calibri" pitchFamily="34" charset="0"/>
                    <a:cs typeface="Calibri" pitchFamily="34" charset="0"/>
                  </a:rPr>
                  <a:t>)</a:t>
                </a:r>
              </a:p>
            </p:txBody>
          </p:sp>
        </mc:Choice>
        <mc:Fallback xmlns="">
          <p:sp>
            <p:nvSpPr>
              <p:cNvPr id="77827" name="Rectangle 3"/>
              <p:cNvSpPr>
                <a:spLocks noGrp="1" noRot="1" noChangeAspect="1" noMove="1" noResize="1" noEditPoints="1" noAdjustHandles="1" noChangeArrowheads="1" noChangeShapeType="1" noTextEdit="1"/>
              </p:cNvSpPr>
              <p:nvPr>
                <p:ph type="body" idx="1"/>
              </p:nvPr>
            </p:nvSpPr>
            <p:spPr>
              <a:xfrm>
                <a:off x="0" y="1371600"/>
                <a:ext cx="9144000" cy="5334000"/>
              </a:xfrm>
              <a:blipFill>
                <a:blip r:embed="rId2"/>
                <a:stretch>
                  <a:fillRect l="-1067" t="-1029" r="-533" b="-3771"/>
                </a:stretch>
              </a:blipFill>
            </p:spPr>
            <p:txBody>
              <a:bodyPr/>
              <a:lstStyle/>
              <a:p>
                <a:r>
                  <a:rPr lang="en-US">
                    <a:noFill/>
                  </a:rPr>
                  <a:t> </a:t>
                </a:r>
              </a:p>
            </p:txBody>
          </p:sp>
        </mc:Fallback>
      </mc:AlternateContent>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0" y="457200"/>
            <a:ext cx="8686800" cy="639762"/>
          </a:xfrm>
        </p:spPr>
        <p:txBody>
          <a:bodyPr/>
          <a:lstStyle/>
          <a:p>
            <a:pPr algn="l"/>
            <a:r>
              <a:rPr lang="en-US" sz="3600" b="1" dirty="0">
                <a:solidFill>
                  <a:schemeClr val="tx1"/>
                </a:solidFill>
                <a:latin typeface="Calibri" pitchFamily="34" charset="0"/>
                <a:cs typeface="Calibri" pitchFamily="34" charset="0"/>
              </a:rPr>
              <a:t>Categorical/Ordinal Predictors (Cont’d)</a:t>
            </a:r>
          </a:p>
        </p:txBody>
      </p:sp>
      <p:sp>
        <p:nvSpPr>
          <p:cNvPr id="107523" name="Rectangle 3"/>
          <p:cNvSpPr>
            <a:spLocks noGrp="1" noChangeArrowheads="1"/>
          </p:cNvSpPr>
          <p:nvPr>
            <p:ph type="body" idx="1"/>
          </p:nvPr>
        </p:nvSpPr>
        <p:spPr>
          <a:xfrm>
            <a:off x="0" y="1295400"/>
            <a:ext cx="9144000" cy="5638800"/>
          </a:xfrm>
        </p:spPr>
        <p:txBody>
          <a:bodyPr/>
          <a:lstStyle/>
          <a:p>
            <a:pPr>
              <a:lnSpc>
                <a:spcPct val="90000"/>
              </a:lnSpc>
            </a:pPr>
            <a:r>
              <a:rPr lang="en-US" sz="2400" dirty="0">
                <a:latin typeface="Calibri" pitchFamily="34" charset="0"/>
                <a:cs typeface="Calibri" pitchFamily="34" charset="0"/>
              </a:rPr>
              <a:t>So you have </a:t>
            </a:r>
            <a:r>
              <a:rPr lang="en-US" sz="2400" i="1" dirty="0">
                <a:latin typeface="Calibri" pitchFamily="34" charset="0"/>
                <a:cs typeface="Calibri" pitchFamily="34" charset="0"/>
              </a:rPr>
              <a:t>four </a:t>
            </a:r>
            <a:r>
              <a:rPr lang="en-US" sz="2400" dirty="0">
                <a:latin typeface="Calibri" pitchFamily="34" charset="0"/>
                <a:cs typeface="Calibri" pitchFamily="34" charset="0"/>
              </a:rPr>
              <a:t>values of this community policing organization (unit) variable:</a:t>
            </a:r>
          </a:p>
          <a:p>
            <a:pPr lvl="1">
              <a:lnSpc>
                <a:spcPct val="90000"/>
              </a:lnSpc>
            </a:pPr>
            <a:r>
              <a:rPr lang="en-US" sz="2000" dirty="0">
                <a:latin typeface="Calibri" pitchFamily="34" charset="0"/>
                <a:cs typeface="Calibri" pitchFamily="34" charset="0"/>
              </a:rPr>
              <a:t>Unit A, Unit B, Unit C, and Unit D</a:t>
            </a:r>
          </a:p>
          <a:p>
            <a:pPr>
              <a:lnSpc>
                <a:spcPct val="90000"/>
              </a:lnSpc>
            </a:pPr>
            <a:r>
              <a:rPr lang="en-US" sz="2400" dirty="0">
                <a:latin typeface="Calibri" pitchFamily="34" charset="0"/>
                <a:cs typeface="Calibri" pitchFamily="34" charset="0"/>
              </a:rPr>
              <a:t>Pick any </a:t>
            </a:r>
            <a:r>
              <a:rPr lang="en-US" sz="2400" i="1" dirty="0">
                <a:latin typeface="Calibri" pitchFamily="34" charset="0"/>
                <a:cs typeface="Calibri" pitchFamily="34" charset="0"/>
              </a:rPr>
              <a:t>three </a:t>
            </a:r>
            <a:r>
              <a:rPr lang="en-US" sz="2400" dirty="0">
                <a:latin typeface="Calibri" pitchFamily="34" charset="0"/>
                <a:cs typeface="Calibri" pitchFamily="34" charset="0"/>
              </a:rPr>
              <a:t>of them you like </a:t>
            </a:r>
            <a:r>
              <a:rPr lang="en-US" sz="2400" i="1" dirty="0">
                <a:latin typeface="Calibri" pitchFamily="34" charset="0"/>
                <a:cs typeface="Calibri" pitchFamily="34" charset="0"/>
              </a:rPr>
              <a:t>(i.e., one less than the total number of categories)</a:t>
            </a:r>
            <a:endParaRPr lang="en-US" sz="2400" dirty="0">
              <a:latin typeface="Calibri" pitchFamily="34" charset="0"/>
              <a:cs typeface="Calibri" pitchFamily="34" charset="0"/>
            </a:endParaRPr>
          </a:p>
          <a:p>
            <a:pPr lvl="1">
              <a:lnSpc>
                <a:spcPct val="90000"/>
              </a:lnSpc>
            </a:pPr>
            <a:r>
              <a:rPr lang="en-US" sz="2000" dirty="0">
                <a:latin typeface="Calibri" pitchFamily="34" charset="0"/>
                <a:cs typeface="Calibri" pitchFamily="34" charset="0"/>
              </a:rPr>
              <a:t>Let’s pick Unit A, Unit B and Unit C</a:t>
            </a:r>
          </a:p>
          <a:p>
            <a:pPr lvl="1">
              <a:lnSpc>
                <a:spcPct val="90000"/>
              </a:lnSpc>
            </a:pPr>
            <a:r>
              <a:rPr lang="en-US" sz="2000" dirty="0">
                <a:latin typeface="Calibri" pitchFamily="34" charset="0"/>
                <a:cs typeface="Calibri" pitchFamily="34" charset="0"/>
              </a:rPr>
              <a:t>Unit D will serve as the reference category</a:t>
            </a:r>
          </a:p>
          <a:p>
            <a:pPr>
              <a:lnSpc>
                <a:spcPct val="90000"/>
              </a:lnSpc>
            </a:pPr>
            <a:r>
              <a:rPr lang="en-US" sz="2400" dirty="0">
                <a:latin typeface="Calibri" pitchFamily="34" charset="0"/>
                <a:cs typeface="Calibri" pitchFamily="34" charset="0"/>
              </a:rPr>
              <a:t>From the three categories, you create </a:t>
            </a:r>
            <a:r>
              <a:rPr lang="en-US" sz="2400" i="1" dirty="0">
                <a:latin typeface="Calibri" pitchFamily="34" charset="0"/>
                <a:cs typeface="Calibri" pitchFamily="34" charset="0"/>
              </a:rPr>
              <a:t>3 </a:t>
            </a:r>
            <a:r>
              <a:rPr lang="en-US" sz="2400" dirty="0">
                <a:latin typeface="Calibri" pitchFamily="34" charset="0"/>
                <a:cs typeface="Calibri" pitchFamily="34" charset="0"/>
              </a:rPr>
              <a:t>binary variables:</a:t>
            </a:r>
          </a:p>
          <a:p>
            <a:pPr lvl="1">
              <a:lnSpc>
                <a:spcPct val="90000"/>
              </a:lnSpc>
            </a:pPr>
            <a:r>
              <a:rPr lang="en-US" sz="2000" b="1" i="1" dirty="0" err="1">
                <a:latin typeface="Calibri" pitchFamily="34" charset="0"/>
                <a:cs typeface="Calibri" pitchFamily="34" charset="0"/>
              </a:rPr>
              <a:t>DummyA</a:t>
            </a:r>
            <a:r>
              <a:rPr lang="en-US" sz="2000" dirty="0">
                <a:latin typeface="Calibri" pitchFamily="34" charset="0"/>
                <a:cs typeface="Calibri" pitchFamily="34" charset="0"/>
              </a:rPr>
              <a:t>: Takes on the value 1 if the community policing unit in the block group is Unit A, and the value 0 otherwise</a:t>
            </a:r>
          </a:p>
          <a:p>
            <a:pPr lvl="1">
              <a:lnSpc>
                <a:spcPct val="90000"/>
              </a:lnSpc>
            </a:pPr>
            <a:r>
              <a:rPr lang="en-US" sz="2000" b="1" i="1" dirty="0" err="1">
                <a:latin typeface="Calibri" pitchFamily="34" charset="0"/>
                <a:cs typeface="Calibri" pitchFamily="34" charset="0"/>
              </a:rPr>
              <a:t>DummyB</a:t>
            </a:r>
            <a:r>
              <a:rPr lang="en-US" sz="2000" dirty="0">
                <a:latin typeface="Calibri" pitchFamily="34" charset="0"/>
                <a:cs typeface="Calibri" pitchFamily="34" charset="0"/>
              </a:rPr>
              <a:t>: Takes on the value 1 if the community policing unit in the block group is Unit B, and the value 0 otherwise</a:t>
            </a:r>
          </a:p>
          <a:p>
            <a:pPr lvl="1">
              <a:lnSpc>
                <a:spcPct val="90000"/>
              </a:lnSpc>
            </a:pPr>
            <a:r>
              <a:rPr lang="en-US" sz="2000" b="1" i="1" dirty="0" err="1">
                <a:latin typeface="Calibri" pitchFamily="34" charset="0"/>
                <a:cs typeface="Calibri" pitchFamily="34" charset="0"/>
              </a:rPr>
              <a:t>DummyC</a:t>
            </a:r>
            <a:r>
              <a:rPr lang="en-US" sz="2000" dirty="0">
                <a:latin typeface="Calibri" pitchFamily="34" charset="0"/>
                <a:cs typeface="Calibri" pitchFamily="34" charset="0"/>
              </a:rPr>
              <a:t>: Takes on the value 1 if the community policing unit in the block group is Unit C, and the value 0 otherwise</a:t>
            </a:r>
          </a:p>
          <a:p>
            <a:pPr>
              <a:lnSpc>
                <a:spcPct val="90000"/>
              </a:lnSpc>
            </a:pPr>
            <a:r>
              <a:rPr lang="en-US" sz="2400" dirty="0">
                <a:latin typeface="Calibri" pitchFamily="34" charset="0"/>
                <a:cs typeface="Calibri" pitchFamily="34" charset="0"/>
              </a:rPr>
              <a:t>It’s very simple to do this in R: </a:t>
            </a:r>
            <a:r>
              <a:rPr lang="en-US" sz="1600" dirty="0">
                <a:latin typeface="Calibri" pitchFamily="34" charset="0"/>
                <a:cs typeface="Calibri" pitchFamily="34" charset="0"/>
                <a:hlinkClick r:id="rId2"/>
              </a:rPr>
              <a:t>https://subscription.packtpub.com/book/big_data_and_business_intelligence/9781783989065/1/ch01lvl1sec21/creating-dummies-for-categorical-variables</a:t>
            </a:r>
            <a:r>
              <a:rPr lang="en-US" sz="1600" dirty="0">
                <a:latin typeface="Calibri" pitchFamily="34" charset="0"/>
                <a:cs typeface="Calibri" pitchFamily="34" charset="0"/>
              </a:rPr>
              <a:t> </a:t>
            </a:r>
            <a:endParaRPr lang="en-US" sz="2400" dirty="0">
              <a:latin typeface="Calibri" pitchFamily="34" charset="0"/>
              <a:cs typeface="Calibri" pitchFamily="34"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6499" name="Rectangle 3"/>
              <p:cNvSpPr>
                <a:spLocks noGrp="1" noChangeArrowheads="1"/>
              </p:cNvSpPr>
              <p:nvPr>
                <p:ph type="body" idx="1"/>
              </p:nvPr>
            </p:nvSpPr>
            <p:spPr>
              <a:xfrm>
                <a:off x="0" y="1371600"/>
                <a:ext cx="9144000" cy="5486400"/>
              </a:xfrm>
            </p:spPr>
            <p:txBody>
              <a:bodyPr/>
              <a:lstStyle/>
              <a:p>
                <a:pPr>
                  <a:lnSpc>
                    <a:spcPct val="80000"/>
                  </a:lnSpc>
                </a:pPr>
                <a:r>
                  <a:rPr lang="en-US" sz="2400" dirty="0">
                    <a:latin typeface="Calibri" pitchFamily="34" charset="0"/>
                    <a:cs typeface="Calibri" pitchFamily="34" charset="0"/>
                  </a:rPr>
                  <a:t>Why three and not four dummies?</a:t>
                </a:r>
              </a:p>
              <a:p>
                <a:pPr lvl="1">
                  <a:lnSpc>
                    <a:spcPct val="80000"/>
                  </a:lnSpc>
                </a:pPr>
                <a:r>
                  <a:rPr lang="en-US" sz="2000" dirty="0">
                    <a:latin typeface="Calibri" pitchFamily="34" charset="0"/>
                    <a:cs typeface="Calibri" pitchFamily="34" charset="0"/>
                  </a:rPr>
                  <a:t>If </a:t>
                </a:r>
                <a:r>
                  <a:rPr lang="en-US" sz="2000" dirty="0" err="1">
                    <a:latin typeface="Calibri" pitchFamily="34" charset="0"/>
                    <a:cs typeface="Calibri" pitchFamily="34" charset="0"/>
                  </a:rPr>
                  <a:t>Unit_A</a:t>
                </a:r>
                <a:r>
                  <a:rPr lang="en-US" sz="2000" dirty="0">
                    <a:latin typeface="Calibri" pitchFamily="34" charset="0"/>
                    <a:cs typeface="Calibri" pitchFamily="34" charset="0"/>
                  </a:rPr>
                  <a:t>=0 and </a:t>
                </a:r>
                <a:r>
                  <a:rPr lang="en-US" sz="2000" dirty="0" err="1">
                    <a:latin typeface="Calibri" pitchFamily="34" charset="0"/>
                    <a:cs typeface="Calibri" pitchFamily="34" charset="0"/>
                  </a:rPr>
                  <a:t>Unit_B</a:t>
                </a:r>
                <a:r>
                  <a:rPr lang="en-US" sz="2000" dirty="0">
                    <a:latin typeface="Calibri" pitchFamily="34" charset="0"/>
                    <a:cs typeface="Calibri" pitchFamily="34" charset="0"/>
                  </a:rPr>
                  <a:t>=0 and </a:t>
                </a:r>
                <a:r>
                  <a:rPr lang="en-US" sz="2000" dirty="0" err="1">
                    <a:latin typeface="Calibri" pitchFamily="34" charset="0"/>
                    <a:cs typeface="Calibri" pitchFamily="34" charset="0"/>
                  </a:rPr>
                  <a:t>Unit_C</a:t>
                </a:r>
                <a:r>
                  <a:rPr lang="en-US" sz="2000" dirty="0">
                    <a:latin typeface="Calibri" pitchFamily="34" charset="0"/>
                    <a:cs typeface="Calibri" pitchFamily="34" charset="0"/>
                  </a:rPr>
                  <a:t>=0, then it must be the case that Police Unit=D</a:t>
                </a:r>
              </a:p>
              <a:p>
                <a:pPr lvl="2">
                  <a:lnSpc>
                    <a:spcPct val="80000"/>
                  </a:lnSpc>
                </a:pPr>
                <a:r>
                  <a:rPr lang="en-US" sz="2000" dirty="0">
                    <a:latin typeface="Calibri" pitchFamily="34" charset="0"/>
                    <a:cs typeface="Calibri" pitchFamily="34" charset="0"/>
                  </a:rPr>
                  <a:t>I.e., if it’s not Police Units A, B, or C that’s responsible for the block group, it’s bound to be Unit D!</a:t>
                </a:r>
              </a:p>
              <a:p>
                <a:pPr lvl="1">
                  <a:lnSpc>
                    <a:spcPct val="80000"/>
                  </a:lnSpc>
                </a:pPr>
                <a:endParaRPr lang="en-US" sz="2000" dirty="0">
                  <a:latin typeface="Calibri" pitchFamily="34" charset="0"/>
                  <a:cs typeface="Calibri" pitchFamily="34" charset="0"/>
                </a:endParaRPr>
              </a:p>
              <a:p>
                <a:pPr lvl="1">
                  <a:lnSpc>
                    <a:spcPct val="80000"/>
                  </a:lnSpc>
                </a:pPr>
                <a:endParaRPr lang="en-US" sz="2000" dirty="0">
                  <a:latin typeface="Calibri" pitchFamily="34" charset="0"/>
                  <a:cs typeface="Calibri" pitchFamily="34" charset="0"/>
                </a:endParaRPr>
              </a:p>
              <a:p>
                <a:pPr lvl="1">
                  <a:lnSpc>
                    <a:spcPct val="80000"/>
                  </a:lnSpc>
                </a:pPr>
                <a:endParaRPr lang="en-US" sz="2000" dirty="0">
                  <a:latin typeface="Calibri" pitchFamily="34" charset="0"/>
                  <a:cs typeface="Calibri" pitchFamily="34" charset="0"/>
                </a:endParaRPr>
              </a:p>
              <a:p>
                <a:pPr lvl="1">
                  <a:lnSpc>
                    <a:spcPct val="80000"/>
                  </a:lnSpc>
                </a:pPr>
                <a:endParaRPr lang="en-US" sz="2000" dirty="0">
                  <a:latin typeface="Calibri" pitchFamily="34" charset="0"/>
                  <a:cs typeface="Calibri" pitchFamily="34" charset="0"/>
                </a:endParaRPr>
              </a:p>
              <a:p>
                <a:pPr lvl="1">
                  <a:lnSpc>
                    <a:spcPct val="80000"/>
                  </a:lnSpc>
                </a:pPr>
                <a:endParaRPr lang="en-US" sz="2000" dirty="0">
                  <a:latin typeface="Calibri" pitchFamily="34" charset="0"/>
                  <a:cs typeface="Calibri" pitchFamily="34" charset="0"/>
                </a:endParaRPr>
              </a:p>
              <a:p>
                <a:pPr lvl="1">
                  <a:lnSpc>
                    <a:spcPct val="80000"/>
                  </a:lnSpc>
                </a:pPr>
                <a:endParaRPr lang="en-US" sz="2000" dirty="0">
                  <a:latin typeface="Calibri" pitchFamily="34" charset="0"/>
                  <a:cs typeface="Calibri" pitchFamily="34" charset="0"/>
                </a:endParaRPr>
              </a:p>
              <a:p>
                <a:pPr lvl="1">
                  <a:lnSpc>
                    <a:spcPct val="80000"/>
                  </a:lnSpc>
                </a:pPr>
                <a:r>
                  <a:rPr lang="en-US" sz="2000" dirty="0">
                    <a:latin typeface="Calibri" pitchFamily="34" charset="0"/>
                    <a:cs typeface="Calibri" pitchFamily="34" charset="0"/>
                  </a:rPr>
                  <a:t>By that logic, in the regression equation below, </a:t>
                </a:r>
                <a14:m>
                  <m:oMath xmlns:m="http://schemas.openxmlformats.org/officeDocument/2006/math">
                    <m:sSub>
                      <m:sSubPr>
                        <m:ctrlPr>
                          <a:rPr lang="el-GR" sz="2000" i="1" dirty="0">
                            <a:latin typeface="Cambria Math" panose="02040503050406030204" pitchFamily="18" charset="0"/>
                            <a:ea typeface="Cambria Math" panose="02040503050406030204" pitchFamily="18" charset="0"/>
                          </a:rPr>
                        </m:ctrlPr>
                      </m:sSubPr>
                      <m:e>
                        <m:r>
                          <a:rPr lang="el-GR" sz="2000" i="1" dirty="0">
                            <a:latin typeface="Cambria Math" panose="02040503050406030204" pitchFamily="18" charset="0"/>
                            <a:ea typeface="Cambria Math" panose="02040503050406030204" pitchFamily="18" charset="0"/>
                          </a:rPr>
                          <m:t>𝛽</m:t>
                        </m:r>
                      </m:e>
                      <m:sub>
                        <m:r>
                          <a:rPr lang="en-US" sz="2000" i="1" dirty="0">
                            <a:latin typeface="Cambria Math" panose="02040503050406030204" pitchFamily="18" charset="0"/>
                            <a:ea typeface="Cambria Math" panose="02040503050406030204" pitchFamily="18" charset="0"/>
                          </a:rPr>
                          <m:t>0</m:t>
                        </m:r>
                      </m:sub>
                    </m:sSub>
                  </m:oMath>
                </a14:m>
                <a:r>
                  <a:rPr lang="en-US" sz="2000" dirty="0">
                    <a:latin typeface="Calibri" pitchFamily="34" charset="0"/>
                    <a:cs typeface="Calibri" pitchFamily="34" charset="0"/>
                  </a:rPr>
                  <a:t> (i.e., the intercept) is simply the number of aggravated assaults in Unit D when </a:t>
                </a:r>
                <a14:m>
                  <m:oMath xmlns:m="http://schemas.openxmlformats.org/officeDocument/2006/math">
                    <m:sSub>
                      <m:sSubPr>
                        <m:ctrlPr>
                          <a:rPr lang="el-GR" sz="2000" i="1" dirty="0">
                            <a:latin typeface="Cambria Math" panose="02040503050406030204" pitchFamily="18" charset="0"/>
                            <a:ea typeface="Cambria Math" panose="02040503050406030204" pitchFamily="18" charset="0"/>
                          </a:rPr>
                        </m:ctrlPr>
                      </m:sSubPr>
                      <m:e>
                        <m:r>
                          <a:rPr lang="el-GR" sz="2000" i="1" dirty="0">
                            <a:latin typeface="Cambria Math" panose="02040503050406030204" pitchFamily="18" charset="0"/>
                            <a:ea typeface="Cambria Math" panose="02040503050406030204" pitchFamily="18" charset="0"/>
                          </a:rPr>
                          <m:t>𝛽</m:t>
                        </m:r>
                      </m:e>
                      <m:sub>
                        <m:r>
                          <a:rPr lang="en-US" sz="2000" b="0" i="1" dirty="0" smtClean="0">
                            <a:latin typeface="Cambria Math" panose="02040503050406030204" pitchFamily="18" charset="0"/>
                            <a:ea typeface="Cambria Math" panose="02040503050406030204" pitchFamily="18" charset="0"/>
                          </a:rPr>
                          <m:t>1</m:t>
                        </m:r>
                      </m:sub>
                    </m:sSub>
                    <m:r>
                      <a:rPr lang="en-US" sz="2000" b="0" i="1" dirty="0" smtClean="0">
                        <a:latin typeface="Cambria Math" panose="02040503050406030204" pitchFamily="18" charset="0"/>
                        <a:ea typeface="Cambria Math" panose="02040503050406030204" pitchFamily="18" charset="0"/>
                      </a:rPr>
                      <m:t>=</m:t>
                    </m:r>
                    <m:sSub>
                      <m:sSubPr>
                        <m:ctrlPr>
                          <a:rPr lang="el-GR" sz="2000" i="1" dirty="0">
                            <a:latin typeface="Cambria Math" panose="02040503050406030204" pitchFamily="18" charset="0"/>
                            <a:ea typeface="Cambria Math" panose="02040503050406030204" pitchFamily="18" charset="0"/>
                          </a:rPr>
                        </m:ctrlPr>
                      </m:sSubPr>
                      <m:e>
                        <m:r>
                          <a:rPr lang="el-GR" sz="2000" i="1" dirty="0">
                            <a:latin typeface="Cambria Math" panose="02040503050406030204" pitchFamily="18" charset="0"/>
                            <a:ea typeface="Cambria Math" panose="02040503050406030204" pitchFamily="18" charset="0"/>
                          </a:rPr>
                          <m:t>𝛽</m:t>
                        </m:r>
                      </m:e>
                      <m:sub>
                        <m:r>
                          <a:rPr lang="en-US" sz="2000" b="0" i="1" dirty="0" smtClean="0">
                            <a:latin typeface="Cambria Math" panose="02040503050406030204" pitchFamily="18" charset="0"/>
                            <a:ea typeface="Cambria Math" panose="02040503050406030204" pitchFamily="18" charset="0"/>
                          </a:rPr>
                          <m:t>2</m:t>
                        </m:r>
                      </m:sub>
                    </m:sSub>
                    <m:r>
                      <a:rPr lang="en-US" sz="2000" b="0" i="1" dirty="0" smtClean="0">
                        <a:latin typeface="Cambria Math" panose="02040503050406030204" pitchFamily="18" charset="0"/>
                        <a:ea typeface="Cambria Math" panose="02040503050406030204" pitchFamily="18" charset="0"/>
                      </a:rPr>
                      <m:t>=</m:t>
                    </m:r>
                    <m:sSub>
                      <m:sSubPr>
                        <m:ctrlPr>
                          <a:rPr lang="el-GR" sz="2000" i="1" dirty="0">
                            <a:latin typeface="Cambria Math" panose="02040503050406030204" pitchFamily="18" charset="0"/>
                            <a:ea typeface="Cambria Math" panose="02040503050406030204" pitchFamily="18" charset="0"/>
                          </a:rPr>
                        </m:ctrlPr>
                      </m:sSubPr>
                      <m:e>
                        <m:r>
                          <a:rPr lang="el-GR" sz="2000" i="1" dirty="0">
                            <a:latin typeface="Cambria Math" panose="02040503050406030204" pitchFamily="18" charset="0"/>
                            <a:ea typeface="Cambria Math" panose="02040503050406030204" pitchFamily="18" charset="0"/>
                          </a:rPr>
                          <m:t>𝛽</m:t>
                        </m:r>
                      </m:e>
                      <m:sub>
                        <m:r>
                          <a:rPr lang="en-US" sz="2000" b="0" i="1" dirty="0" smtClean="0">
                            <a:latin typeface="Cambria Math" panose="02040503050406030204" pitchFamily="18" charset="0"/>
                            <a:ea typeface="Cambria Math" panose="02040503050406030204" pitchFamily="18" charset="0"/>
                          </a:rPr>
                          <m:t>3</m:t>
                        </m:r>
                      </m:sub>
                    </m:sSub>
                    <m:r>
                      <a:rPr lang="en-US" sz="2000" b="0" i="1" dirty="0" smtClean="0">
                        <a:latin typeface="Cambria Math" panose="02040503050406030204" pitchFamily="18" charset="0"/>
                        <a:ea typeface="Cambria Math" panose="02040503050406030204" pitchFamily="18" charset="0"/>
                      </a:rPr>
                      <m:t>=0</m:t>
                    </m:r>
                  </m:oMath>
                </a14:m>
                <a:endParaRPr lang="en-US" sz="2000" dirty="0">
                  <a:latin typeface="Calibri" pitchFamily="34" charset="0"/>
                  <a:cs typeface="Calibri" pitchFamily="34" charset="0"/>
                </a:endParaRPr>
              </a:p>
              <a:p>
                <a:pPr lvl="1">
                  <a:lnSpc>
                    <a:spcPct val="80000"/>
                  </a:lnSpc>
                </a:pPr>
                <a:endParaRPr lang="en-US" sz="2000" dirty="0">
                  <a:latin typeface="Calibri" pitchFamily="34" charset="0"/>
                  <a:cs typeface="Calibri" pitchFamily="34" charset="0"/>
                </a:endParaRPr>
              </a:p>
              <a:p>
                <a:pPr lvl="1">
                  <a:lnSpc>
                    <a:spcPct val="80000"/>
                  </a:lnSpc>
                </a:pPr>
                <a:endParaRPr lang="en-US" sz="2000" dirty="0">
                  <a:latin typeface="Calibri" pitchFamily="34" charset="0"/>
                  <a:cs typeface="Calibri" pitchFamily="34" charset="0"/>
                </a:endParaRPr>
              </a:p>
              <a:p>
                <a:pPr lvl="1">
                  <a:lnSpc>
                    <a:spcPct val="80000"/>
                  </a:lnSpc>
                </a:pPr>
                <a:r>
                  <a:rPr lang="en-US" sz="2000" dirty="0">
                    <a:latin typeface="Calibri" pitchFamily="34" charset="0"/>
                    <a:cs typeface="Calibri" pitchFamily="34" charset="0"/>
                  </a:rPr>
                  <a:t>Including four dummies in the regression would be redundant and would result in </a:t>
                </a:r>
                <a:r>
                  <a:rPr lang="en-US" sz="2000" i="1" dirty="0">
                    <a:latin typeface="Calibri" pitchFamily="34" charset="0"/>
                    <a:cs typeface="Calibri" pitchFamily="34" charset="0"/>
                  </a:rPr>
                  <a:t>multicollinearity</a:t>
                </a:r>
                <a:endParaRPr lang="en-US" sz="2000" dirty="0">
                  <a:latin typeface="Calibri" pitchFamily="34" charset="0"/>
                  <a:cs typeface="Calibri" pitchFamily="34" charset="0"/>
                </a:endParaRPr>
              </a:p>
              <a:p>
                <a:pPr lvl="1">
                  <a:lnSpc>
                    <a:spcPct val="80000"/>
                  </a:lnSpc>
                </a:pPr>
                <a:r>
                  <a:rPr lang="en-US" sz="2000" dirty="0">
                    <a:latin typeface="Calibri" pitchFamily="34" charset="0"/>
                    <a:cs typeface="Calibri" pitchFamily="34" charset="0"/>
                  </a:rPr>
                  <a:t>When interpreting the results, each dummy will be compared to the reference level (Unit D), as seen in the next example.</a:t>
                </a:r>
              </a:p>
            </p:txBody>
          </p:sp>
        </mc:Choice>
        <mc:Fallback xmlns="">
          <p:sp>
            <p:nvSpPr>
              <p:cNvPr id="106499" name="Rectangle 3"/>
              <p:cNvSpPr>
                <a:spLocks noGrp="1" noRot="1" noChangeAspect="1" noMove="1" noResize="1" noEditPoints="1" noAdjustHandles="1" noChangeArrowheads="1" noChangeShapeType="1" noTextEdit="1"/>
              </p:cNvSpPr>
              <p:nvPr>
                <p:ph type="body" idx="1"/>
              </p:nvPr>
            </p:nvSpPr>
            <p:spPr>
              <a:xfrm>
                <a:off x="0" y="1371600"/>
                <a:ext cx="9144000" cy="5486400"/>
              </a:xfrm>
              <a:blipFill>
                <a:blip r:embed="rId3"/>
                <a:stretch>
                  <a:fillRect l="-1067" t="-2222" r="-1000" b="-3556"/>
                </a:stretch>
              </a:blipFill>
            </p:spPr>
            <p:txBody>
              <a:bodyPr/>
              <a:lstStyle/>
              <a:p>
                <a:r>
                  <a:rPr lang="en-US">
                    <a:noFill/>
                  </a:rPr>
                  <a:t> </a:t>
                </a:r>
              </a:p>
            </p:txBody>
          </p:sp>
        </mc:Fallback>
      </mc:AlternateContent>
      <p:graphicFrame>
        <p:nvGraphicFramePr>
          <p:cNvPr id="106500" name="Object 4"/>
          <p:cNvGraphicFramePr>
            <a:graphicFrameLocks noChangeAspect="1"/>
          </p:cNvGraphicFramePr>
          <p:nvPr/>
        </p:nvGraphicFramePr>
        <p:xfrm>
          <a:off x="2286000" y="3048000"/>
          <a:ext cx="4495800" cy="1352550"/>
        </p:xfrm>
        <a:graphic>
          <a:graphicData uri="http://schemas.openxmlformats.org/presentationml/2006/ole">
            <mc:AlternateContent xmlns:mc="http://schemas.openxmlformats.org/markup-compatibility/2006">
              <mc:Choice xmlns:v="urn:schemas-microsoft-com:vml" Requires="v">
                <p:oleObj spid="_x0000_s2112" name="Worksheet" r:id="rId4" imgW="2819400" imgH="847649" progId="Excel.Sheet.8">
                  <p:embed/>
                </p:oleObj>
              </mc:Choice>
              <mc:Fallback>
                <p:oleObj name="Worksheet" r:id="rId4" imgW="2819400" imgH="847649" progId="Excel.Sheet.8">
                  <p:embed/>
                  <p:pic>
                    <p:nvPicPr>
                      <p:cNvPr id="0"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3048000"/>
                        <a:ext cx="4495800"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6501" name="Object 5"/>
          <p:cNvGraphicFramePr>
            <a:graphicFrameLocks noChangeAspect="1"/>
          </p:cNvGraphicFramePr>
          <p:nvPr/>
        </p:nvGraphicFramePr>
        <p:xfrm>
          <a:off x="990600" y="5257800"/>
          <a:ext cx="7899400" cy="449263"/>
        </p:xfrm>
        <a:graphic>
          <a:graphicData uri="http://schemas.openxmlformats.org/presentationml/2006/ole">
            <mc:AlternateContent xmlns:mc="http://schemas.openxmlformats.org/markup-compatibility/2006">
              <mc:Choice xmlns:v="urn:schemas-microsoft-com:vml" Requires="v">
                <p:oleObj spid="_x0000_s2113" name="Equation" r:id="rId6" imgW="4013200" imgH="228600" progId="Equation.3">
                  <p:embed/>
                </p:oleObj>
              </mc:Choice>
              <mc:Fallback>
                <p:oleObj name="Equation" r:id="rId6" imgW="4013200" imgH="228600" progId="Equation.3">
                  <p:embed/>
                  <p:pic>
                    <p:nvPicPr>
                      <p:cNvPr id="0" name="Picture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5257800"/>
                        <a:ext cx="7899400" cy="449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502" name="Rectangle 6"/>
          <p:cNvSpPr>
            <a:spLocks noGrp="1" noChangeArrowheads="1"/>
          </p:cNvSpPr>
          <p:nvPr>
            <p:ph type="title"/>
          </p:nvPr>
        </p:nvSpPr>
        <p:spPr>
          <a:xfrm>
            <a:off x="0" y="342900"/>
            <a:ext cx="8686800" cy="762000"/>
          </a:xfrm>
          <a:noFill/>
          <a:ln/>
        </p:spPr>
        <p:txBody>
          <a:bodyPr/>
          <a:lstStyle/>
          <a:p>
            <a:pPr algn="l"/>
            <a:r>
              <a:rPr lang="en-US" sz="3600" b="1" dirty="0">
                <a:solidFill>
                  <a:schemeClr val="tx1"/>
                </a:solidFill>
                <a:latin typeface="Calibri" pitchFamily="34" charset="0"/>
                <a:cs typeface="Calibri" pitchFamily="34" charset="0"/>
              </a:rPr>
              <a:t>Categorical/Ordinal Predictors (Cont’d)</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0" y="457200"/>
            <a:ext cx="9144000" cy="762000"/>
          </a:xfrm>
        </p:spPr>
        <p:txBody>
          <a:bodyPr/>
          <a:lstStyle/>
          <a:p>
            <a:pPr algn="l"/>
            <a:r>
              <a:rPr lang="en-US" sz="3600" b="1" dirty="0">
                <a:solidFill>
                  <a:schemeClr val="tx1"/>
                </a:solidFill>
                <a:latin typeface="Calibri" pitchFamily="34" charset="0"/>
                <a:cs typeface="Calibri" pitchFamily="34" charset="0"/>
              </a:rPr>
              <a:t>Regression with a Categorical Predictor</a:t>
            </a:r>
          </a:p>
        </p:txBody>
      </p:sp>
      <p:sp>
        <p:nvSpPr>
          <p:cNvPr id="97283" name="Rectangle 3"/>
          <p:cNvSpPr>
            <a:spLocks noGrp="1" noChangeArrowheads="1"/>
          </p:cNvSpPr>
          <p:nvPr>
            <p:ph type="body" idx="1"/>
          </p:nvPr>
        </p:nvSpPr>
        <p:spPr>
          <a:xfrm>
            <a:off x="0" y="1447800"/>
            <a:ext cx="9144000" cy="5334000"/>
          </a:xfrm>
        </p:spPr>
        <p:txBody>
          <a:bodyPr/>
          <a:lstStyle/>
          <a:p>
            <a:pPr>
              <a:lnSpc>
                <a:spcPct val="80000"/>
              </a:lnSpc>
            </a:pPr>
            <a:r>
              <a:rPr lang="en-US" sz="2400" dirty="0">
                <a:latin typeface="Calibri" pitchFamily="34" charset="0"/>
                <a:cs typeface="Calibri" pitchFamily="34" charset="0"/>
              </a:rPr>
              <a:t>Same predictors as before, plus the police unit dummies (include </a:t>
            </a:r>
            <a:r>
              <a:rPr lang="en-US" sz="2400" dirty="0" err="1">
                <a:latin typeface="Calibri" pitchFamily="34" charset="0"/>
                <a:cs typeface="Calibri" pitchFamily="34" charset="0"/>
              </a:rPr>
              <a:t>DummyA</a:t>
            </a:r>
            <a:r>
              <a:rPr lang="en-US" sz="2400" dirty="0">
                <a:latin typeface="Calibri" pitchFamily="34" charset="0"/>
                <a:cs typeface="Calibri" pitchFamily="34" charset="0"/>
              </a:rPr>
              <a:t>, </a:t>
            </a:r>
            <a:r>
              <a:rPr lang="en-US" sz="2400" dirty="0" err="1">
                <a:latin typeface="Calibri" pitchFamily="34" charset="0"/>
                <a:cs typeface="Calibri" pitchFamily="34" charset="0"/>
              </a:rPr>
              <a:t>DummyB</a:t>
            </a:r>
            <a:r>
              <a:rPr lang="en-US" sz="2400" dirty="0">
                <a:latin typeface="Calibri" pitchFamily="34" charset="0"/>
                <a:cs typeface="Calibri" pitchFamily="34" charset="0"/>
              </a:rPr>
              <a:t>, and </a:t>
            </a:r>
            <a:r>
              <a:rPr lang="en-US" sz="2400" dirty="0" err="1">
                <a:latin typeface="Calibri" pitchFamily="34" charset="0"/>
                <a:cs typeface="Calibri" pitchFamily="34" charset="0"/>
              </a:rPr>
              <a:t>DummyC</a:t>
            </a:r>
            <a:r>
              <a:rPr lang="en-US" sz="2400" dirty="0">
                <a:latin typeface="Calibri" pitchFamily="34" charset="0"/>
                <a:cs typeface="Calibri" pitchFamily="34" charset="0"/>
              </a:rPr>
              <a:t>, leaving </a:t>
            </a:r>
            <a:r>
              <a:rPr lang="en-US" sz="2400" dirty="0" err="1">
                <a:latin typeface="Calibri" pitchFamily="34" charset="0"/>
                <a:cs typeface="Calibri" pitchFamily="34" charset="0"/>
              </a:rPr>
              <a:t>DummyD</a:t>
            </a:r>
            <a:r>
              <a:rPr lang="en-US" sz="2400" dirty="0">
                <a:latin typeface="Calibri" pitchFamily="34" charset="0"/>
                <a:cs typeface="Calibri" pitchFamily="34" charset="0"/>
              </a:rPr>
              <a:t> as the reference category) </a:t>
            </a:r>
          </a:p>
          <a:p>
            <a:pPr>
              <a:lnSpc>
                <a:spcPct val="80000"/>
              </a:lnSpc>
            </a:pPr>
            <a:endParaRPr lang="en-US" sz="2400" dirty="0">
              <a:latin typeface="Calibri" pitchFamily="34" charset="0"/>
              <a:cs typeface="Calibri" pitchFamily="34" charset="0"/>
            </a:endParaRPr>
          </a:p>
          <a:p>
            <a:pPr lvl="2">
              <a:lnSpc>
                <a:spcPct val="80000"/>
              </a:lnSpc>
              <a:buFontTx/>
              <a:buNone/>
            </a:pPr>
            <a:endParaRPr lang="en-US" sz="900" dirty="0">
              <a:latin typeface="Courier New" pitchFamily="49" charset="0"/>
            </a:endParaRPr>
          </a:p>
          <a:p>
            <a:pPr>
              <a:lnSpc>
                <a:spcPct val="80000"/>
              </a:lnSpc>
              <a:buFontTx/>
              <a:buNone/>
            </a:pPr>
            <a:r>
              <a:rPr lang="en-US" sz="1400" dirty="0">
                <a:latin typeface="Courier New" pitchFamily="49" charset="0"/>
              </a:rPr>
              <a:t>    </a:t>
            </a:r>
            <a:r>
              <a:rPr lang="en-US" sz="1600" dirty="0">
                <a:latin typeface="Courier New" pitchFamily="49" charset="0"/>
              </a:rPr>
              <a:t>R-SQUARE	  0.38		  ADJUSTED R-SQUARE	     0.32</a:t>
            </a:r>
          </a:p>
          <a:p>
            <a:pPr>
              <a:lnSpc>
                <a:spcPct val="80000"/>
              </a:lnSpc>
              <a:buFontTx/>
              <a:buNone/>
            </a:pPr>
            <a:r>
              <a:rPr lang="en-US" sz="1600" dirty="0">
                <a:latin typeface="Courier New" pitchFamily="49" charset="0"/>
              </a:rPr>
              <a:t>-----------------------------------------------------------------------</a:t>
            </a:r>
            <a:endParaRPr lang="en-US" sz="1600" b="1" dirty="0">
              <a:latin typeface="Courier New" pitchFamily="49" charset="0"/>
            </a:endParaRPr>
          </a:p>
          <a:p>
            <a:pPr>
              <a:lnSpc>
                <a:spcPct val="80000"/>
              </a:lnSpc>
              <a:buFontTx/>
              <a:buNone/>
            </a:pPr>
            <a:r>
              <a:rPr lang="en-US" sz="1600" b="1" dirty="0">
                <a:latin typeface="Courier New" pitchFamily="49" charset="0"/>
              </a:rPr>
              <a:t>    Variable    Coefficient     </a:t>
            </a:r>
            <a:r>
              <a:rPr lang="en-US" sz="1600" b="1" dirty="0" err="1">
                <a:latin typeface="Courier New" pitchFamily="49" charset="0"/>
              </a:rPr>
              <a:t>Std.Error</a:t>
            </a:r>
            <a:r>
              <a:rPr lang="en-US" sz="1600" b="1" dirty="0">
                <a:latin typeface="Courier New" pitchFamily="49" charset="0"/>
              </a:rPr>
              <a:t>    t-Statistic   Probability </a:t>
            </a:r>
            <a:endParaRPr lang="en-US" sz="1600" dirty="0">
              <a:latin typeface="Courier New" pitchFamily="49" charset="0"/>
            </a:endParaRPr>
          </a:p>
          <a:p>
            <a:pPr>
              <a:lnSpc>
                <a:spcPct val="80000"/>
              </a:lnSpc>
              <a:buFontTx/>
              <a:buNone/>
            </a:pPr>
            <a:r>
              <a:rPr lang="en-US" sz="1600" dirty="0">
                <a:latin typeface="Courier New" pitchFamily="49" charset="0"/>
              </a:rPr>
              <a:t>-----------------------------------------------------------------------</a:t>
            </a:r>
          </a:p>
          <a:p>
            <a:pPr>
              <a:lnSpc>
                <a:spcPct val="80000"/>
              </a:lnSpc>
              <a:buFontTx/>
              <a:buNone/>
            </a:pPr>
            <a:r>
              <a:rPr lang="en-US" sz="1600" dirty="0">
                <a:latin typeface="Courier New" pitchFamily="49" charset="0"/>
              </a:rPr>
              <a:t>    CONSTANT         30.21          4.368        6.91621    0.0000</a:t>
            </a:r>
          </a:p>
          <a:p>
            <a:pPr>
              <a:lnSpc>
                <a:spcPct val="80000"/>
              </a:lnSpc>
              <a:buFontTx/>
              <a:buNone/>
            </a:pPr>
            <a:r>
              <a:rPr lang="en-US" sz="1600" dirty="0">
                <a:latin typeface="Courier New" pitchFamily="49" charset="0"/>
              </a:rPr>
              <a:t>   MEDHVALUE         -0.56          0.126      -4.444444    0.0000</a:t>
            </a:r>
          </a:p>
          <a:p>
            <a:pPr>
              <a:lnSpc>
                <a:spcPct val="80000"/>
              </a:lnSpc>
              <a:buFontTx/>
              <a:buNone/>
            </a:pPr>
            <a:r>
              <a:rPr lang="en-US" sz="1600" dirty="0">
                <a:latin typeface="Courier New" pitchFamily="49" charset="0"/>
              </a:rPr>
              <a:t>       PARKS          9.31          0.142       65.56338    0.0000</a:t>
            </a:r>
          </a:p>
          <a:p>
            <a:pPr>
              <a:lnSpc>
                <a:spcPct val="80000"/>
              </a:lnSpc>
              <a:buFontTx/>
              <a:buNone/>
            </a:pPr>
            <a:r>
              <a:rPr lang="en-US" sz="1600" dirty="0">
                <a:latin typeface="Courier New" pitchFamily="49" charset="0"/>
              </a:rPr>
              <a:t>      DUMMYA          0.13          0.174        0.74713    0.4551</a:t>
            </a:r>
          </a:p>
          <a:p>
            <a:pPr>
              <a:lnSpc>
                <a:spcPct val="80000"/>
              </a:lnSpc>
              <a:buFontTx/>
              <a:buNone/>
            </a:pPr>
            <a:r>
              <a:rPr lang="en-US" sz="1600" dirty="0">
                <a:latin typeface="Courier New" pitchFamily="49" charset="0"/>
              </a:rPr>
              <a:t>      DUMMYB         -1.27          0.337       -3.76855    0.0002</a:t>
            </a:r>
          </a:p>
          <a:p>
            <a:pPr>
              <a:lnSpc>
                <a:spcPct val="80000"/>
              </a:lnSpc>
              <a:buFontTx/>
              <a:buNone/>
            </a:pPr>
            <a:r>
              <a:rPr lang="en-US" sz="1600" dirty="0">
                <a:latin typeface="Courier New" pitchFamily="49" charset="0"/>
              </a:rPr>
              <a:t>      DUMMYC          0.34          0.221        1.53846    0.1241</a:t>
            </a:r>
          </a:p>
          <a:p>
            <a:pPr>
              <a:lnSpc>
                <a:spcPct val="80000"/>
              </a:lnSpc>
              <a:buFontTx/>
              <a:buNone/>
            </a:pPr>
            <a:r>
              <a:rPr lang="en-US" sz="1600" dirty="0">
                <a:latin typeface="Courier New" pitchFamily="49" charset="0"/>
              </a:rPr>
              <a:t>-----------------------------------------------------------------------</a:t>
            </a:r>
          </a:p>
        </p:txBody>
      </p:sp>
      <p:sp>
        <p:nvSpPr>
          <p:cNvPr id="2" name="TextBox 1">
            <a:extLst>
              <a:ext uri="{FF2B5EF4-FFF2-40B4-BE49-F238E27FC236}">
                <a16:creationId xmlns:a16="http://schemas.microsoft.com/office/drawing/2014/main" id="{3297E361-B199-4484-96F6-DF0A541E8B85}"/>
              </a:ext>
            </a:extLst>
          </p:cNvPr>
          <p:cNvSpPr txBox="1"/>
          <p:nvPr/>
        </p:nvSpPr>
        <p:spPr>
          <a:xfrm>
            <a:off x="29361" y="5562600"/>
            <a:ext cx="8839200" cy="1323439"/>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Take a look at the following files:</a:t>
            </a:r>
          </a:p>
          <a:p>
            <a:r>
              <a:rPr lang="en-US" sz="2000" i="1" dirty="0">
                <a:solidFill>
                  <a:schemeClr val="accent2"/>
                </a:solidFill>
                <a:latin typeface="Calibri" panose="020F0502020204030204" pitchFamily="34" charset="0"/>
                <a:cs typeface="Calibri" panose="020F0502020204030204" pitchFamily="34" charset="0"/>
              </a:rPr>
              <a:t>Lecture 6 - Aggravated Assaults Example.docx</a:t>
            </a:r>
          </a:p>
          <a:p>
            <a:r>
              <a:rPr lang="en-US" sz="2000" i="1" dirty="0">
                <a:solidFill>
                  <a:schemeClr val="accent2"/>
                </a:solidFill>
                <a:latin typeface="Calibri" panose="020F0502020204030204" pitchFamily="34" charset="0"/>
                <a:cs typeface="Calibri" panose="020F0502020204030204" pitchFamily="34" charset="0"/>
              </a:rPr>
              <a:t>Lecture 6 - Aggravated Assaults Example.xlsx</a:t>
            </a:r>
          </a:p>
          <a:p>
            <a:r>
              <a:rPr lang="en-US" sz="2000" i="1" dirty="0">
                <a:solidFill>
                  <a:schemeClr val="accent2"/>
                </a:solidFill>
                <a:latin typeface="Calibri" panose="020F0502020204030204" pitchFamily="34" charset="0"/>
                <a:cs typeface="Calibri" panose="020F0502020204030204" pitchFamily="34" charset="0"/>
              </a:rPr>
              <a:t>Lecture 6 - 2+ Categorical Variables in a Regression.docx</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8458200" cy="838200"/>
          </a:xfrm>
        </p:spPr>
        <p:txBody>
          <a:bodyPr/>
          <a:lstStyle/>
          <a:p>
            <a:pPr algn="l"/>
            <a:r>
              <a:rPr lang="en-US" sz="3600" b="1" dirty="0">
                <a:solidFill>
                  <a:schemeClr val="tx1"/>
                </a:solidFill>
                <a:latin typeface="Calibri" pitchFamily="34" charset="0"/>
                <a:cs typeface="Calibri" pitchFamily="34" charset="0"/>
              </a:rPr>
              <a:t>Interpretation of the Results</a:t>
            </a:r>
          </a:p>
        </p:txBody>
      </p:sp>
      <p:sp>
        <p:nvSpPr>
          <p:cNvPr id="3" name="Content Placeholder 2"/>
          <p:cNvSpPr>
            <a:spLocks noGrp="1"/>
          </p:cNvSpPr>
          <p:nvPr>
            <p:ph idx="1"/>
          </p:nvPr>
        </p:nvSpPr>
        <p:spPr>
          <a:xfrm>
            <a:off x="0" y="1295400"/>
            <a:ext cx="9144000" cy="5410200"/>
          </a:xfrm>
        </p:spPr>
        <p:txBody>
          <a:bodyPr/>
          <a:lstStyle/>
          <a:p>
            <a:pPr>
              <a:lnSpc>
                <a:spcPct val="80000"/>
              </a:lnSpc>
            </a:pPr>
            <a:r>
              <a:rPr lang="en-US" sz="2400" dirty="0">
                <a:latin typeface="Calibri" pitchFamily="34" charset="0"/>
                <a:cs typeface="Calibri" pitchFamily="34" charset="0"/>
              </a:rPr>
              <a:t>38% of the variance in our dependent variable is explained by the model</a:t>
            </a:r>
          </a:p>
          <a:p>
            <a:pPr>
              <a:lnSpc>
                <a:spcPct val="80000"/>
              </a:lnSpc>
            </a:pPr>
            <a:r>
              <a:rPr lang="en-US" sz="2400" dirty="0">
                <a:latin typeface="Calibri" pitchFamily="34" charset="0"/>
                <a:cs typeface="Calibri" pitchFamily="34" charset="0"/>
              </a:rPr>
              <a:t>Both median house value and the presence of parks are highly significant predictors of </a:t>
            </a:r>
            <a:r>
              <a:rPr lang="en-US" sz="2400" dirty="0" err="1">
                <a:latin typeface="Calibri" pitchFamily="34" charset="0"/>
                <a:cs typeface="Calibri" pitchFamily="34" charset="0"/>
              </a:rPr>
              <a:t>agg</a:t>
            </a:r>
            <a:r>
              <a:rPr lang="en-US" sz="2400" dirty="0">
                <a:latin typeface="Calibri" pitchFamily="34" charset="0"/>
                <a:cs typeface="Calibri" pitchFamily="34" charset="0"/>
              </a:rPr>
              <a:t>. assaults (p&lt;0.00001 for both variables)</a:t>
            </a:r>
          </a:p>
          <a:p>
            <a:pPr>
              <a:lnSpc>
                <a:spcPct val="80000"/>
              </a:lnSpc>
            </a:pPr>
            <a:r>
              <a:rPr lang="en-US" sz="2400" dirty="0">
                <a:latin typeface="Calibri" pitchFamily="34" charset="0"/>
                <a:cs typeface="Calibri" pitchFamily="34" charset="0"/>
              </a:rPr>
              <a:t>A 1 unit (i.e., $1000) increase in the median house value is associated with a </a:t>
            </a:r>
            <a:r>
              <a:rPr lang="en-US" sz="2400" i="1" dirty="0">
                <a:latin typeface="Calibri" pitchFamily="34" charset="0"/>
                <a:cs typeface="Calibri" pitchFamily="34" charset="0"/>
              </a:rPr>
              <a:t>decrease </a:t>
            </a:r>
            <a:r>
              <a:rPr lang="en-US" sz="2400" dirty="0">
                <a:latin typeface="Calibri" pitchFamily="34" charset="0"/>
                <a:cs typeface="Calibri" pitchFamily="34" charset="0"/>
              </a:rPr>
              <a:t>in the number of aggravated assaults by 0.56 (holding all other variables constant).</a:t>
            </a:r>
          </a:p>
          <a:p>
            <a:pPr>
              <a:lnSpc>
                <a:spcPct val="80000"/>
              </a:lnSpc>
            </a:pPr>
            <a:r>
              <a:rPr lang="en-US" sz="2400" dirty="0">
                <a:latin typeface="Calibri" pitchFamily="34" charset="0"/>
                <a:cs typeface="Calibri" pitchFamily="34" charset="0"/>
              </a:rPr>
              <a:t>The presence of parks in a block group is associated with 9.31 additional aggravated assaults (holding other variables constant)</a:t>
            </a:r>
          </a:p>
          <a:p>
            <a:pPr>
              <a:lnSpc>
                <a:spcPct val="80000"/>
              </a:lnSpc>
            </a:pPr>
            <a:r>
              <a:rPr lang="en-US" sz="2400" dirty="0">
                <a:latin typeface="Calibri" pitchFamily="34" charset="0"/>
                <a:cs typeface="Calibri" pitchFamily="34" charset="0"/>
              </a:rPr>
              <a:t>Police Units A and C are not significantly different from Unit D in terms of assaults (p&gt;0.05)</a:t>
            </a:r>
          </a:p>
          <a:p>
            <a:pPr>
              <a:lnSpc>
                <a:spcPct val="80000"/>
              </a:lnSpc>
            </a:pPr>
            <a:r>
              <a:rPr lang="en-US" sz="2400" dirty="0">
                <a:latin typeface="Calibri" pitchFamily="34" charset="0"/>
                <a:cs typeface="Calibri" pitchFamily="34" charset="0"/>
              </a:rPr>
              <a:t>Police Unit B is significantly different from Unit D in terms of assaults (p=0.0002); Living in a block group served by Unit B is associated with 1.27 fewer assaults (than in a block group served by Unit D)</a:t>
            </a:r>
          </a:p>
          <a:p>
            <a:pPr>
              <a:lnSpc>
                <a:spcPct val="80000"/>
              </a:lnSpc>
            </a:pPr>
            <a:r>
              <a:rPr lang="en-US" sz="2400" dirty="0">
                <a:latin typeface="Calibri" pitchFamily="34" charset="0"/>
                <a:cs typeface="Calibri" pitchFamily="34" charset="0"/>
              </a:rPr>
              <a:t>The number of assaults in a block group served by Police Unit D where median house value is 0 and there are no parks is 30.21 (i.e., the intercept)</a:t>
            </a:r>
          </a:p>
          <a:p>
            <a:endParaRPr 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8458200" cy="762000"/>
          </a:xfrm>
        </p:spPr>
        <p:txBody>
          <a:bodyPr/>
          <a:lstStyle/>
          <a:p>
            <a:pPr algn="l"/>
            <a:r>
              <a:rPr lang="en-US" sz="3600" b="1" dirty="0">
                <a:solidFill>
                  <a:schemeClr val="tx1"/>
                </a:solidFill>
                <a:latin typeface="Calibri" pitchFamily="34" charset="0"/>
                <a:cs typeface="Calibri" pitchFamily="34" charset="0"/>
              </a:rPr>
              <a:t>Another Example – in R</a:t>
            </a:r>
          </a:p>
        </p:txBody>
      </p:sp>
      <p:sp>
        <p:nvSpPr>
          <p:cNvPr id="3" name="Content Placeholder 2"/>
          <p:cNvSpPr>
            <a:spLocks noGrp="1"/>
          </p:cNvSpPr>
          <p:nvPr>
            <p:ph idx="1"/>
          </p:nvPr>
        </p:nvSpPr>
        <p:spPr>
          <a:xfrm>
            <a:off x="0" y="1143000"/>
            <a:ext cx="9144000" cy="5486400"/>
          </a:xfrm>
        </p:spPr>
        <p:txBody>
          <a:bodyPr/>
          <a:lstStyle/>
          <a:p>
            <a:pPr marL="514350" indent="-514350"/>
            <a:r>
              <a:rPr lang="en-US" dirty="0">
                <a:latin typeface="Calibri" pitchFamily="34" charset="0"/>
                <a:cs typeface="Calibri" pitchFamily="34" charset="0"/>
              </a:rPr>
              <a:t>Assume we have a </a:t>
            </a:r>
            <a:r>
              <a:rPr lang="en-US" dirty="0" err="1">
                <a:latin typeface="Calibri" pitchFamily="34" charset="0"/>
                <a:cs typeface="Calibri" pitchFamily="34" charset="0"/>
              </a:rPr>
              <a:t>shapefile</a:t>
            </a:r>
            <a:r>
              <a:rPr lang="en-US" dirty="0">
                <a:latin typeface="Calibri" pitchFamily="34" charset="0"/>
                <a:cs typeface="Calibri" pitchFamily="34" charset="0"/>
              </a:rPr>
              <a:t> of 1720 residential block groups in Philadelphia</a:t>
            </a:r>
          </a:p>
          <a:p>
            <a:pPr marL="514350" indent="-514350"/>
            <a:r>
              <a:rPr lang="en-US" dirty="0">
                <a:latin typeface="Calibri" pitchFamily="34" charset="0"/>
                <a:cs typeface="Calibri" pitchFamily="34" charset="0"/>
              </a:rPr>
              <a:t>Assume further that we want to see whether median household income (MEDHHINC) can be predicted with the following independent variables: </a:t>
            </a:r>
          </a:p>
          <a:p>
            <a:pPr marL="1314450" lvl="2" indent="-514350"/>
            <a:r>
              <a:rPr lang="en-US" dirty="0">
                <a:latin typeface="Calibri" pitchFamily="34" charset="0"/>
                <a:cs typeface="Calibri" pitchFamily="34" charset="0"/>
              </a:rPr>
              <a:t>median house value (MEDHVAL)</a:t>
            </a:r>
          </a:p>
          <a:p>
            <a:pPr marL="1314450" lvl="2" indent="-514350"/>
            <a:r>
              <a:rPr lang="en-US" dirty="0">
                <a:latin typeface="Calibri" pitchFamily="34" charset="0"/>
                <a:cs typeface="Calibri" pitchFamily="34" charset="0"/>
              </a:rPr>
              <a:t>% vacant houses</a:t>
            </a:r>
          </a:p>
          <a:p>
            <a:pPr marL="1314450" lvl="2" indent="-514350"/>
            <a:r>
              <a:rPr lang="en-US" dirty="0">
                <a:latin typeface="Calibri" pitchFamily="34" charset="0"/>
                <a:cs typeface="Calibri" pitchFamily="34" charset="0"/>
              </a:rPr>
              <a:t>% individuals with bachelors degree or more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8458200" cy="762000"/>
          </a:xfrm>
        </p:spPr>
        <p:txBody>
          <a:bodyPr/>
          <a:lstStyle/>
          <a:p>
            <a:pPr algn="l"/>
            <a:r>
              <a:rPr lang="en-US" sz="3600" b="1" dirty="0">
                <a:solidFill>
                  <a:schemeClr val="tx1"/>
                </a:solidFill>
                <a:latin typeface="Calibri" pitchFamily="34" charset="0"/>
                <a:cs typeface="Calibri" pitchFamily="34" charset="0"/>
              </a:rPr>
              <a:t>Scatterplots and Correlations</a:t>
            </a:r>
          </a:p>
        </p:txBody>
      </p:sp>
      <p:sp>
        <p:nvSpPr>
          <p:cNvPr id="3" name="Content Placeholder 2"/>
          <p:cNvSpPr>
            <a:spLocks noGrp="1"/>
          </p:cNvSpPr>
          <p:nvPr>
            <p:ph idx="1"/>
          </p:nvPr>
        </p:nvSpPr>
        <p:spPr>
          <a:xfrm>
            <a:off x="685800" y="6477000"/>
            <a:ext cx="7772400" cy="381000"/>
          </a:xfrm>
        </p:spPr>
        <p:txBody>
          <a:bodyPr/>
          <a:lstStyle/>
          <a:p>
            <a:pPr marL="0" indent="0">
              <a:buNone/>
            </a:pPr>
            <a:r>
              <a:rPr lang="en-US" sz="1600" dirty="0">
                <a:latin typeface="Calibri" pitchFamily="34" charset="0"/>
                <a:cs typeface="Calibri" pitchFamily="34" charset="0"/>
              </a:rPr>
              <a:t>Source: </a:t>
            </a:r>
            <a:r>
              <a:rPr lang="en-US" sz="1600" dirty="0">
                <a:latin typeface="Calibri" pitchFamily="34" charset="0"/>
                <a:cs typeface="Calibri" pitchFamily="34" charset="0"/>
                <a:hlinkClick r:id="rId2"/>
              </a:rPr>
              <a:t>http://upload.wikimedia.org/wikipedia/commons/0/02/Correlation_examples.png</a:t>
            </a:r>
            <a:endParaRPr lang="en-US" sz="1600" dirty="0">
              <a:latin typeface="Calibri" pitchFamily="34" charset="0"/>
              <a:cs typeface="Calibri" pitchFamily="34" charset="0"/>
            </a:endParaRPr>
          </a:p>
        </p:txBody>
      </p:sp>
      <p:pic>
        <p:nvPicPr>
          <p:cNvPr id="2050" name="Picture 2" descr="http://upload.wikimedia.org/wikipedia/commons/0/02/Correlation_examples.png"/>
          <p:cNvPicPr>
            <a:picLocks noChangeAspect="1" noChangeArrowheads="1"/>
          </p:cNvPicPr>
          <p:nvPr/>
        </p:nvPicPr>
        <p:blipFill>
          <a:blip r:embed="rId3" cstate="print"/>
          <a:srcRect/>
          <a:stretch>
            <a:fillRect/>
          </a:stretch>
        </p:blipFill>
        <p:spPr bwMode="auto">
          <a:xfrm>
            <a:off x="685800" y="1981200"/>
            <a:ext cx="7848600" cy="3295651"/>
          </a:xfrm>
          <a:prstGeom prst="rect">
            <a:avLst/>
          </a:prstGeom>
          <a:noFill/>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00" y="1155700"/>
            <a:ext cx="9131300" cy="5473700"/>
          </a:xfrm>
        </p:spPr>
        <p:txBody>
          <a:bodyPr/>
          <a:lstStyle/>
          <a:p>
            <a:r>
              <a:rPr lang="en-US" sz="2800" dirty="0">
                <a:latin typeface="Calibri" panose="020F0502020204030204" pitchFamily="34" charset="0"/>
              </a:rPr>
              <a:t>First, let’s look at the distributions of our dependent and independent variables</a:t>
            </a:r>
          </a:p>
          <a:p>
            <a:r>
              <a:rPr lang="en-US" sz="2800" dirty="0">
                <a:latin typeface="Calibri" panose="020F0502020204030204" pitchFamily="34" charset="0"/>
              </a:rPr>
              <a:t>R code: </a:t>
            </a:r>
          </a:p>
          <a:p>
            <a:pPr marL="0" indent="0">
              <a:buNone/>
            </a:pPr>
            <a:r>
              <a:rPr lang="en-US" sz="1600" dirty="0">
                <a:solidFill>
                  <a:schemeClr val="accent6">
                    <a:lumMod val="60000"/>
                    <a:lumOff val="40000"/>
                  </a:schemeClr>
                </a:solidFill>
                <a:latin typeface="Calibri" panose="020F0502020204030204" pitchFamily="34" charset="0"/>
              </a:rPr>
              <a:t>		</a:t>
            </a:r>
            <a:r>
              <a:rPr lang="en-US" sz="1600" dirty="0" err="1">
                <a:solidFill>
                  <a:schemeClr val="accent6">
                    <a:lumMod val="60000"/>
                    <a:lumOff val="40000"/>
                  </a:schemeClr>
                </a:solidFill>
                <a:latin typeface="Calibri" panose="020F0502020204030204" pitchFamily="34" charset="0"/>
              </a:rPr>
              <a:t>hist</a:t>
            </a:r>
            <a:r>
              <a:rPr lang="en-US" sz="1600" dirty="0">
                <a:solidFill>
                  <a:schemeClr val="accent6">
                    <a:lumMod val="60000"/>
                    <a:lumOff val="40000"/>
                  </a:schemeClr>
                </a:solidFill>
                <a:latin typeface="Calibri" panose="020F0502020204030204" pitchFamily="34" charset="0"/>
              </a:rPr>
              <a:t>(</a:t>
            </a:r>
            <a:r>
              <a:rPr lang="en-US" sz="1600" dirty="0" err="1">
                <a:solidFill>
                  <a:schemeClr val="accent6">
                    <a:lumMod val="60000"/>
                    <a:lumOff val="40000"/>
                  </a:schemeClr>
                </a:solidFill>
                <a:latin typeface="Calibri" panose="020F0502020204030204" pitchFamily="34" charset="0"/>
              </a:rPr>
              <a:t>multregdata$MEDHHINC</a:t>
            </a:r>
            <a:r>
              <a:rPr lang="en-US" sz="1600" dirty="0">
                <a:solidFill>
                  <a:schemeClr val="accent6">
                    <a:lumMod val="60000"/>
                    <a:lumOff val="40000"/>
                  </a:schemeClr>
                </a:solidFill>
                <a:latin typeface="Calibri" panose="020F0502020204030204" pitchFamily="34" charset="0"/>
              </a:rPr>
              <a:t>)</a:t>
            </a:r>
          </a:p>
          <a:p>
            <a:pPr marL="0" indent="0">
              <a:buNone/>
            </a:pPr>
            <a:r>
              <a:rPr lang="en-US" sz="1600" dirty="0">
                <a:solidFill>
                  <a:schemeClr val="accent6">
                    <a:lumMod val="60000"/>
                    <a:lumOff val="40000"/>
                  </a:schemeClr>
                </a:solidFill>
                <a:latin typeface="Calibri" panose="020F0502020204030204" pitchFamily="34" charset="0"/>
              </a:rPr>
              <a:t>		</a:t>
            </a:r>
            <a:r>
              <a:rPr lang="en-US" sz="1600" dirty="0" err="1">
                <a:solidFill>
                  <a:schemeClr val="accent6">
                    <a:lumMod val="60000"/>
                    <a:lumOff val="40000"/>
                  </a:schemeClr>
                </a:solidFill>
                <a:latin typeface="Calibri" panose="020F0502020204030204" pitchFamily="34" charset="0"/>
              </a:rPr>
              <a:t>hist</a:t>
            </a:r>
            <a:r>
              <a:rPr lang="en-US" sz="1600" dirty="0">
                <a:solidFill>
                  <a:schemeClr val="accent6">
                    <a:lumMod val="60000"/>
                    <a:lumOff val="40000"/>
                  </a:schemeClr>
                </a:solidFill>
                <a:latin typeface="Calibri" panose="020F0502020204030204" pitchFamily="34" charset="0"/>
              </a:rPr>
              <a:t>(</a:t>
            </a:r>
            <a:r>
              <a:rPr lang="en-US" sz="1600" dirty="0" err="1">
                <a:solidFill>
                  <a:schemeClr val="accent6">
                    <a:lumMod val="60000"/>
                    <a:lumOff val="40000"/>
                  </a:schemeClr>
                </a:solidFill>
                <a:latin typeface="Calibri" panose="020F0502020204030204" pitchFamily="34" charset="0"/>
              </a:rPr>
              <a:t>multregdata$MEDHVAL</a:t>
            </a:r>
            <a:r>
              <a:rPr lang="en-US" sz="1600" dirty="0">
                <a:solidFill>
                  <a:schemeClr val="accent6">
                    <a:lumMod val="60000"/>
                    <a:lumOff val="40000"/>
                  </a:schemeClr>
                </a:solidFill>
                <a:latin typeface="Calibri" panose="020F0502020204030204" pitchFamily="34" charset="0"/>
              </a:rPr>
              <a:t>)</a:t>
            </a:r>
          </a:p>
          <a:p>
            <a:pPr marL="0" indent="0">
              <a:buNone/>
            </a:pPr>
            <a:r>
              <a:rPr lang="en-US" sz="1600" dirty="0">
                <a:solidFill>
                  <a:schemeClr val="accent6">
                    <a:lumMod val="60000"/>
                    <a:lumOff val="40000"/>
                  </a:schemeClr>
                </a:solidFill>
                <a:latin typeface="Calibri" panose="020F0502020204030204" pitchFamily="34" charset="0"/>
              </a:rPr>
              <a:t>		</a:t>
            </a:r>
            <a:r>
              <a:rPr lang="en-US" sz="1600" dirty="0" err="1">
                <a:solidFill>
                  <a:schemeClr val="accent6">
                    <a:lumMod val="60000"/>
                    <a:lumOff val="40000"/>
                  </a:schemeClr>
                </a:solidFill>
                <a:latin typeface="Calibri" panose="020F0502020204030204" pitchFamily="34" charset="0"/>
              </a:rPr>
              <a:t>hist</a:t>
            </a:r>
            <a:r>
              <a:rPr lang="en-US" sz="1600" dirty="0">
                <a:solidFill>
                  <a:schemeClr val="accent6">
                    <a:lumMod val="60000"/>
                    <a:lumOff val="40000"/>
                  </a:schemeClr>
                </a:solidFill>
                <a:latin typeface="Calibri" panose="020F0502020204030204" pitchFamily="34" charset="0"/>
              </a:rPr>
              <a:t>(</a:t>
            </a:r>
            <a:r>
              <a:rPr lang="en-US" sz="1600" dirty="0" err="1">
                <a:solidFill>
                  <a:schemeClr val="accent6">
                    <a:lumMod val="60000"/>
                    <a:lumOff val="40000"/>
                  </a:schemeClr>
                </a:solidFill>
                <a:latin typeface="Calibri" panose="020F0502020204030204" pitchFamily="34" charset="0"/>
              </a:rPr>
              <a:t>multregdata$PCTVACANT</a:t>
            </a:r>
            <a:r>
              <a:rPr lang="en-US" sz="1600" dirty="0">
                <a:solidFill>
                  <a:schemeClr val="accent6">
                    <a:lumMod val="60000"/>
                    <a:lumOff val="40000"/>
                  </a:schemeClr>
                </a:solidFill>
                <a:latin typeface="Calibri" panose="020F0502020204030204" pitchFamily="34" charset="0"/>
              </a:rPr>
              <a:t>)</a:t>
            </a:r>
          </a:p>
          <a:p>
            <a:pPr marL="0" indent="0">
              <a:buNone/>
            </a:pPr>
            <a:r>
              <a:rPr lang="en-US" sz="1600" dirty="0">
                <a:solidFill>
                  <a:schemeClr val="accent6">
                    <a:lumMod val="60000"/>
                    <a:lumOff val="40000"/>
                  </a:schemeClr>
                </a:solidFill>
                <a:latin typeface="Calibri" panose="020F0502020204030204" pitchFamily="34" charset="0"/>
              </a:rPr>
              <a:t>		</a:t>
            </a:r>
            <a:r>
              <a:rPr lang="en-US" sz="1600" dirty="0" err="1">
                <a:solidFill>
                  <a:schemeClr val="accent6">
                    <a:lumMod val="60000"/>
                    <a:lumOff val="40000"/>
                  </a:schemeClr>
                </a:solidFill>
                <a:latin typeface="Calibri" panose="020F0502020204030204" pitchFamily="34" charset="0"/>
              </a:rPr>
              <a:t>hist</a:t>
            </a:r>
            <a:r>
              <a:rPr lang="en-US" sz="1600" dirty="0">
                <a:solidFill>
                  <a:schemeClr val="accent6">
                    <a:lumMod val="60000"/>
                    <a:lumOff val="40000"/>
                  </a:schemeClr>
                </a:solidFill>
                <a:latin typeface="Calibri" panose="020F0502020204030204" pitchFamily="34" charset="0"/>
              </a:rPr>
              <a:t>(</a:t>
            </a:r>
            <a:r>
              <a:rPr lang="en-US" sz="1600" dirty="0" err="1">
                <a:solidFill>
                  <a:schemeClr val="accent6">
                    <a:lumMod val="60000"/>
                    <a:lumOff val="40000"/>
                  </a:schemeClr>
                </a:solidFill>
                <a:latin typeface="Calibri" panose="020F0502020204030204" pitchFamily="34" charset="0"/>
              </a:rPr>
              <a:t>multregdata$PCTBACHMOR</a:t>
            </a:r>
            <a:r>
              <a:rPr lang="en-US" sz="1600" dirty="0">
                <a:solidFill>
                  <a:schemeClr val="accent6">
                    <a:lumMod val="60000"/>
                    <a:lumOff val="40000"/>
                  </a:schemeClr>
                </a:solidFill>
                <a:latin typeface="Calibri" panose="020F0502020204030204" pitchFamily="34" charset="0"/>
              </a:rPr>
              <a:t>)</a:t>
            </a:r>
          </a:p>
        </p:txBody>
      </p:sp>
      <p:sp>
        <p:nvSpPr>
          <p:cNvPr id="4" name="Title 1"/>
          <p:cNvSpPr txBox="1">
            <a:spLocks/>
          </p:cNvSpPr>
          <p:nvPr/>
        </p:nvSpPr>
        <p:spPr bwMode="auto">
          <a:xfrm>
            <a:off x="-25400" y="381000"/>
            <a:ext cx="84836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60" charset="0"/>
              </a:defRPr>
            </a:lvl2pPr>
            <a:lvl3pPr algn="ctr" rtl="0" fontAlgn="base">
              <a:spcBef>
                <a:spcPct val="0"/>
              </a:spcBef>
              <a:spcAft>
                <a:spcPct val="0"/>
              </a:spcAft>
              <a:defRPr sz="4400">
                <a:solidFill>
                  <a:schemeClr val="tx2"/>
                </a:solidFill>
                <a:latin typeface="Times New Roman" pitchFamily="-60" charset="0"/>
              </a:defRPr>
            </a:lvl3pPr>
            <a:lvl4pPr algn="ctr" rtl="0" fontAlgn="base">
              <a:spcBef>
                <a:spcPct val="0"/>
              </a:spcBef>
              <a:spcAft>
                <a:spcPct val="0"/>
              </a:spcAft>
              <a:defRPr sz="4400">
                <a:solidFill>
                  <a:schemeClr val="tx2"/>
                </a:solidFill>
                <a:latin typeface="Times New Roman" pitchFamily="-60" charset="0"/>
              </a:defRPr>
            </a:lvl4pPr>
            <a:lvl5pPr algn="ctr" rtl="0" fontAlgn="base">
              <a:spcBef>
                <a:spcPct val="0"/>
              </a:spcBef>
              <a:spcAft>
                <a:spcPct val="0"/>
              </a:spcAft>
              <a:defRPr sz="4400">
                <a:solidFill>
                  <a:schemeClr val="tx2"/>
                </a:solidFill>
                <a:latin typeface="Times New Roman" pitchFamily="-60" charset="0"/>
              </a:defRPr>
            </a:lvl5pPr>
            <a:lvl6pPr marL="457200" algn="ctr" rtl="0" fontAlgn="base">
              <a:spcBef>
                <a:spcPct val="0"/>
              </a:spcBef>
              <a:spcAft>
                <a:spcPct val="0"/>
              </a:spcAft>
              <a:defRPr sz="4400">
                <a:solidFill>
                  <a:schemeClr val="tx2"/>
                </a:solidFill>
                <a:latin typeface="Times New Roman" pitchFamily="-60" charset="0"/>
              </a:defRPr>
            </a:lvl6pPr>
            <a:lvl7pPr marL="914400" algn="ctr" rtl="0" fontAlgn="base">
              <a:spcBef>
                <a:spcPct val="0"/>
              </a:spcBef>
              <a:spcAft>
                <a:spcPct val="0"/>
              </a:spcAft>
              <a:defRPr sz="4400">
                <a:solidFill>
                  <a:schemeClr val="tx2"/>
                </a:solidFill>
                <a:latin typeface="Times New Roman" pitchFamily="-60" charset="0"/>
              </a:defRPr>
            </a:lvl7pPr>
            <a:lvl8pPr marL="1371600" algn="ctr" rtl="0" fontAlgn="base">
              <a:spcBef>
                <a:spcPct val="0"/>
              </a:spcBef>
              <a:spcAft>
                <a:spcPct val="0"/>
              </a:spcAft>
              <a:defRPr sz="4400">
                <a:solidFill>
                  <a:schemeClr val="tx2"/>
                </a:solidFill>
                <a:latin typeface="Times New Roman" pitchFamily="-60" charset="0"/>
              </a:defRPr>
            </a:lvl8pPr>
            <a:lvl9pPr marL="1828800" algn="ctr" rtl="0" fontAlgn="base">
              <a:spcBef>
                <a:spcPct val="0"/>
              </a:spcBef>
              <a:spcAft>
                <a:spcPct val="0"/>
              </a:spcAft>
              <a:defRPr sz="4400">
                <a:solidFill>
                  <a:schemeClr val="tx2"/>
                </a:solidFill>
                <a:latin typeface="Times New Roman" pitchFamily="-60" charset="0"/>
              </a:defRPr>
            </a:lvl9pPr>
          </a:lstStyle>
          <a:p>
            <a:pPr algn="l"/>
            <a:r>
              <a:rPr lang="en-US" sz="3600" b="1" kern="0" dirty="0">
                <a:solidFill>
                  <a:schemeClr val="tx1"/>
                </a:solidFill>
                <a:latin typeface="Calibri" pitchFamily="34" charset="0"/>
                <a:cs typeface="Calibri" pitchFamily="34" charset="0"/>
              </a:rPr>
              <a:t>R Output</a:t>
            </a:r>
          </a:p>
        </p:txBody>
      </p:sp>
      <p:pic>
        <p:nvPicPr>
          <p:cNvPr id="2" name="Picture 1"/>
          <p:cNvPicPr>
            <a:picLocks noChangeAspect="1"/>
          </p:cNvPicPr>
          <p:nvPr/>
        </p:nvPicPr>
        <p:blipFill>
          <a:blip r:embed="rId2"/>
          <a:stretch>
            <a:fillRect/>
          </a:stretch>
        </p:blipFill>
        <p:spPr>
          <a:xfrm>
            <a:off x="6394587" y="1722296"/>
            <a:ext cx="2520813" cy="2362200"/>
          </a:xfrm>
          <a:prstGeom prst="rect">
            <a:avLst/>
          </a:prstGeom>
        </p:spPr>
      </p:pic>
      <p:pic>
        <p:nvPicPr>
          <p:cNvPr id="9" name="Picture 8"/>
          <p:cNvPicPr>
            <a:picLocks noChangeAspect="1"/>
          </p:cNvPicPr>
          <p:nvPr/>
        </p:nvPicPr>
        <p:blipFill>
          <a:blip r:embed="rId3"/>
          <a:stretch>
            <a:fillRect/>
          </a:stretch>
        </p:blipFill>
        <p:spPr>
          <a:xfrm>
            <a:off x="152400" y="4084496"/>
            <a:ext cx="8763000" cy="2689509"/>
          </a:xfrm>
          <a:prstGeom prst="rect">
            <a:avLst/>
          </a:prstGeom>
        </p:spPr>
      </p:pic>
    </p:spTree>
    <p:extLst>
      <p:ext uri="{BB962C8B-B14F-4D97-AF65-F5344CB8AC3E}">
        <p14:creationId xmlns:p14="http://schemas.microsoft.com/office/powerpoint/2010/main" val="34345925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00" y="1155700"/>
            <a:ext cx="9131300" cy="5473700"/>
          </a:xfrm>
        </p:spPr>
        <p:txBody>
          <a:bodyPr/>
          <a:lstStyle/>
          <a:p>
            <a:r>
              <a:rPr lang="en-US" sz="2800" dirty="0">
                <a:latin typeface="Calibri" panose="020F0502020204030204" pitchFamily="34" charset="0"/>
              </a:rPr>
              <a:t>First, let’s check whether the relationship between the dependent variable and each of the predictors is linear</a:t>
            </a:r>
          </a:p>
          <a:p>
            <a:r>
              <a:rPr lang="en-US" sz="2800" dirty="0">
                <a:latin typeface="Calibri" panose="020F0502020204030204" pitchFamily="34" charset="0"/>
              </a:rPr>
              <a:t>R code: </a:t>
            </a:r>
          </a:p>
          <a:p>
            <a:pPr marL="0" indent="0">
              <a:buNone/>
            </a:pPr>
            <a:r>
              <a:rPr lang="en-US" sz="1600" dirty="0">
                <a:solidFill>
                  <a:schemeClr val="accent6">
                    <a:lumMod val="60000"/>
                    <a:lumOff val="40000"/>
                  </a:schemeClr>
                </a:solidFill>
                <a:latin typeface="Calibri" panose="020F0502020204030204" pitchFamily="34" charset="0"/>
              </a:rPr>
              <a:t>	#Plot the variables to see if a line does a good job with summarizing the relationship</a:t>
            </a:r>
          </a:p>
          <a:p>
            <a:pPr marL="0" indent="0">
              <a:buNone/>
            </a:pPr>
            <a:r>
              <a:rPr lang="en-US" sz="1600" dirty="0">
                <a:solidFill>
                  <a:schemeClr val="accent6">
                    <a:lumMod val="60000"/>
                    <a:lumOff val="40000"/>
                  </a:schemeClr>
                </a:solidFill>
                <a:latin typeface="Calibri" panose="020F0502020204030204" pitchFamily="34" charset="0"/>
              </a:rPr>
              <a:t>	plot(</a:t>
            </a:r>
            <a:r>
              <a:rPr lang="en-US" sz="1600" dirty="0" err="1">
                <a:solidFill>
                  <a:schemeClr val="accent6">
                    <a:lumMod val="60000"/>
                    <a:lumOff val="40000"/>
                  </a:schemeClr>
                </a:solidFill>
                <a:latin typeface="Calibri" panose="020F0502020204030204" pitchFamily="34" charset="0"/>
              </a:rPr>
              <a:t>multregdata$MEDHHINC</a:t>
            </a:r>
            <a:r>
              <a:rPr lang="en-US" sz="1600" dirty="0">
                <a:solidFill>
                  <a:schemeClr val="accent6">
                    <a:lumMod val="60000"/>
                    <a:lumOff val="40000"/>
                  </a:schemeClr>
                </a:solidFill>
                <a:latin typeface="Calibri" panose="020F0502020204030204" pitchFamily="34" charset="0"/>
              </a:rPr>
              <a:t>, </a:t>
            </a:r>
            <a:r>
              <a:rPr lang="en-US" sz="1600" dirty="0" err="1">
                <a:solidFill>
                  <a:schemeClr val="accent6">
                    <a:lumMod val="60000"/>
                    <a:lumOff val="40000"/>
                  </a:schemeClr>
                </a:solidFill>
                <a:latin typeface="Calibri" panose="020F0502020204030204" pitchFamily="34" charset="0"/>
              </a:rPr>
              <a:t>multregdata$MEDHVAL</a:t>
            </a:r>
            <a:r>
              <a:rPr lang="en-US" sz="1600" dirty="0">
                <a:solidFill>
                  <a:schemeClr val="accent6">
                    <a:lumMod val="60000"/>
                    <a:lumOff val="40000"/>
                  </a:schemeClr>
                </a:solidFill>
                <a:latin typeface="Calibri" panose="020F0502020204030204" pitchFamily="34" charset="0"/>
              </a:rPr>
              <a:t>)</a:t>
            </a:r>
          </a:p>
          <a:p>
            <a:pPr marL="0" indent="0">
              <a:buNone/>
            </a:pPr>
            <a:r>
              <a:rPr lang="en-US" sz="1600" dirty="0">
                <a:solidFill>
                  <a:schemeClr val="accent6">
                    <a:lumMod val="60000"/>
                    <a:lumOff val="40000"/>
                  </a:schemeClr>
                </a:solidFill>
                <a:latin typeface="Calibri" panose="020F0502020204030204" pitchFamily="34" charset="0"/>
              </a:rPr>
              <a:t>	plot(</a:t>
            </a:r>
            <a:r>
              <a:rPr lang="en-US" sz="1600" dirty="0" err="1">
                <a:solidFill>
                  <a:schemeClr val="accent6">
                    <a:lumMod val="60000"/>
                    <a:lumOff val="40000"/>
                  </a:schemeClr>
                </a:solidFill>
                <a:latin typeface="Calibri" panose="020F0502020204030204" pitchFamily="34" charset="0"/>
              </a:rPr>
              <a:t>multregdata$MEDHHINC</a:t>
            </a:r>
            <a:r>
              <a:rPr lang="en-US" sz="1600" dirty="0">
                <a:solidFill>
                  <a:schemeClr val="accent6">
                    <a:lumMod val="60000"/>
                    <a:lumOff val="40000"/>
                  </a:schemeClr>
                </a:solidFill>
                <a:latin typeface="Calibri" panose="020F0502020204030204" pitchFamily="34" charset="0"/>
              </a:rPr>
              <a:t>, </a:t>
            </a:r>
            <a:r>
              <a:rPr lang="en-US" sz="1600" dirty="0" err="1">
                <a:solidFill>
                  <a:schemeClr val="accent6">
                    <a:lumMod val="60000"/>
                    <a:lumOff val="40000"/>
                  </a:schemeClr>
                </a:solidFill>
                <a:latin typeface="Calibri" panose="020F0502020204030204" pitchFamily="34" charset="0"/>
              </a:rPr>
              <a:t>multregdata$PCTVACANT</a:t>
            </a:r>
            <a:r>
              <a:rPr lang="en-US" sz="1600" dirty="0">
                <a:solidFill>
                  <a:schemeClr val="accent6">
                    <a:lumMod val="60000"/>
                    <a:lumOff val="40000"/>
                  </a:schemeClr>
                </a:solidFill>
                <a:latin typeface="Calibri" panose="020F0502020204030204" pitchFamily="34" charset="0"/>
              </a:rPr>
              <a:t>)</a:t>
            </a:r>
          </a:p>
          <a:p>
            <a:pPr marL="0" indent="0">
              <a:buNone/>
            </a:pPr>
            <a:r>
              <a:rPr lang="en-US" sz="1600" dirty="0">
                <a:solidFill>
                  <a:schemeClr val="accent6">
                    <a:lumMod val="60000"/>
                    <a:lumOff val="40000"/>
                  </a:schemeClr>
                </a:solidFill>
                <a:latin typeface="Calibri" panose="020F0502020204030204" pitchFamily="34" charset="0"/>
              </a:rPr>
              <a:t>	plot(</a:t>
            </a:r>
            <a:r>
              <a:rPr lang="en-US" sz="1600" dirty="0" err="1">
                <a:solidFill>
                  <a:schemeClr val="accent6">
                    <a:lumMod val="60000"/>
                    <a:lumOff val="40000"/>
                  </a:schemeClr>
                </a:solidFill>
                <a:latin typeface="Calibri" panose="020F0502020204030204" pitchFamily="34" charset="0"/>
              </a:rPr>
              <a:t>multregdata$MEDHHINC</a:t>
            </a:r>
            <a:r>
              <a:rPr lang="en-US" sz="1600" dirty="0">
                <a:solidFill>
                  <a:schemeClr val="accent6">
                    <a:lumMod val="60000"/>
                    <a:lumOff val="40000"/>
                  </a:schemeClr>
                </a:solidFill>
                <a:latin typeface="Calibri" panose="020F0502020204030204" pitchFamily="34" charset="0"/>
              </a:rPr>
              <a:t>, </a:t>
            </a:r>
            <a:r>
              <a:rPr lang="en-US" sz="1600" dirty="0" err="1">
                <a:solidFill>
                  <a:schemeClr val="accent6">
                    <a:lumMod val="60000"/>
                    <a:lumOff val="40000"/>
                  </a:schemeClr>
                </a:solidFill>
                <a:latin typeface="Calibri" panose="020F0502020204030204" pitchFamily="34" charset="0"/>
              </a:rPr>
              <a:t>multregdata$PCTBACHMOR</a:t>
            </a:r>
            <a:r>
              <a:rPr lang="en-US" sz="1600" dirty="0">
                <a:solidFill>
                  <a:schemeClr val="accent6">
                    <a:lumMod val="60000"/>
                    <a:lumOff val="40000"/>
                  </a:schemeClr>
                </a:solidFill>
                <a:latin typeface="Calibri" panose="020F0502020204030204" pitchFamily="34" charset="0"/>
              </a:rPr>
              <a:t>)</a:t>
            </a:r>
          </a:p>
          <a:p>
            <a:endParaRPr lang="en-US" sz="1600" dirty="0">
              <a:latin typeface="Calibri" panose="020F0502020204030204" pitchFamily="34" charset="0"/>
            </a:endParaRPr>
          </a:p>
        </p:txBody>
      </p:sp>
      <p:sp>
        <p:nvSpPr>
          <p:cNvPr id="4" name="Title 1"/>
          <p:cNvSpPr txBox="1">
            <a:spLocks/>
          </p:cNvSpPr>
          <p:nvPr/>
        </p:nvSpPr>
        <p:spPr bwMode="auto">
          <a:xfrm>
            <a:off x="-25400" y="381000"/>
            <a:ext cx="84836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60" charset="0"/>
              </a:defRPr>
            </a:lvl2pPr>
            <a:lvl3pPr algn="ctr" rtl="0" fontAlgn="base">
              <a:spcBef>
                <a:spcPct val="0"/>
              </a:spcBef>
              <a:spcAft>
                <a:spcPct val="0"/>
              </a:spcAft>
              <a:defRPr sz="4400">
                <a:solidFill>
                  <a:schemeClr val="tx2"/>
                </a:solidFill>
                <a:latin typeface="Times New Roman" pitchFamily="-60" charset="0"/>
              </a:defRPr>
            </a:lvl3pPr>
            <a:lvl4pPr algn="ctr" rtl="0" fontAlgn="base">
              <a:spcBef>
                <a:spcPct val="0"/>
              </a:spcBef>
              <a:spcAft>
                <a:spcPct val="0"/>
              </a:spcAft>
              <a:defRPr sz="4400">
                <a:solidFill>
                  <a:schemeClr val="tx2"/>
                </a:solidFill>
                <a:latin typeface="Times New Roman" pitchFamily="-60" charset="0"/>
              </a:defRPr>
            </a:lvl4pPr>
            <a:lvl5pPr algn="ctr" rtl="0" fontAlgn="base">
              <a:spcBef>
                <a:spcPct val="0"/>
              </a:spcBef>
              <a:spcAft>
                <a:spcPct val="0"/>
              </a:spcAft>
              <a:defRPr sz="4400">
                <a:solidFill>
                  <a:schemeClr val="tx2"/>
                </a:solidFill>
                <a:latin typeface="Times New Roman" pitchFamily="-60" charset="0"/>
              </a:defRPr>
            </a:lvl5pPr>
            <a:lvl6pPr marL="457200" algn="ctr" rtl="0" fontAlgn="base">
              <a:spcBef>
                <a:spcPct val="0"/>
              </a:spcBef>
              <a:spcAft>
                <a:spcPct val="0"/>
              </a:spcAft>
              <a:defRPr sz="4400">
                <a:solidFill>
                  <a:schemeClr val="tx2"/>
                </a:solidFill>
                <a:latin typeface="Times New Roman" pitchFamily="-60" charset="0"/>
              </a:defRPr>
            </a:lvl6pPr>
            <a:lvl7pPr marL="914400" algn="ctr" rtl="0" fontAlgn="base">
              <a:spcBef>
                <a:spcPct val="0"/>
              </a:spcBef>
              <a:spcAft>
                <a:spcPct val="0"/>
              </a:spcAft>
              <a:defRPr sz="4400">
                <a:solidFill>
                  <a:schemeClr val="tx2"/>
                </a:solidFill>
                <a:latin typeface="Times New Roman" pitchFamily="-60" charset="0"/>
              </a:defRPr>
            </a:lvl7pPr>
            <a:lvl8pPr marL="1371600" algn="ctr" rtl="0" fontAlgn="base">
              <a:spcBef>
                <a:spcPct val="0"/>
              </a:spcBef>
              <a:spcAft>
                <a:spcPct val="0"/>
              </a:spcAft>
              <a:defRPr sz="4400">
                <a:solidFill>
                  <a:schemeClr val="tx2"/>
                </a:solidFill>
                <a:latin typeface="Times New Roman" pitchFamily="-60" charset="0"/>
              </a:defRPr>
            </a:lvl8pPr>
            <a:lvl9pPr marL="1828800" algn="ctr" rtl="0" fontAlgn="base">
              <a:spcBef>
                <a:spcPct val="0"/>
              </a:spcBef>
              <a:spcAft>
                <a:spcPct val="0"/>
              </a:spcAft>
              <a:defRPr sz="4400">
                <a:solidFill>
                  <a:schemeClr val="tx2"/>
                </a:solidFill>
                <a:latin typeface="Times New Roman" pitchFamily="-60" charset="0"/>
              </a:defRPr>
            </a:lvl9pPr>
          </a:lstStyle>
          <a:p>
            <a:pPr algn="l"/>
            <a:r>
              <a:rPr lang="en-US" sz="3600" b="1" kern="0" dirty="0">
                <a:solidFill>
                  <a:schemeClr val="tx1"/>
                </a:solidFill>
                <a:latin typeface="Calibri" pitchFamily="34" charset="0"/>
                <a:cs typeface="Calibri" pitchFamily="34" charset="0"/>
              </a:rPr>
              <a:t>R Output</a:t>
            </a:r>
          </a:p>
        </p:txBody>
      </p:sp>
      <p:grpSp>
        <p:nvGrpSpPr>
          <p:cNvPr id="8" name="Group 7"/>
          <p:cNvGrpSpPr/>
          <p:nvPr/>
        </p:nvGrpSpPr>
        <p:grpSpPr>
          <a:xfrm>
            <a:off x="12700" y="3886200"/>
            <a:ext cx="9131300" cy="2868465"/>
            <a:chOff x="12700" y="3989535"/>
            <a:chExt cx="9131300" cy="2868465"/>
          </a:xfrm>
        </p:grpSpPr>
        <p:pic>
          <p:nvPicPr>
            <p:cNvPr id="5" name="Picture 4"/>
            <p:cNvPicPr>
              <a:picLocks noChangeAspect="1"/>
            </p:cNvPicPr>
            <p:nvPr/>
          </p:nvPicPr>
          <p:blipFill>
            <a:blip r:embed="rId2"/>
            <a:stretch>
              <a:fillRect/>
            </a:stretch>
          </p:blipFill>
          <p:spPr>
            <a:xfrm>
              <a:off x="12700" y="3989535"/>
              <a:ext cx="3111500" cy="2843065"/>
            </a:xfrm>
            <a:prstGeom prst="rect">
              <a:avLst/>
            </a:prstGeom>
          </p:spPr>
        </p:pic>
        <p:pic>
          <p:nvPicPr>
            <p:cNvPr id="6" name="Picture 5"/>
            <p:cNvPicPr>
              <a:picLocks noChangeAspect="1"/>
            </p:cNvPicPr>
            <p:nvPr/>
          </p:nvPicPr>
          <p:blipFill>
            <a:blip r:embed="rId3"/>
            <a:stretch>
              <a:fillRect/>
            </a:stretch>
          </p:blipFill>
          <p:spPr>
            <a:xfrm>
              <a:off x="3048001" y="4008958"/>
              <a:ext cx="3124199" cy="2849041"/>
            </a:xfrm>
            <a:prstGeom prst="rect">
              <a:avLst/>
            </a:prstGeom>
          </p:spPr>
        </p:pic>
        <p:pic>
          <p:nvPicPr>
            <p:cNvPr id="7" name="Picture 6"/>
            <p:cNvPicPr>
              <a:picLocks noChangeAspect="1"/>
            </p:cNvPicPr>
            <p:nvPr/>
          </p:nvPicPr>
          <p:blipFill>
            <a:blip r:embed="rId4"/>
            <a:stretch>
              <a:fillRect/>
            </a:stretch>
          </p:blipFill>
          <p:spPr>
            <a:xfrm>
              <a:off x="6222999" y="4008958"/>
              <a:ext cx="2921001" cy="2849042"/>
            </a:xfrm>
            <a:prstGeom prst="rect">
              <a:avLst/>
            </a:prstGeom>
          </p:spPr>
        </p:pic>
      </p:grpSp>
    </p:spTree>
    <p:extLst>
      <p:ext uri="{BB962C8B-B14F-4D97-AF65-F5344CB8AC3E}">
        <p14:creationId xmlns:p14="http://schemas.microsoft.com/office/powerpoint/2010/main" val="17850737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409700"/>
            <a:ext cx="9144000" cy="5448300"/>
          </a:xfrm>
        </p:spPr>
        <p:txBody>
          <a:bodyPr/>
          <a:lstStyle/>
          <a:p>
            <a:r>
              <a:rPr lang="en-US" dirty="0">
                <a:latin typeface="Calibri" panose="020F0502020204030204" pitchFamily="34" charset="0"/>
              </a:rPr>
              <a:t>Now let’s look at the correlations between the predictors:</a:t>
            </a:r>
          </a:p>
        </p:txBody>
      </p:sp>
      <p:sp>
        <p:nvSpPr>
          <p:cNvPr id="4" name="Title 1"/>
          <p:cNvSpPr txBox="1">
            <a:spLocks/>
          </p:cNvSpPr>
          <p:nvPr/>
        </p:nvSpPr>
        <p:spPr bwMode="auto">
          <a:xfrm>
            <a:off x="0" y="533400"/>
            <a:ext cx="84836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60" charset="0"/>
              </a:defRPr>
            </a:lvl2pPr>
            <a:lvl3pPr algn="ctr" rtl="0" fontAlgn="base">
              <a:spcBef>
                <a:spcPct val="0"/>
              </a:spcBef>
              <a:spcAft>
                <a:spcPct val="0"/>
              </a:spcAft>
              <a:defRPr sz="4400">
                <a:solidFill>
                  <a:schemeClr val="tx2"/>
                </a:solidFill>
                <a:latin typeface="Times New Roman" pitchFamily="-60" charset="0"/>
              </a:defRPr>
            </a:lvl3pPr>
            <a:lvl4pPr algn="ctr" rtl="0" fontAlgn="base">
              <a:spcBef>
                <a:spcPct val="0"/>
              </a:spcBef>
              <a:spcAft>
                <a:spcPct val="0"/>
              </a:spcAft>
              <a:defRPr sz="4400">
                <a:solidFill>
                  <a:schemeClr val="tx2"/>
                </a:solidFill>
                <a:latin typeface="Times New Roman" pitchFamily="-60" charset="0"/>
              </a:defRPr>
            </a:lvl4pPr>
            <a:lvl5pPr algn="ctr" rtl="0" fontAlgn="base">
              <a:spcBef>
                <a:spcPct val="0"/>
              </a:spcBef>
              <a:spcAft>
                <a:spcPct val="0"/>
              </a:spcAft>
              <a:defRPr sz="4400">
                <a:solidFill>
                  <a:schemeClr val="tx2"/>
                </a:solidFill>
                <a:latin typeface="Times New Roman" pitchFamily="-60" charset="0"/>
              </a:defRPr>
            </a:lvl5pPr>
            <a:lvl6pPr marL="457200" algn="ctr" rtl="0" fontAlgn="base">
              <a:spcBef>
                <a:spcPct val="0"/>
              </a:spcBef>
              <a:spcAft>
                <a:spcPct val="0"/>
              </a:spcAft>
              <a:defRPr sz="4400">
                <a:solidFill>
                  <a:schemeClr val="tx2"/>
                </a:solidFill>
                <a:latin typeface="Times New Roman" pitchFamily="-60" charset="0"/>
              </a:defRPr>
            </a:lvl6pPr>
            <a:lvl7pPr marL="914400" algn="ctr" rtl="0" fontAlgn="base">
              <a:spcBef>
                <a:spcPct val="0"/>
              </a:spcBef>
              <a:spcAft>
                <a:spcPct val="0"/>
              </a:spcAft>
              <a:defRPr sz="4400">
                <a:solidFill>
                  <a:schemeClr val="tx2"/>
                </a:solidFill>
                <a:latin typeface="Times New Roman" pitchFamily="-60" charset="0"/>
              </a:defRPr>
            </a:lvl7pPr>
            <a:lvl8pPr marL="1371600" algn="ctr" rtl="0" fontAlgn="base">
              <a:spcBef>
                <a:spcPct val="0"/>
              </a:spcBef>
              <a:spcAft>
                <a:spcPct val="0"/>
              </a:spcAft>
              <a:defRPr sz="4400">
                <a:solidFill>
                  <a:schemeClr val="tx2"/>
                </a:solidFill>
                <a:latin typeface="Times New Roman" pitchFamily="-60" charset="0"/>
              </a:defRPr>
            </a:lvl8pPr>
            <a:lvl9pPr marL="1828800" algn="ctr" rtl="0" fontAlgn="base">
              <a:spcBef>
                <a:spcPct val="0"/>
              </a:spcBef>
              <a:spcAft>
                <a:spcPct val="0"/>
              </a:spcAft>
              <a:defRPr sz="4400">
                <a:solidFill>
                  <a:schemeClr val="tx2"/>
                </a:solidFill>
                <a:latin typeface="Times New Roman" pitchFamily="-60" charset="0"/>
              </a:defRPr>
            </a:lvl9pPr>
          </a:lstStyle>
          <a:p>
            <a:pPr algn="l"/>
            <a:r>
              <a:rPr lang="en-US" sz="3600" b="1" kern="0" dirty="0">
                <a:solidFill>
                  <a:schemeClr val="tx1"/>
                </a:solidFill>
                <a:latin typeface="Calibri" pitchFamily="34" charset="0"/>
                <a:cs typeface="Calibri" pitchFamily="34" charset="0"/>
              </a:rPr>
              <a:t>R Output (Cont’d)</a:t>
            </a:r>
          </a:p>
        </p:txBody>
      </p:sp>
      <p:pic>
        <p:nvPicPr>
          <p:cNvPr id="6" name="Picture 5"/>
          <p:cNvPicPr>
            <a:picLocks noChangeAspect="1"/>
          </p:cNvPicPr>
          <p:nvPr/>
        </p:nvPicPr>
        <p:blipFill>
          <a:blip r:embed="rId2"/>
          <a:stretch>
            <a:fillRect/>
          </a:stretch>
        </p:blipFill>
        <p:spPr>
          <a:xfrm>
            <a:off x="192956" y="2971800"/>
            <a:ext cx="8758088" cy="1434811"/>
          </a:xfrm>
          <a:prstGeom prst="rect">
            <a:avLst/>
          </a:prstGeom>
        </p:spPr>
      </p:pic>
    </p:spTree>
    <p:extLst>
      <p:ext uri="{BB962C8B-B14F-4D97-AF65-F5344CB8AC3E}">
        <p14:creationId xmlns:p14="http://schemas.microsoft.com/office/powerpoint/2010/main" val="14677999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8483600" cy="762000"/>
          </a:xfrm>
        </p:spPr>
        <p:txBody>
          <a:bodyPr/>
          <a:lstStyle/>
          <a:p>
            <a:pPr algn="l"/>
            <a:r>
              <a:rPr lang="en-US" sz="3600" b="1" dirty="0">
                <a:solidFill>
                  <a:schemeClr val="tx1"/>
                </a:solidFill>
                <a:latin typeface="Calibri" pitchFamily="34" charset="0"/>
                <a:cs typeface="Calibri" pitchFamily="34" charset="0"/>
              </a:rPr>
              <a:t>R Output (Cont’d)</a:t>
            </a:r>
          </a:p>
        </p:txBody>
      </p:sp>
      <p:sp>
        <p:nvSpPr>
          <p:cNvPr id="5" name="TextBox 4"/>
          <p:cNvSpPr txBox="1"/>
          <p:nvPr/>
        </p:nvSpPr>
        <p:spPr>
          <a:xfrm>
            <a:off x="5257006" y="102304"/>
            <a:ext cx="3886995" cy="6771084"/>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Calibri" pitchFamily="34" charset="0"/>
                <a:cs typeface="Calibri" pitchFamily="34" charset="0"/>
              </a:rPr>
              <a:t>All predictors are significant (p&lt;0.05)</a:t>
            </a:r>
          </a:p>
          <a:p>
            <a:pPr marL="171450" indent="-171450">
              <a:buFont typeface="Arial" panose="020B0604020202020204" pitchFamily="34" charset="0"/>
              <a:buChar char="•"/>
            </a:pPr>
            <a:endParaRPr lang="en-US" sz="800" dirty="0">
              <a:latin typeface="Calibri" pitchFamily="34" charset="0"/>
              <a:cs typeface="Calibri" pitchFamily="34" charset="0"/>
            </a:endParaRPr>
          </a:p>
          <a:p>
            <a:pPr marL="285750" indent="-285750">
              <a:buFont typeface="Arial" panose="020B0604020202020204" pitchFamily="34" charset="0"/>
              <a:buChar char="•"/>
            </a:pPr>
            <a:r>
              <a:rPr lang="en-US" sz="1400" dirty="0">
                <a:latin typeface="Calibri" pitchFamily="34" charset="0"/>
                <a:cs typeface="Calibri" pitchFamily="34" charset="0"/>
              </a:rPr>
              <a:t>R</a:t>
            </a:r>
            <a:r>
              <a:rPr lang="en-US" sz="1400" baseline="30000" dirty="0">
                <a:latin typeface="Calibri" pitchFamily="34" charset="0"/>
                <a:cs typeface="Calibri" pitchFamily="34" charset="0"/>
              </a:rPr>
              <a:t>2</a:t>
            </a:r>
            <a:r>
              <a:rPr lang="en-US" sz="1400" dirty="0">
                <a:latin typeface="Calibri" pitchFamily="34" charset="0"/>
                <a:cs typeface="Calibri" pitchFamily="34" charset="0"/>
              </a:rPr>
              <a:t>: 48.8% = % of variance in median household income explained by predictors</a:t>
            </a:r>
          </a:p>
          <a:p>
            <a:pPr marL="171450" indent="-171450">
              <a:buFont typeface="Arial" panose="020B0604020202020204" pitchFamily="34" charset="0"/>
              <a:buChar char="•"/>
            </a:pPr>
            <a:endParaRPr lang="en-US" sz="700" dirty="0">
              <a:latin typeface="Calibri" pitchFamily="34" charset="0"/>
              <a:cs typeface="Calibri" pitchFamily="34" charset="0"/>
            </a:endParaRPr>
          </a:p>
          <a:p>
            <a:pPr marL="285750" indent="-285750">
              <a:buFont typeface="Arial" panose="020B0604020202020204" pitchFamily="34" charset="0"/>
              <a:buChar char="•"/>
            </a:pPr>
            <a:r>
              <a:rPr lang="en-US" sz="1400" dirty="0">
                <a:latin typeface="Calibri" pitchFamily="34" charset="0"/>
                <a:cs typeface="Calibri" pitchFamily="34" charset="0"/>
              </a:rPr>
              <a:t>Adj. R</a:t>
            </a:r>
            <a:r>
              <a:rPr lang="en-US" sz="1400" baseline="30000" dirty="0">
                <a:latin typeface="Calibri" pitchFamily="34" charset="0"/>
                <a:cs typeface="Calibri" pitchFamily="34" charset="0"/>
              </a:rPr>
              <a:t>2</a:t>
            </a:r>
            <a:r>
              <a:rPr lang="en-US" sz="1400" dirty="0">
                <a:latin typeface="Calibri" pitchFamily="34" charset="0"/>
                <a:cs typeface="Calibri" pitchFamily="34" charset="0"/>
              </a:rPr>
              <a:t>: 48.7% = % of variance in median household income explained by predictors adjusted for number of predictors (3)</a:t>
            </a:r>
          </a:p>
          <a:p>
            <a:pPr marL="171450" indent="-171450">
              <a:buFont typeface="Arial" panose="020B0604020202020204" pitchFamily="34" charset="0"/>
              <a:buChar char="•"/>
            </a:pPr>
            <a:endParaRPr lang="en-US" sz="700" dirty="0">
              <a:latin typeface="Calibri" pitchFamily="34" charset="0"/>
              <a:cs typeface="Calibri" pitchFamily="34" charset="0"/>
            </a:endParaRPr>
          </a:p>
          <a:p>
            <a:pPr marL="285750" indent="-285750">
              <a:buFont typeface="Arial" panose="020B0604020202020204" pitchFamily="34" charset="0"/>
              <a:buChar char="•"/>
            </a:pPr>
            <a:r>
              <a:rPr lang="en-US" sz="1400" dirty="0">
                <a:latin typeface="Calibri" pitchFamily="34" charset="0"/>
                <a:cs typeface="Calibri" pitchFamily="34" charset="0"/>
              </a:rPr>
              <a:t>P-value associated with F-ratio of 545 is less than 0.0001 -&gt; we can reject the H0 that all </a:t>
            </a:r>
            <a:r>
              <a:rPr lang="el-GR" sz="1400" dirty="0">
                <a:latin typeface="Calibri" pitchFamily="34" charset="0"/>
                <a:cs typeface="Calibri" pitchFamily="34" charset="0"/>
              </a:rPr>
              <a:t>β</a:t>
            </a:r>
            <a:r>
              <a:rPr lang="en-US" sz="1400" dirty="0">
                <a:latin typeface="Calibri" pitchFamily="34" charset="0"/>
                <a:cs typeface="Calibri" pitchFamily="34" charset="0"/>
              </a:rPr>
              <a:t> coefficients (i.e., for MEDHVAL, PCTVACANT, and PCTBACHMOR) are 0.</a:t>
            </a:r>
          </a:p>
          <a:p>
            <a:endParaRPr lang="en-US" sz="800" dirty="0">
              <a:latin typeface="Calibri" pitchFamily="34" charset="0"/>
              <a:cs typeface="Calibri" pitchFamily="34" charset="0"/>
            </a:endParaRPr>
          </a:p>
          <a:p>
            <a:pPr marL="285750" indent="-285750">
              <a:buFont typeface="Arial" panose="020B0604020202020204" pitchFamily="34" charset="0"/>
              <a:buChar char="•"/>
            </a:pPr>
            <a:r>
              <a:rPr lang="en-US" sz="1400" dirty="0">
                <a:latin typeface="Calibri" pitchFamily="34" charset="0"/>
                <a:cs typeface="Calibri" pitchFamily="34" charset="0"/>
              </a:rPr>
              <a:t>SSR = SS(MEDHVAL) + SS(PCTVACANT) + SS(PCTBACHMOR) = 195863503117 + 22204142490 + 4722047584 = total variance in DV explained by the model</a:t>
            </a:r>
          </a:p>
          <a:p>
            <a:pPr marL="285750" indent="-285750">
              <a:buFont typeface="Arial" panose="020B0604020202020204" pitchFamily="34" charset="0"/>
              <a:buChar char="•"/>
            </a:pPr>
            <a:endParaRPr lang="en-US" sz="800" dirty="0">
              <a:latin typeface="Calibri" pitchFamily="34" charset="0"/>
              <a:cs typeface="Calibri" pitchFamily="34" charset="0"/>
            </a:endParaRPr>
          </a:p>
          <a:p>
            <a:pPr marL="285750" indent="-285750">
              <a:buFont typeface="Arial" panose="020B0604020202020204" pitchFamily="34" charset="0"/>
              <a:buChar char="•"/>
            </a:pPr>
            <a:r>
              <a:rPr lang="en-US" sz="1400" dirty="0">
                <a:latin typeface="Calibri" pitchFamily="34" charset="0"/>
                <a:cs typeface="Calibri" pitchFamily="34" charset="0"/>
              </a:rPr>
              <a:t>SSE = 233843654149 = total variance in DV unexplained in the model</a:t>
            </a:r>
          </a:p>
          <a:p>
            <a:pPr marL="285750" indent="-285750">
              <a:buFont typeface="Arial" panose="020B0604020202020204" pitchFamily="34" charset="0"/>
              <a:buChar char="•"/>
            </a:pPr>
            <a:endParaRPr lang="en-US" sz="800" dirty="0">
              <a:latin typeface="Calibri" pitchFamily="34" charset="0"/>
              <a:cs typeface="Calibri" pitchFamily="34" charset="0"/>
            </a:endParaRPr>
          </a:p>
          <a:p>
            <a:pPr marL="285750" indent="-285750">
              <a:buFont typeface="Arial" panose="020B0604020202020204" pitchFamily="34" charset="0"/>
              <a:buChar char="•"/>
            </a:pPr>
            <a:r>
              <a:rPr lang="en-US" sz="1400" dirty="0">
                <a:latin typeface="Calibri" pitchFamily="34" charset="0"/>
                <a:cs typeface="Calibri" pitchFamily="34" charset="0"/>
              </a:rPr>
              <a:t>SS(MEDHVAL) = reduction in SSE when the predictor MEDHVAL is added to the model</a:t>
            </a:r>
          </a:p>
          <a:p>
            <a:pPr marL="285750" indent="-285750">
              <a:buFont typeface="Arial" panose="020B0604020202020204" pitchFamily="34" charset="0"/>
              <a:buChar char="•"/>
            </a:pPr>
            <a:endParaRPr lang="en-US" sz="800" dirty="0">
              <a:latin typeface="Calibri" pitchFamily="34" charset="0"/>
              <a:cs typeface="Calibri" pitchFamily="34" charset="0"/>
            </a:endParaRPr>
          </a:p>
          <a:p>
            <a:pPr marL="285750" indent="-285750">
              <a:buFont typeface="Arial" panose="020B0604020202020204" pitchFamily="34" charset="0"/>
              <a:buChar char="•"/>
            </a:pPr>
            <a:r>
              <a:rPr lang="en-US" sz="1400" dirty="0">
                <a:latin typeface="Calibri" pitchFamily="34" charset="0"/>
                <a:cs typeface="Calibri" pitchFamily="34" charset="0"/>
              </a:rPr>
              <a:t>SS(PCTVACANT) = reduction in SSE when the predictor PCTVACANT is added to the model after controlling for MEDHVAL</a:t>
            </a:r>
          </a:p>
          <a:p>
            <a:pPr marL="285750" indent="-285750">
              <a:buFont typeface="Arial" panose="020B0604020202020204" pitchFamily="34" charset="0"/>
              <a:buChar char="•"/>
            </a:pPr>
            <a:endParaRPr lang="en-US" sz="800" dirty="0">
              <a:latin typeface="Calibri" pitchFamily="34" charset="0"/>
              <a:cs typeface="Calibri" pitchFamily="34" charset="0"/>
            </a:endParaRPr>
          </a:p>
          <a:p>
            <a:pPr marL="285750" indent="-285750">
              <a:buFont typeface="Arial" panose="020B0604020202020204" pitchFamily="34" charset="0"/>
              <a:buChar char="•"/>
            </a:pPr>
            <a:r>
              <a:rPr lang="en-US" sz="1400" dirty="0">
                <a:latin typeface="Calibri" pitchFamily="34" charset="0"/>
                <a:cs typeface="Calibri" pitchFamily="34" charset="0"/>
              </a:rPr>
              <a:t>SS(PCTBACHMOR) = reduction in SSE when the predictor PCTBACHMOR is added to the model after controlling for MEDHVAL and PCTVACANT</a:t>
            </a:r>
          </a:p>
          <a:p>
            <a:pPr marL="285750" indent="-285750">
              <a:buFont typeface="Arial" panose="020B0604020202020204" pitchFamily="34" charset="0"/>
              <a:buChar char="•"/>
            </a:pPr>
            <a:endParaRPr lang="en-US" sz="800" dirty="0">
              <a:latin typeface="Calibri" pitchFamily="34" charset="0"/>
              <a:cs typeface="Calibri" pitchFamily="34" charset="0"/>
            </a:endParaRPr>
          </a:p>
          <a:p>
            <a:pPr marL="285750" indent="-285750">
              <a:buFont typeface="Arial" panose="020B0604020202020204" pitchFamily="34" charset="0"/>
              <a:buChar char="•"/>
            </a:pPr>
            <a:r>
              <a:rPr lang="en-US" sz="1400" dirty="0">
                <a:latin typeface="Calibri" pitchFamily="34" charset="0"/>
                <a:cs typeface="Calibri" pitchFamily="34" charset="0"/>
              </a:rPr>
              <a:t>Don’t worry about the p-values presented in the ANOVA output.</a:t>
            </a:r>
            <a:endParaRPr lang="en-US" sz="1600" dirty="0">
              <a:latin typeface="Calibri" pitchFamily="34" charset="0"/>
              <a:cs typeface="Calibri" pitchFamily="34" charset="0"/>
            </a:endParaRPr>
          </a:p>
        </p:txBody>
      </p:sp>
      <p:grpSp>
        <p:nvGrpSpPr>
          <p:cNvPr id="8" name="Group 7"/>
          <p:cNvGrpSpPr/>
          <p:nvPr/>
        </p:nvGrpSpPr>
        <p:grpSpPr>
          <a:xfrm>
            <a:off x="76200" y="1421696"/>
            <a:ext cx="5266531" cy="5029200"/>
            <a:chOff x="66278" y="1600200"/>
            <a:chExt cx="5266531" cy="5029200"/>
          </a:xfrm>
        </p:grpSpPr>
        <p:pic>
          <p:nvPicPr>
            <p:cNvPr id="3" name="Picture 2"/>
            <p:cNvPicPr>
              <a:picLocks noChangeAspect="1"/>
            </p:cNvPicPr>
            <p:nvPr/>
          </p:nvPicPr>
          <p:blipFill>
            <a:blip r:embed="rId2"/>
            <a:stretch>
              <a:fillRect/>
            </a:stretch>
          </p:blipFill>
          <p:spPr>
            <a:xfrm>
              <a:off x="85328" y="1600200"/>
              <a:ext cx="5247481" cy="5029200"/>
            </a:xfrm>
            <a:prstGeom prst="rect">
              <a:avLst/>
            </a:prstGeom>
          </p:spPr>
        </p:pic>
        <p:sp>
          <p:nvSpPr>
            <p:cNvPr id="6" name="Rounded Rectangle 5"/>
            <p:cNvSpPr/>
            <p:nvPr/>
          </p:nvSpPr>
          <p:spPr>
            <a:xfrm>
              <a:off x="66278" y="4572000"/>
              <a:ext cx="4658122" cy="152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8458200" cy="762000"/>
          </a:xfrm>
        </p:spPr>
        <p:txBody>
          <a:bodyPr/>
          <a:lstStyle/>
          <a:p>
            <a:pPr algn="l"/>
            <a:r>
              <a:rPr lang="en-US" sz="3600" b="1" dirty="0">
                <a:solidFill>
                  <a:schemeClr val="tx1"/>
                </a:solidFill>
                <a:latin typeface="Calibri" pitchFamily="34" charset="0"/>
                <a:cs typeface="Calibri" pitchFamily="34" charset="0"/>
              </a:rPr>
              <a:t>Additional Remarks About Output</a:t>
            </a:r>
          </a:p>
        </p:txBody>
      </p:sp>
      <p:sp>
        <p:nvSpPr>
          <p:cNvPr id="3" name="Content Placeholder 2"/>
          <p:cNvSpPr>
            <a:spLocks noGrp="1"/>
          </p:cNvSpPr>
          <p:nvPr>
            <p:ph idx="1"/>
          </p:nvPr>
        </p:nvSpPr>
        <p:spPr>
          <a:xfrm>
            <a:off x="0" y="2800350"/>
            <a:ext cx="9144000" cy="4057650"/>
          </a:xfrm>
        </p:spPr>
        <p:txBody>
          <a:bodyPr/>
          <a:lstStyle/>
          <a:p>
            <a:r>
              <a:rPr lang="en-US" sz="2000" dirty="0">
                <a:latin typeface="Calibri" pitchFamily="34" charset="0"/>
                <a:cs typeface="Calibri" pitchFamily="34" charset="0"/>
              </a:rPr>
              <a:t>The 3 independent variables are highly significant predictors of median household income.</a:t>
            </a:r>
          </a:p>
          <a:p>
            <a:r>
              <a:rPr lang="en-US" sz="2000" dirty="0">
                <a:latin typeface="Calibri" pitchFamily="34" charset="0"/>
                <a:cs typeface="Calibri" pitchFamily="34" charset="0"/>
              </a:rPr>
              <a:t>As median house value goes up by 1 unit (i.e., $1), the dependent variable (median household income) goes up by $.13, holding other predictors constant.</a:t>
            </a:r>
          </a:p>
          <a:p>
            <a:r>
              <a:rPr lang="en-US" sz="2000" dirty="0">
                <a:latin typeface="Calibri" pitchFamily="34" charset="0"/>
                <a:cs typeface="Calibri" pitchFamily="34" charset="0"/>
              </a:rPr>
              <a:t>As vacancy rates go up by 1 unit (i.e., 1%), median household income goes down by $376.21, holding other predictors constant.</a:t>
            </a:r>
          </a:p>
          <a:p>
            <a:r>
              <a:rPr lang="en-US" sz="2000" dirty="0">
                <a:latin typeface="Calibri" pitchFamily="34" charset="0"/>
                <a:cs typeface="Calibri" pitchFamily="34" charset="0"/>
              </a:rPr>
              <a:t>As % of individuals with at least a bachelor degree goes up by 1 unit (i.e., 1%), median household income goes up by $131.86, holding other predictors constant.</a:t>
            </a:r>
          </a:p>
          <a:p>
            <a:r>
              <a:rPr lang="en-US" sz="2000" dirty="0">
                <a:latin typeface="Calibri" pitchFamily="34" charset="0"/>
                <a:cs typeface="Calibri" pitchFamily="34" charset="0"/>
              </a:rPr>
              <a:t>In a block group where all 3 predictors are 0, median household income is 25003.24 (though this may not be a realistic block group).</a:t>
            </a:r>
          </a:p>
        </p:txBody>
      </p:sp>
      <p:pic>
        <p:nvPicPr>
          <p:cNvPr id="4" name="Picture 3"/>
          <p:cNvPicPr>
            <a:picLocks noChangeAspect="1"/>
          </p:cNvPicPr>
          <p:nvPr/>
        </p:nvPicPr>
        <p:blipFill>
          <a:blip r:embed="rId2"/>
          <a:stretch>
            <a:fillRect/>
          </a:stretch>
        </p:blipFill>
        <p:spPr>
          <a:xfrm>
            <a:off x="762000" y="1371600"/>
            <a:ext cx="7572202" cy="1295400"/>
          </a:xfrm>
          <a:prstGeom prst="rect">
            <a:avLst/>
          </a:prstGeom>
        </p:spPr>
      </p:pic>
    </p:spTree>
    <p:extLst>
      <p:ext uri="{BB962C8B-B14F-4D97-AF65-F5344CB8AC3E}">
        <p14:creationId xmlns:p14="http://schemas.microsoft.com/office/powerpoint/2010/main" val="21923656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8458200" cy="762000"/>
          </a:xfrm>
        </p:spPr>
        <p:txBody>
          <a:bodyPr/>
          <a:lstStyle/>
          <a:p>
            <a:pPr algn="l"/>
            <a:r>
              <a:rPr lang="en-US" sz="3600" b="1" dirty="0">
                <a:solidFill>
                  <a:schemeClr val="tx1"/>
                </a:solidFill>
                <a:latin typeface="Calibri" pitchFamily="34" charset="0"/>
                <a:cs typeface="Calibri" pitchFamily="34" charset="0"/>
              </a:rPr>
              <a:t>Additional Remarks About Output</a:t>
            </a:r>
          </a:p>
        </p:txBody>
      </p:sp>
      <p:sp>
        <p:nvSpPr>
          <p:cNvPr id="3" name="Content Placeholder 2"/>
          <p:cNvSpPr>
            <a:spLocks noGrp="1"/>
          </p:cNvSpPr>
          <p:nvPr>
            <p:ph idx="1"/>
          </p:nvPr>
        </p:nvSpPr>
        <p:spPr>
          <a:xfrm>
            <a:off x="0" y="3429000"/>
            <a:ext cx="9144000" cy="3429000"/>
          </a:xfrm>
        </p:spPr>
        <p:txBody>
          <a:bodyPr/>
          <a:lstStyle/>
          <a:p>
            <a:r>
              <a:rPr lang="en-US" sz="2400" dirty="0">
                <a:latin typeface="Calibri" pitchFamily="34" charset="0"/>
                <a:cs typeface="Calibri" pitchFamily="34" charset="0"/>
              </a:rPr>
              <a:t>SSE = Sum of squared errors = sum of squared residuals = </a:t>
            </a:r>
            <a:r>
              <a:rPr lang="en-US" sz="2400" dirty="0">
                <a:solidFill>
                  <a:schemeClr val="accent6">
                    <a:lumMod val="60000"/>
                    <a:lumOff val="40000"/>
                  </a:schemeClr>
                </a:solidFill>
                <a:latin typeface="Calibri" pitchFamily="34" charset="0"/>
                <a:cs typeface="Calibri" pitchFamily="34" charset="0"/>
              </a:rPr>
              <a:t>233843654149</a:t>
            </a:r>
          </a:p>
          <a:p>
            <a:r>
              <a:rPr lang="en-US" sz="2400" dirty="0">
                <a:latin typeface="Calibri" pitchFamily="34" charset="0"/>
                <a:cs typeface="Calibri" pitchFamily="34" charset="0"/>
              </a:rPr>
              <a:t>SSR = Regression sum of squares = </a:t>
            </a:r>
            <a:r>
              <a:rPr lang="en-US" sz="2400" dirty="0">
                <a:solidFill>
                  <a:schemeClr val="accent6">
                    <a:lumMod val="60000"/>
                    <a:lumOff val="40000"/>
                  </a:schemeClr>
                </a:solidFill>
                <a:latin typeface="Calibri" pitchFamily="34" charset="0"/>
                <a:cs typeface="Calibri" pitchFamily="34" charset="0"/>
              </a:rPr>
              <a:t>195863503117 + 22204142490 + 4722047584 = 222789693191 </a:t>
            </a:r>
          </a:p>
          <a:p>
            <a:r>
              <a:rPr lang="en-US" sz="2400" dirty="0">
                <a:latin typeface="Calibri" pitchFamily="34" charset="0"/>
                <a:cs typeface="Calibri" pitchFamily="34" charset="0"/>
              </a:rPr>
              <a:t>SST = Total sum of squares = SSE + SSR = </a:t>
            </a:r>
            <a:r>
              <a:rPr lang="en-US" sz="2400" dirty="0">
                <a:solidFill>
                  <a:schemeClr val="accent6">
                    <a:lumMod val="60000"/>
                    <a:lumOff val="40000"/>
                  </a:schemeClr>
                </a:solidFill>
                <a:latin typeface="Calibri" pitchFamily="34" charset="0"/>
                <a:cs typeface="Calibri" pitchFamily="34" charset="0"/>
              </a:rPr>
              <a:t>233843654149 + 222789693191 = 456633347340</a:t>
            </a:r>
          </a:p>
          <a:p>
            <a:r>
              <a:rPr lang="en-US" sz="2400" dirty="0">
                <a:latin typeface="Calibri" pitchFamily="34" charset="0"/>
                <a:cs typeface="Calibri" pitchFamily="34" charset="0"/>
              </a:rPr>
              <a:t>R</a:t>
            </a:r>
            <a:r>
              <a:rPr lang="en-US" sz="2400" baseline="30000" dirty="0">
                <a:latin typeface="Calibri" pitchFamily="34" charset="0"/>
                <a:cs typeface="Calibri" pitchFamily="34" charset="0"/>
              </a:rPr>
              <a:t>2</a:t>
            </a:r>
            <a:r>
              <a:rPr lang="en-US" sz="2400" dirty="0">
                <a:latin typeface="Calibri" pitchFamily="34" charset="0"/>
                <a:cs typeface="Calibri" pitchFamily="34" charset="0"/>
              </a:rPr>
              <a:t> = SSR/SST = </a:t>
            </a:r>
            <a:r>
              <a:rPr lang="en-US" sz="2400" dirty="0">
                <a:solidFill>
                  <a:schemeClr val="accent6">
                    <a:lumMod val="60000"/>
                    <a:lumOff val="40000"/>
                  </a:schemeClr>
                </a:solidFill>
                <a:latin typeface="Calibri" pitchFamily="34" charset="0"/>
                <a:cs typeface="Calibri" pitchFamily="34" charset="0"/>
              </a:rPr>
              <a:t>222789693191/456633347340 = 0.4879</a:t>
            </a:r>
          </a:p>
        </p:txBody>
      </p:sp>
      <p:pic>
        <p:nvPicPr>
          <p:cNvPr id="4" name="Picture 3"/>
          <p:cNvPicPr>
            <a:picLocks noChangeAspect="1"/>
          </p:cNvPicPr>
          <p:nvPr/>
        </p:nvPicPr>
        <p:blipFill>
          <a:blip r:embed="rId2"/>
          <a:stretch>
            <a:fillRect/>
          </a:stretch>
        </p:blipFill>
        <p:spPr>
          <a:xfrm>
            <a:off x="990600" y="1371600"/>
            <a:ext cx="7261802" cy="1724025"/>
          </a:xfrm>
          <a:prstGeom prst="rect">
            <a:avLst/>
          </a:prstGeom>
        </p:spPr>
      </p:pic>
    </p:spTree>
    <p:extLst>
      <p:ext uri="{BB962C8B-B14F-4D97-AF65-F5344CB8AC3E}">
        <p14:creationId xmlns:p14="http://schemas.microsoft.com/office/powerpoint/2010/main" val="2892103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1143000"/>
          </a:xfrm>
        </p:spPr>
        <p:txBody>
          <a:bodyPr/>
          <a:lstStyle/>
          <a:p>
            <a:r>
              <a:rPr lang="en-US" b="1" dirty="0">
                <a:latin typeface="Calibri" panose="020F0502020204030204" pitchFamily="34" charset="0"/>
              </a:rPr>
              <a:t>VIF</a:t>
            </a:r>
          </a:p>
        </p:txBody>
      </p:sp>
      <p:pic>
        <p:nvPicPr>
          <p:cNvPr id="6" name="Picture 5"/>
          <p:cNvPicPr>
            <a:picLocks noChangeAspect="1"/>
          </p:cNvPicPr>
          <p:nvPr/>
        </p:nvPicPr>
        <p:blipFill>
          <a:blip r:embed="rId2"/>
          <a:stretch>
            <a:fillRect/>
          </a:stretch>
        </p:blipFill>
        <p:spPr>
          <a:xfrm>
            <a:off x="228600" y="2466975"/>
            <a:ext cx="6715125" cy="685800"/>
          </a:xfrm>
          <a:prstGeom prst="rect">
            <a:avLst/>
          </a:prstGeom>
        </p:spPr>
      </p:pic>
      <p:pic>
        <p:nvPicPr>
          <p:cNvPr id="7" name="Picture 6"/>
          <p:cNvPicPr>
            <a:picLocks noChangeAspect="1"/>
          </p:cNvPicPr>
          <p:nvPr/>
        </p:nvPicPr>
        <p:blipFill>
          <a:blip r:embed="rId3"/>
          <a:stretch>
            <a:fillRect/>
          </a:stretch>
        </p:blipFill>
        <p:spPr>
          <a:xfrm>
            <a:off x="457200" y="1981200"/>
            <a:ext cx="2743200" cy="457200"/>
          </a:xfrm>
          <a:prstGeom prst="rect">
            <a:avLst/>
          </a:prstGeom>
        </p:spPr>
      </p:pic>
      <p:sp>
        <p:nvSpPr>
          <p:cNvPr id="8" name="TextBox 7"/>
          <p:cNvSpPr txBox="1"/>
          <p:nvPr/>
        </p:nvSpPr>
        <p:spPr>
          <a:xfrm>
            <a:off x="457200" y="3581400"/>
            <a:ext cx="7848600" cy="830997"/>
          </a:xfrm>
          <a:prstGeom prst="rect">
            <a:avLst/>
          </a:prstGeom>
          <a:noFill/>
        </p:spPr>
        <p:txBody>
          <a:bodyPr wrap="square" rtlCol="0">
            <a:spAutoFit/>
          </a:bodyPr>
          <a:lstStyle/>
          <a:p>
            <a:r>
              <a:rPr lang="en-US" dirty="0">
                <a:latin typeface="Calibri" panose="020F0502020204030204" pitchFamily="34" charset="0"/>
              </a:rPr>
              <a:t>None of the VIFs are greater than 4, so there are no issues with multicollinearity</a:t>
            </a:r>
          </a:p>
        </p:txBody>
      </p:sp>
    </p:spTree>
    <p:extLst>
      <p:ext uri="{BB962C8B-B14F-4D97-AF65-F5344CB8AC3E}">
        <p14:creationId xmlns:p14="http://schemas.microsoft.com/office/powerpoint/2010/main" val="38698831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0" y="419100"/>
            <a:ext cx="84836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60" charset="0"/>
              </a:defRPr>
            </a:lvl2pPr>
            <a:lvl3pPr algn="ctr" rtl="0" fontAlgn="base">
              <a:spcBef>
                <a:spcPct val="0"/>
              </a:spcBef>
              <a:spcAft>
                <a:spcPct val="0"/>
              </a:spcAft>
              <a:defRPr sz="4400">
                <a:solidFill>
                  <a:schemeClr val="tx2"/>
                </a:solidFill>
                <a:latin typeface="Times New Roman" pitchFamily="-60" charset="0"/>
              </a:defRPr>
            </a:lvl3pPr>
            <a:lvl4pPr algn="ctr" rtl="0" fontAlgn="base">
              <a:spcBef>
                <a:spcPct val="0"/>
              </a:spcBef>
              <a:spcAft>
                <a:spcPct val="0"/>
              </a:spcAft>
              <a:defRPr sz="4400">
                <a:solidFill>
                  <a:schemeClr val="tx2"/>
                </a:solidFill>
                <a:latin typeface="Times New Roman" pitchFamily="-60" charset="0"/>
              </a:defRPr>
            </a:lvl4pPr>
            <a:lvl5pPr algn="ctr" rtl="0" fontAlgn="base">
              <a:spcBef>
                <a:spcPct val="0"/>
              </a:spcBef>
              <a:spcAft>
                <a:spcPct val="0"/>
              </a:spcAft>
              <a:defRPr sz="4400">
                <a:solidFill>
                  <a:schemeClr val="tx2"/>
                </a:solidFill>
                <a:latin typeface="Times New Roman" pitchFamily="-60" charset="0"/>
              </a:defRPr>
            </a:lvl5pPr>
            <a:lvl6pPr marL="457200" algn="ctr" rtl="0" fontAlgn="base">
              <a:spcBef>
                <a:spcPct val="0"/>
              </a:spcBef>
              <a:spcAft>
                <a:spcPct val="0"/>
              </a:spcAft>
              <a:defRPr sz="4400">
                <a:solidFill>
                  <a:schemeClr val="tx2"/>
                </a:solidFill>
                <a:latin typeface="Times New Roman" pitchFamily="-60" charset="0"/>
              </a:defRPr>
            </a:lvl6pPr>
            <a:lvl7pPr marL="914400" algn="ctr" rtl="0" fontAlgn="base">
              <a:spcBef>
                <a:spcPct val="0"/>
              </a:spcBef>
              <a:spcAft>
                <a:spcPct val="0"/>
              </a:spcAft>
              <a:defRPr sz="4400">
                <a:solidFill>
                  <a:schemeClr val="tx2"/>
                </a:solidFill>
                <a:latin typeface="Times New Roman" pitchFamily="-60" charset="0"/>
              </a:defRPr>
            </a:lvl7pPr>
            <a:lvl8pPr marL="1371600" algn="ctr" rtl="0" fontAlgn="base">
              <a:spcBef>
                <a:spcPct val="0"/>
              </a:spcBef>
              <a:spcAft>
                <a:spcPct val="0"/>
              </a:spcAft>
              <a:defRPr sz="4400">
                <a:solidFill>
                  <a:schemeClr val="tx2"/>
                </a:solidFill>
                <a:latin typeface="Times New Roman" pitchFamily="-60" charset="0"/>
              </a:defRPr>
            </a:lvl8pPr>
            <a:lvl9pPr marL="1828800" algn="ctr" rtl="0" fontAlgn="base">
              <a:spcBef>
                <a:spcPct val="0"/>
              </a:spcBef>
              <a:spcAft>
                <a:spcPct val="0"/>
              </a:spcAft>
              <a:defRPr sz="4400">
                <a:solidFill>
                  <a:schemeClr val="tx2"/>
                </a:solidFill>
                <a:latin typeface="Times New Roman" pitchFamily="-60" charset="0"/>
              </a:defRPr>
            </a:lvl9pPr>
          </a:lstStyle>
          <a:p>
            <a:pPr algn="l"/>
            <a:r>
              <a:rPr lang="en-US" sz="3600" b="1" kern="0" dirty="0">
                <a:solidFill>
                  <a:schemeClr val="tx1"/>
                </a:solidFill>
                <a:latin typeface="Calibri" pitchFamily="34" charset="0"/>
                <a:cs typeface="Calibri" pitchFamily="34" charset="0"/>
              </a:rPr>
              <a:t>R Output (Cont’d)</a:t>
            </a:r>
          </a:p>
        </p:txBody>
      </p:sp>
      <p:pic>
        <p:nvPicPr>
          <p:cNvPr id="5" name="Picture 4"/>
          <p:cNvPicPr>
            <a:picLocks noChangeAspect="1"/>
          </p:cNvPicPr>
          <p:nvPr/>
        </p:nvPicPr>
        <p:blipFill>
          <a:blip r:embed="rId2"/>
          <a:stretch>
            <a:fillRect/>
          </a:stretch>
        </p:blipFill>
        <p:spPr>
          <a:xfrm>
            <a:off x="152400" y="1833265"/>
            <a:ext cx="4238625" cy="5019675"/>
          </a:xfrm>
          <a:prstGeom prst="rect">
            <a:avLst/>
          </a:prstGeom>
        </p:spPr>
      </p:pic>
      <p:sp>
        <p:nvSpPr>
          <p:cNvPr id="6" name="TextBox 5"/>
          <p:cNvSpPr txBox="1"/>
          <p:nvPr/>
        </p:nvSpPr>
        <p:spPr>
          <a:xfrm>
            <a:off x="0" y="1371600"/>
            <a:ext cx="9144000" cy="461665"/>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Calibri" panose="020F0502020204030204" pitchFamily="34" charset="0"/>
              </a:rPr>
              <a:t>Looking at normality of residuals</a:t>
            </a:r>
          </a:p>
        </p:txBody>
      </p:sp>
      <p:pic>
        <p:nvPicPr>
          <p:cNvPr id="104452" name="Picture 4" descr="Image result for this is amaz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410893"/>
            <a:ext cx="4033838" cy="3864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4070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9525" y="100676"/>
            <a:ext cx="84836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60" charset="0"/>
              </a:defRPr>
            </a:lvl2pPr>
            <a:lvl3pPr algn="ctr" rtl="0" fontAlgn="base">
              <a:spcBef>
                <a:spcPct val="0"/>
              </a:spcBef>
              <a:spcAft>
                <a:spcPct val="0"/>
              </a:spcAft>
              <a:defRPr sz="4400">
                <a:solidFill>
                  <a:schemeClr val="tx2"/>
                </a:solidFill>
                <a:latin typeface="Times New Roman" pitchFamily="-60" charset="0"/>
              </a:defRPr>
            </a:lvl3pPr>
            <a:lvl4pPr algn="ctr" rtl="0" fontAlgn="base">
              <a:spcBef>
                <a:spcPct val="0"/>
              </a:spcBef>
              <a:spcAft>
                <a:spcPct val="0"/>
              </a:spcAft>
              <a:defRPr sz="4400">
                <a:solidFill>
                  <a:schemeClr val="tx2"/>
                </a:solidFill>
                <a:latin typeface="Times New Roman" pitchFamily="-60" charset="0"/>
              </a:defRPr>
            </a:lvl4pPr>
            <a:lvl5pPr algn="ctr" rtl="0" fontAlgn="base">
              <a:spcBef>
                <a:spcPct val="0"/>
              </a:spcBef>
              <a:spcAft>
                <a:spcPct val="0"/>
              </a:spcAft>
              <a:defRPr sz="4400">
                <a:solidFill>
                  <a:schemeClr val="tx2"/>
                </a:solidFill>
                <a:latin typeface="Times New Roman" pitchFamily="-60" charset="0"/>
              </a:defRPr>
            </a:lvl5pPr>
            <a:lvl6pPr marL="457200" algn="ctr" rtl="0" fontAlgn="base">
              <a:spcBef>
                <a:spcPct val="0"/>
              </a:spcBef>
              <a:spcAft>
                <a:spcPct val="0"/>
              </a:spcAft>
              <a:defRPr sz="4400">
                <a:solidFill>
                  <a:schemeClr val="tx2"/>
                </a:solidFill>
                <a:latin typeface="Times New Roman" pitchFamily="-60" charset="0"/>
              </a:defRPr>
            </a:lvl6pPr>
            <a:lvl7pPr marL="914400" algn="ctr" rtl="0" fontAlgn="base">
              <a:spcBef>
                <a:spcPct val="0"/>
              </a:spcBef>
              <a:spcAft>
                <a:spcPct val="0"/>
              </a:spcAft>
              <a:defRPr sz="4400">
                <a:solidFill>
                  <a:schemeClr val="tx2"/>
                </a:solidFill>
                <a:latin typeface="Times New Roman" pitchFamily="-60" charset="0"/>
              </a:defRPr>
            </a:lvl7pPr>
            <a:lvl8pPr marL="1371600" algn="ctr" rtl="0" fontAlgn="base">
              <a:spcBef>
                <a:spcPct val="0"/>
              </a:spcBef>
              <a:spcAft>
                <a:spcPct val="0"/>
              </a:spcAft>
              <a:defRPr sz="4400">
                <a:solidFill>
                  <a:schemeClr val="tx2"/>
                </a:solidFill>
                <a:latin typeface="Times New Roman" pitchFamily="-60" charset="0"/>
              </a:defRPr>
            </a:lvl8pPr>
            <a:lvl9pPr marL="1828800" algn="ctr" rtl="0" fontAlgn="base">
              <a:spcBef>
                <a:spcPct val="0"/>
              </a:spcBef>
              <a:spcAft>
                <a:spcPct val="0"/>
              </a:spcAft>
              <a:defRPr sz="4400">
                <a:solidFill>
                  <a:schemeClr val="tx2"/>
                </a:solidFill>
                <a:latin typeface="Times New Roman" pitchFamily="-60" charset="0"/>
              </a:defRPr>
            </a:lvl9pPr>
          </a:lstStyle>
          <a:p>
            <a:pPr algn="l"/>
            <a:r>
              <a:rPr lang="en-US" sz="3600" b="1" kern="0" dirty="0">
                <a:solidFill>
                  <a:schemeClr val="tx1"/>
                </a:solidFill>
                <a:latin typeface="Calibri" pitchFamily="34" charset="0"/>
                <a:cs typeface="Calibri" pitchFamily="34" charset="0"/>
              </a:rPr>
              <a:t>R Output (Cont’d)</a:t>
            </a:r>
          </a:p>
        </p:txBody>
      </p:sp>
      <p:sp>
        <p:nvSpPr>
          <p:cNvPr id="6" name="TextBox 5"/>
          <p:cNvSpPr txBox="1"/>
          <p:nvPr/>
        </p:nvSpPr>
        <p:spPr>
          <a:xfrm>
            <a:off x="0" y="840277"/>
            <a:ext cx="9144000" cy="461665"/>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Calibri" panose="020F0502020204030204" pitchFamily="34" charset="0"/>
              </a:rPr>
              <a:t>Looking at the residual-by-predicted plot: is there heteroscedasticity?</a:t>
            </a:r>
          </a:p>
        </p:txBody>
      </p:sp>
      <p:pic>
        <p:nvPicPr>
          <p:cNvPr id="2" name="Picture 1"/>
          <p:cNvPicPr>
            <a:picLocks noChangeAspect="1"/>
          </p:cNvPicPr>
          <p:nvPr/>
        </p:nvPicPr>
        <p:blipFill>
          <a:blip r:embed="rId2"/>
          <a:stretch>
            <a:fillRect/>
          </a:stretch>
        </p:blipFill>
        <p:spPr>
          <a:xfrm>
            <a:off x="0" y="1352550"/>
            <a:ext cx="6276975" cy="5505450"/>
          </a:xfrm>
          <a:prstGeom prst="rect">
            <a:avLst/>
          </a:prstGeom>
        </p:spPr>
      </p:pic>
      <p:pic>
        <p:nvPicPr>
          <p:cNvPr id="3" name="Picture 2"/>
          <p:cNvPicPr>
            <a:picLocks noChangeAspect="1"/>
          </p:cNvPicPr>
          <p:nvPr/>
        </p:nvPicPr>
        <p:blipFill>
          <a:blip r:embed="rId3"/>
          <a:stretch>
            <a:fillRect/>
          </a:stretch>
        </p:blipFill>
        <p:spPr>
          <a:xfrm>
            <a:off x="5562600" y="3276600"/>
            <a:ext cx="3299460" cy="2726826"/>
          </a:xfrm>
          <a:prstGeom prst="rect">
            <a:avLst/>
          </a:prstGeom>
        </p:spPr>
      </p:pic>
    </p:spTree>
    <p:extLst>
      <p:ext uri="{BB962C8B-B14F-4D97-AF65-F5344CB8AC3E}">
        <p14:creationId xmlns:p14="http://schemas.microsoft.com/office/powerpoint/2010/main" val="21866434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685800"/>
            <a:ext cx="8915400" cy="646331"/>
          </a:xfrm>
          <a:prstGeom prst="rect">
            <a:avLst/>
          </a:prstGeom>
          <a:noFill/>
        </p:spPr>
        <p:txBody>
          <a:bodyPr wrap="square" rtlCol="0">
            <a:spAutoFit/>
          </a:bodyPr>
          <a:lstStyle/>
          <a:p>
            <a:r>
              <a:rPr lang="en-US" sz="3600" b="1" dirty="0">
                <a:latin typeface="Calibri" pitchFamily="34" charset="0"/>
                <a:cs typeface="Calibri" pitchFamily="34" charset="0"/>
              </a:rPr>
              <a:t>Matrix Notation for Regression Analysis</a:t>
            </a:r>
          </a:p>
        </p:txBody>
      </p:sp>
      <p:sp>
        <p:nvSpPr>
          <p:cNvPr id="7" name="Rectangle 6"/>
          <p:cNvSpPr/>
          <p:nvPr/>
        </p:nvSpPr>
        <p:spPr>
          <a:xfrm>
            <a:off x="0" y="2438400"/>
            <a:ext cx="9144000" cy="2308324"/>
          </a:xfrm>
          <a:prstGeom prst="rect">
            <a:avLst/>
          </a:prstGeom>
        </p:spPr>
        <p:txBody>
          <a:bodyPr wrap="square">
            <a:spAutoFit/>
          </a:bodyPr>
          <a:lstStyle/>
          <a:p>
            <a:r>
              <a:rPr lang="en-US" dirty="0">
                <a:latin typeface="Calibri" pitchFamily="34" charset="0"/>
                <a:cs typeface="Calibri" pitchFamily="34" charset="0"/>
              </a:rPr>
              <a:t>Some books talk about regression in matrix notation. </a:t>
            </a:r>
          </a:p>
          <a:p>
            <a:endParaRPr lang="en-US" dirty="0">
              <a:latin typeface="Calibri" pitchFamily="34" charset="0"/>
              <a:cs typeface="Calibri" pitchFamily="34" charset="0"/>
            </a:endParaRPr>
          </a:p>
          <a:p>
            <a:r>
              <a:rPr lang="en-US" dirty="0">
                <a:latin typeface="Calibri" pitchFamily="34" charset="0"/>
                <a:cs typeface="Calibri" pitchFamily="34" charset="0"/>
              </a:rPr>
              <a:t>An excellent and easy-to-read overview of regression in matrix notation is available at:</a:t>
            </a:r>
          </a:p>
          <a:p>
            <a:endParaRPr lang="en-US" dirty="0">
              <a:latin typeface="Calibri" pitchFamily="34" charset="0"/>
              <a:cs typeface="Calibri" pitchFamily="34" charset="0"/>
            </a:endParaRPr>
          </a:p>
          <a:p>
            <a:r>
              <a:rPr lang="en-US" dirty="0">
                <a:latin typeface="Calibri" pitchFamily="34" charset="0"/>
                <a:cs typeface="Calibri" pitchFamily="34" charset="0"/>
                <a:hlinkClick r:id="rId2"/>
              </a:rPr>
              <a:t>https://onlinecourses.science.psu.edu/stat501/node/382</a:t>
            </a:r>
            <a:endParaRPr lang="en-US" dirty="0">
              <a:latin typeface="Calibri" pitchFamily="34" charset="0"/>
              <a:cs typeface="Calibri" pitchFamily="34" charset="0"/>
            </a:endParaRPr>
          </a:p>
        </p:txBody>
      </p:sp>
      <p:sp>
        <p:nvSpPr>
          <p:cNvPr id="2" name="TextBox 1">
            <a:extLst>
              <a:ext uri="{FF2B5EF4-FFF2-40B4-BE49-F238E27FC236}">
                <a16:creationId xmlns:a16="http://schemas.microsoft.com/office/drawing/2014/main" id="{CAE1A127-1AA6-4B47-85E1-E96F9256889E}"/>
              </a:ext>
            </a:extLst>
          </p:cNvPr>
          <p:cNvSpPr txBox="1"/>
          <p:nvPr/>
        </p:nvSpPr>
        <p:spPr>
          <a:xfrm>
            <a:off x="76200" y="5638800"/>
            <a:ext cx="8991600" cy="1200329"/>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Here are some additional documents on regression in matrix notation:</a:t>
            </a:r>
          </a:p>
          <a:p>
            <a:r>
              <a:rPr lang="fr-FR" i="1" dirty="0">
                <a:solidFill>
                  <a:schemeClr val="accent2"/>
                </a:solidFill>
                <a:latin typeface="Calibri" panose="020F0502020204030204" pitchFamily="34" charset="0"/>
                <a:cs typeface="Calibri" panose="020F0502020204030204" pitchFamily="34" charset="0"/>
              </a:rPr>
              <a:t>Lecture 7 - </a:t>
            </a:r>
            <a:r>
              <a:rPr lang="fr-FR" i="1" dirty="0" err="1">
                <a:solidFill>
                  <a:schemeClr val="accent2"/>
                </a:solidFill>
                <a:latin typeface="Calibri" panose="020F0502020204030204" pitchFamily="34" charset="0"/>
                <a:cs typeface="Calibri" panose="020F0502020204030204" pitchFamily="34" charset="0"/>
              </a:rPr>
              <a:t>Regression</a:t>
            </a:r>
            <a:r>
              <a:rPr lang="fr-FR" i="1" dirty="0">
                <a:solidFill>
                  <a:schemeClr val="accent2"/>
                </a:solidFill>
                <a:latin typeface="Calibri" panose="020F0502020204030204" pitchFamily="34" charset="0"/>
                <a:cs typeface="Calibri" panose="020F0502020204030204" pitchFamily="34" charset="0"/>
              </a:rPr>
              <a:t> in Matrix Notation - PSU Notes</a:t>
            </a:r>
            <a:r>
              <a:rPr lang="en-US" i="1" dirty="0">
                <a:solidFill>
                  <a:schemeClr val="accent2"/>
                </a:solidFill>
                <a:latin typeface="Calibri" panose="020F0502020204030204" pitchFamily="34" charset="0"/>
                <a:cs typeface="Calibri" panose="020F0502020204030204" pitchFamily="34" charset="0"/>
              </a:rPr>
              <a:t>.pdf</a:t>
            </a:r>
          </a:p>
          <a:p>
            <a:r>
              <a:rPr lang="fr-FR" i="1" dirty="0">
                <a:solidFill>
                  <a:schemeClr val="accent2"/>
                </a:solidFill>
                <a:latin typeface="Calibri" panose="020F0502020204030204" pitchFamily="34" charset="0"/>
                <a:cs typeface="Calibri" panose="020F0502020204030204" pitchFamily="34" charset="0"/>
              </a:rPr>
              <a:t>Lecture 7 - </a:t>
            </a:r>
            <a:r>
              <a:rPr lang="fr-FR" i="1" dirty="0" err="1">
                <a:solidFill>
                  <a:schemeClr val="accent2"/>
                </a:solidFill>
                <a:latin typeface="Calibri" panose="020F0502020204030204" pitchFamily="34" charset="0"/>
                <a:cs typeface="Calibri" panose="020F0502020204030204" pitchFamily="34" charset="0"/>
              </a:rPr>
              <a:t>Regression</a:t>
            </a:r>
            <a:r>
              <a:rPr lang="fr-FR" i="1" dirty="0">
                <a:solidFill>
                  <a:schemeClr val="accent2"/>
                </a:solidFill>
                <a:latin typeface="Calibri" panose="020F0502020204030204" pitchFamily="34" charset="0"/>
                <a:cs typeface="Calibri" panose="020F0502020204030204" pitchFamily="34" charset="0"/>
              </a:rPr>
              <a:t> in Matrix Notation</a:t>
            </a:r>
            <a:r>
              <a:rPr lang="en-US" i="1" dirty="0">
                <a:solidFill>
                  <a:schemeClr val="accent2"/>
                </a:solidFill>
                <a:latin typeface="Calibri" panose="020F0502020204030204" pitchFamily="34" charset="0"/>
                <a:cs typeface="Calibri" panose="020F0502020204030204" pitchFamily="34" charset="0"/>
              </a:rPr>
              <a:t>.pptx</a:t>
            </a:r>
          </a:p>
        </p:txBody>
      </p:sp>
    </p:spTree>
    <p:extLst>
      <p:ext uri="{BB962C8B-B14F-4D97-AF65-F5344CB8AC3E}">
        <p14:creationId xmlns:p14="http://schemas.microsoft.com/office/powerpoint/2010/main" val="1921245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idx="4294967295"/>
          </p:nvPr>
        </p:nvSpPr>
        <p:spPr>
          <a:xfrm>
            <a:off x="0" y="381000"/>
            <a:ext cx="8458200" cy="762000"/>
          </a:xfrm>
        </p:spPr>
        <p:txBody>
          <a:bodyPr/>
          <a:lstStyle/>
          <a:p>
            <a:pPr algn="l"/>
            <a:r>
              <a:rPr lang="en-US" sz="3600" b="1" dirty="0">
                <a:solidFill>
                  <a:schemeClr val="tx1"/>
                </a:solidFill>
                <a:latin typeface="Calibri" pitchFamily="34" charset="0"/>
                <a:cs typeface="Calibri" pitchFamily="34" charset="0"/>
              </a:rPr>
              <a:t>Some Remarks</a:t>
            </a:r>
          </a:p>
        </p:txBody>
      </p:sp>
      <p:sp>
        <p:nvSpPr>
          <p:cNvPr id="25603" name="Content Placeholder 2"/>
          <p:cNvSpPr>
            <a:spLocks noGrp="1"/>
          </p:cNvSpPr>
          <p:nvPr>
            <p:ph idx="4294967295"/>
          </p:nvPr>
        </p:nvSpPr>
        <p:spPr>
          <a:xfrm>
            <a:off x="0" y="1371600"/>
            <a:ext cx="9144000" cy="4953000"/>
          </a:xfrm>
        </p:spPr>
        <p:txBody>
          <a:bodyPr/>
          <a:lstStyle/>
          <a:p>
            <a:pPr>
              <a:lnSpc>
                <a:spcPct val="80000"/>
              </a:lnSpc>
            </a:pPr>
            <a:r>
              <a:rPr lang="en-US" sz="2400" dirty="0">
                <a:latin typeface="Calibri" pitchFamily="34" charset="0"/>
                <a:cs typeface="Calibri" pitchFamily="34" charset="0"/>
              </a:rPr>
              <a:t>A correlation of a variable and itself is always 1.</a:t>
            </a:r>
          </a:p>
          <a:p>
            <a:pPr>
              <a:lnSpc>
                <a:spcPct val="80000"/>
              </a:lnSpc>
            </a:pPr>
            <a:r>
              <a:rPr lang="en-US" sz="2400" dirty="0">
                <a:latin typeface="Calibri" pitchFamily="34" charset="0"/>
                <a:cs typeface="Calibri" pitchFamily="34" charset="0"/>
              </a:rPr>
              <a:t>In practice, we rarely see perfect positive or negative correlations (i.e., correlations of exactly 1 or -1)</a:t>
            </a:r>
          </a:p>
          <a:p>
            <a:pPr>
              <a:lnSpc>
                <a:spcPct val="80000"/>
              </a:lnSpc>
            </a:pPr>
            <a:r>
              <a:rPr lang="en-US" sz="2400" dirty="0">
                <a:latin typeface="Calibri" pitchFamily="34" charset="0"/>
                <a:cs typeface="Calibri" pitchFamily="34" charset="0"/>
              </a:rPr>
              <a:t>What is a high correlation, what is a low correlation?</a:t>
            </a:r>
          </a:p>
          <a:p>
            <a:pPr lvl="1">
              <a:lnSpc>
                <a:spcPct val="80000"/>
              </a:lnSpc>
            </a:pPr>
            <a:r>
              <a:rPr lang="en-US" sz="2400" dirty="0">
                <a:latin typeface="Calibri" pitchFamily="34" charset="0"/>
                <a:cs typeface="Calibri" pitchFamily="34" charset="0"/>
              </a:rPr>
              <a:t>Depends on the field</a:t>
            </a:r>
          </a:p>
          <a:p>
            <a:pPr lvl="1">
              <a:lnSpc>
                <a:spcPct val="80000"/>
              </a:lnSpc>
            </a:pPr>
            <a:r>
              <a:rPr lang="en-US" sz="2400" dirty="0">
                <a:latin typeface="Calibri" pitchFamily="34" charset="0"/>
                <a:cs typeface="Calibri" pitchFamily="34" charset="0"/>
              </a:rPr>
              <a:t>Devore (p. 531) states the following rule of thumb:</a:t>
            </a:r>
          </a:p>
          <a:p>
            <a:pPr lvl="2">
              <a:lnSpc>
                <a:spcPct val="80000"/>
              </a:lnSpc>
            </a:pPr>
            <a:r>
              <a:rPr lang="en-US" dirty="0">
                <a:latin typeface="Calibri" pitchFamily="34" charset="0"/>
                <a:cs typeface="Calibri" pitchFamily="34" charset="0"/>
              </a:rPr>
              <a:t>0 ≤ |r| ≤ 0.5: weak correlation</a:t>
            </a:r>
          </a:p>
          <a:p>
            <a:pPr lvl="2">
              <a:lnSpc>
                <a:spcPct val="80000"/>
              </a:lnSpc>
            </a:pPr>
            <a:r>
              <a:rPr lang="en-US" dirty="0">
                <a:latin typeface="Calibri" pitchFamily="34" charset="0"/>
                <a:cs typeface="Calibri" pitchFamily="34" charset="0"/>
              </a:rPr>
              <a:t>0.8 ≤ |r| ≤ 1: strong correlation</a:t>
            </a:r>
          </a:p>
          <a:p>
            <a:pPr lvl="2">
              <a:lnSpc>
                <a:spcPct val="80000"/>
              </a:lnSpc>
            </a:pPr>
            <a:r>
              <a:rPr lang="en-US" dirty="0">
                <a:latin typeface="Calibri" pitchFamily="34" charset="0"/>
                <a:cs typeface="Calibri" pitchFamily="34" charset="0"/>
              </a:rPr>
              <a:t>Otherwise (between 0.5 and 0.8): moderate correlation</a:t>
            </a:r>
          </a:p>
          <a:p>
            <a:pPr>
              <a:lnSpc>
                <a:spcPct val="80000"/>
              </a:lnSpc>
            </a:pPr>
            <a:r>
              <a:rPr lang="en-US" sz="2400" dirty="0">
                <a:latin typeface="Calibri" pitchFamily="34" charset="0"/>
                <a:cs typeface="Calibri" pitchFamily="34" charset="0"/>
              </a:rPr>
              <a:t>There might be confounding factors that explain a strong positive or negative correlation between variables</a:t>
            </a:r>
          </a:p>
          <a:p>
            <a:pPr lvl="1">
              <a:lnSpc>
                <a:spcPct val="80000"/>
              </a:lnSpc>
            </a:pPr>
            <a:r>
              <a:rPr lang="en-US" sz="2400" dirty="0">
                <a:latin typeface="Calibri" pitchFamily="34" charset="0"/>
                <a:cs typeface="Calibri" pitchFamily="34" charset="0"/>
              </a:rPr>
              <a:t>E.g., volume of ice cream consumption might be correlated with crime rates. Why?</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458200" cy="808038"/>
          </a:xfrm>
        </p:spPr>
        <p:txBody>
          <a:bodyPr rtlCol="0">
            <a:normAutofit fontScale="90000"/>
          </a:bodyPr>
          <a:lstStyle/>
          <a:p>
            <a:pPr eaLnBrk="1" fontAlgn="auto" hangingPunct="1">
              <a:spcAft>
                <a:spcPts val="0"/>
              </a:spcAft>
              <a:defRPr/>
            </a:pPr>
            <a:r>
              <a:rPr lang="en-US" b="1" dirty="0">
                <a:solidFill>
                  <a:schemeClr val="bg1"/>
                </a:solidFill>
              </a:rPr>
              <a:t>Logarithms – Exponentiation Reversed</a:t>
            </a:r>
          </a:p>
        </p:txBody>
      </p:sp>
      <p:sp>
        <p:nvSpPr>
          <p:cNvPr id="51202" name="Content Placeholder 2"/>
          <p:cNvSpPr>
            <a:spLocks noGrp="1"/>
          </p:cNvSpPr>
          <p:nvPr>
            <p:ph idx="1"/>
          </p:nvPr>
        </p:nvSpPr>
        <p:spPr>
          <a:xfrm>
            <a:off x="0" y="1295400"/>
            <a:ext cx="9144000" cy="5029200"/>
          </a:xfrm>
        </p:spPr>
        <p:txBody>
          <a:bodyPr/>
          <a:lstStyle/>
          <a:p>
            <a:pPr eaLnBrk="1" hangingPunct="1"/>
            <a:r>
              <a:rPr lang="en-US" sz="2400" dirty="0">
                <a:latin typeface="Calibri" panose="020F0502020204030204" pitchFamily="34" charset="0"/>
              </a:rPr>
              <a:t>Logarithms are the opposite of exponentiation. </a:t>
            </a:r>
          </a:p>
          <a:p>
            <a:pPr eaLnBrk="1" hangingPunct="1"/>
            <a:endParaRPr lang="en-US" sz="2400" dirty="0">
              <a:latin typeface="Calibri" panose="020F0502020204030204" pitchFamily="34" charset="0"/>
            </a:endParaRPr>
          </a:p>
          <a:p>
            <a:pPr eaLnBrk="1" hangingPunct="1"/>
            <a:endParaRPr lang="en-US" sz="2400" dirty="0">
              <a:latin typeface="Calibri" panose="020F0502020204030204" pitchFamily="34" charset="0"/>
            </a:endParaRPr>
          </a:p>
          <a:p>
            <a:pPr eaLnBrk="1" hangingPunct="1"/>
            <a:r>
              <a:rPr lang="en-US" sz="2400" b="1" dirty="0">
                <a:latin typeface="Calibri" panose="020F0502020204030204" pitchFamily="34" charset="0"/>
              </a:rPr>
              <a:t>Here, b&gt;0 (not equal to 1) and x&gt;0.</a:t>
            </a:r>
          </a:p>
          <a:p>
            <a:pPr eaLnBrk="1" hangingPunct="1"/>
            <a:r>
              <a:rPr lang="en-US" sz="2400" dirty="0">
                <a:latin typeface="Calibri" panose="020F0502020204030204" pitchFamily="34" charset="0"/>
              </a:rPr>
              <a:t>Assume we have a problem:</a:t>
            </a:r>
            <a:r>
              <a:rPr lang="en-US" sz="2400" i="1" dirty="0">
                <a:latin typeface="Calibri" panose="020F0502020204030204" pitchFamily="34" charset="0"/>
              </a:rPr>
              <a:t> 3.21</a:t>
            </a:r>
            <a:r>
              <a:rPr lang="en-US" sz="2400" i="1" baseline="30000" dirty="0">
                <a:latin typeface="Calibri" panose="020F0502020204030204" pitchFamily="34" charset="0"/>
              </a:rPr>
              <a:t>y</a:t>
            </a:r>
            <a:r>
              <a:rPr lang="en-US" sz="2400" i="1" dirty="0">
                <a:latin typeface="Calibri" panose="020F0502020204030204" pitchFamily="34" charset="0"/>
              </a:rPr>
              <a:t> = 61. </a:t>
            </a:r>
            <a:r>
              <a:rPr lang="en-US" sz="2400" dirty="0">
                <a:latin typeface="Calibri" panose="020F0502020204030204" pitchFamily="34" charset="0"/>
              </a:rPr>
              <a:t>Find y.</a:t>
            </a:r>
          </a:p>
          <a:p>
            <a:pPr eaLnBrk="1" hangingPunct="1"/>
            <a:r>
              <a:rPr lang="en-US" sz="2400" dirty="0">
                <a:latin typeface="Calibri" panose="020F0502020204030204" pitchFamily="34" charset="0"/>
              </a:rPr>
              <a:t>Here, x=61, </a:t>
            </a:r>
            <a:r>
              <a:rPr lang="en-US" sz="2400" i="1" dirty="0">
                <a:latin typeface="Calibri" panose="020F0502020204030204" pitchFamily="34" charset="0"/>
              </a:rPr>
              <a:t>base</a:t>
            </a:r>
            <a:r>
              <a:rPr lang="en-US" sz="2400" dirty="0">
                <a:latin typeface="Calibri" panose="020F0502020204030204" pitchFamily="34" charset="0"/>
              </a:rPr>
              <a:t> b=3.21 and we want to find y. We can rewrite it as y=log</a:t>
            </a:r>
            <a:r>
              <a:rPr lang="en-US" sz="2400" baseline="-25000" dirty="0">
                <a:latin typeface="Calibri" panose="020F0502020204030204" pitchFamily="34" charset="0"/>
              </a:rPr>
              <a:t>3.21</a:t>
            </a:r>
            <a:r>
              <a:rPr lang="en-US" sz="2400" dirty="0">
                <a:latin typeface="Calibri" panose="020F0502020204030204" pitchFamily="34" charset="0"/>
              </a:rPr>
              <a:t>61. Any calculator or mathematically oriented software package, like Excel or R, will solve this problem.</a:t>
            </a:r>
          </a:p>
        </p:txBody>
      </p:sp>
      <p:pic>
        <p:nvPicPr>
          <p:cNvPr id="51204" name="Picture 2" descr="Helpful Conversion Chart"/>
          <p:cNvPicPr>
            <a:picLocks noChangeAspect="1" noChangeArrowheads="1"/>
          </p:cNvPicPr>
          <p:nvPr/>
        </p:nvPicPr>
        <p:blipFill>
          <a:blip r:embed="rId3" cstate="print"/>
          <a:srcRect/>
          <a:stretch>
            <a:fillRect/>
          </a:stretch>
        </p:blipFill>
        <p:spPr bwMode="auto">
          <a:xfrm>
            <a:off x="1066800" y="4953000"/>
            <a:ext cx="6832600" cy="1295400"/>
          </a:xfrm>
          <a:prstGeom prst="rect">
            <a:avLst/>
          </a:prstGeom>
          <a:noFill/>
          <a:ln w="9525">
            <a:noFill/>
            <a:miter lim="800000"/>
            <a:headEnd/>
            <a:tailEnd/>
          </a:ln>
        </p:spPr>
      </p:pic>
      <p:sp>
        <p:nvSpPr>
          <p:cNvPr id="51205" name="TextBox 5"/>
          <p:cNvSpPr txBox="1">
            <a:spLocks noChangeArrowheads="1"/>
          </p:cNvSpPr>
          <p:nvPr/>
        </p:nvSpPr>
        <p:spPr bwMode="auto">
          <a:xfrm>
            <a:off x="838200" y="6324600"/>
            <a:ext cx="7391400" cy="369888"/>
          </a:xfrm>
          <a:prstGeom prst="rect">
            <a:avLst/>
          </a:prstGeom>
          <a:noFill/>
          <a:ln w="9525">
            <a:noFill/>
            <a:miter lim="800000"/>
            <a:headEnd/>
            <a:tailEnd/>
          </a:ln>
        </p:spPr>
        <p:txBody>
          <a:bodyPr>
            <a:spAutoFit/>
          </a:bodyPr>
          <a:lstStyle/>
          <a:p>
            <a:r>
              <a:rPr lang="en-US">
                <a:latin typeface="Calibri" pitchFamily="34" charset="0"/>
              </a:rPr>
              <a:t>Source: </a:t>
            </a:r>
            <a:r>
              <a:rPr lang="en-US">
                <a:latin typeface="Calibri" pitchFamily="34" charset="0"/>
                <a:hlinkClick r:id="rId4"/>
              </a:rPr>
              <a:t>http://library.thinkquest.org/20991/alg2/log.html</a:t>
            </a:r>
            <a:endParaRPr lang="en-US">
              <a:latin typeface="Calibri"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2565900" y="1903383"/>
                <a:ext cx="378360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𝑖𝑓</m:t>
                      </m:r>
                      <m:r>
                        <a:rPr lang="en-US" sz="2000" b="0" i="1" smtClean="0">
                          <a:latin typeface="Cambria Math"/>
                        </a:rPr>
                        <m:t> </m:t>
                      </m:r>
                      <m:r>
                        <a:rPr lang="en-US" sz="2000" b="0" i="1" smtClean="0">
                          <a:latin typeface="Cambria Math"/>
                        </a:rPr>
                        <m:t>𝑥</m:t>
                      </m:r>
                      <m:r>
                        <a:rPr lang="en-US" sz="2000" b="0" i="1" smtClean="0">
                          <a:latin typeface="Cambria Math"/>
                        </a:rPr>
                        <m:t>=</m:t>
                      </m:r>
                      <m:sSup>
                        <m:sSupPr>
                          <m:ctrlPr>
                            <a:rPr lang="en-US" sz="2000" b="0" i="1" smtClean="0">
                              <a:latin typeface="Cambria Math" panose="02040503050406030204" pitchFamily="18" charset="0"/>
                            </a:rPr>
                          </m:ctrlPr>
                        </m:sSupPr>
                        <m:e>
                          <m:r>
                            <a:rPr lang="en-US" sz="2000" b="0" i="1" smtClean="0">
                              <a:latin typeface="Cambria Math"/>
                            </a:rPr>
                            <m:t>𝑏</m:t>
                          </m:r>
                        </m:e>
                        <m:sup>
                          <m:r>
                            <a:rPr lang="en-US" sz="2000" b="0" i="1" smtClean="0">
                              <a:latin typeface="Cambria Math"/>
                            </a:rPr>
                            <m:t>𝑦</m:t>
                          </m:r>
                        </m:sup>
                      </m:sSup>
                      <m:r>
                        <a:rPr lang="en-US" sz="2000" b="0" i="1" smtClean="0">
                          <a:latin typeface="Cambria Math"/>
                        </a:rPr>
                        <m:t>,  </m:t>
                      </m:r>
                      <m:r>
                        <a:rPr lang="en-US" sz="2000" b="0" i="1" smtClean="0">
                          <a:latin typeface="Cambria Math"/>
                        </a:rPr>
                        <m:t>𝑡h𝑒𝑛</m:t>
                      </m:r>
                      <m:r>
                        <a:rPr lang="en-US" sz="2000" b="0" i="1" smtClean="0">
                          <a:latin typeface="Cambria Math"/>
                        </a:rPr>
                        <m:t> </m:t>
                      </m:r>
                      <m:r>
                        <a:rPr lang="en-US" sz="2000" b="0" i="1" smtClean="0">
                          <a:latin typeface="Cambria Math"/>
                        </a:rPr>
                        <m:t>𝑦</m:t>
                      </m:r>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𝑙𝑜𝑔</m:t>
                          </m:r>
                        </m:e>
                        <m:sub>
                          <m:r>
                            <a:rPr lang="en-US" sz="2000" b="0" i="1" smtClean="0">
                              <a:latin typeface="Cambria Math"/>
                            </a:rPr>
                            <m:t>𝑏</m:t>
                          </m:r>
                        </m:sub>
                      </m:sSub>
                      <m:r>
                        <a:rPr lang="en-US" sz="2000" b="0" i="1" smtClean="0">
                          <a:latin typeface="Cambria Math"/>
                        </a:rPr>
                        <m:t>(</m:t>
                      </m:r>
                      <m:r>
                        <a:rPr lang="en-US" sz="2000" b="0" i="1" smtClean="0">
                          <a:latin typeface="Cambria Math"/>
                        </a:rPr>
                        <m:t>𝑥</m:t>
                      </m:r>
                      <m:r>
                        <a:rPr lang="en-US" sz="2000" b="0" i="1" smtClean="0">
                          <a:latin typeface="Cambria Math"/>
                        </a:rPr>
                        <m:t>)</m:t>
                      </m:r>
                    </m:oMath>
                  </m:oMathPara>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2565900" y="1903383"/>
                <a:ext cx="3783600" cy="400110"/>
              </a:xfrm>
              <a:prstGeom prst="rect">
                <a:avLst/>
              </a:prstGeom>
              <a:blipFill rotWithShape="0">
                <a:blip r:embed="rId5"/>
                <a:stretch>
                  <a:fillRect b="-16667"/>
                </a:stretch>
              </a:blipFill>
            </p:spPr>
            <p:txBody>
              <a:bodyPr/>
              <a:lstStyle/>
              <a:p>
                <a:r>
                  <a:rPr lang="en-US">
                    <a:noFill/>
                  </a:rPr>
                  <a:t> </a:t>
                </a:r>
              </a:p>
            </p:txBody>
          </p:sp>
        </mc:Fallback>
      </mc:AlternateContent>
      <p:sp>
        <p:nvSpPr>
          <p:cNvPr id="7" name="Rectangle 2"/>
          <p:cNvSpPr txBox="1">
            <a:spLocks/>
          </p:cNvSpPr>
          <p:nvPr/>
        </p:nvSpPr>
        <p:spPr bwMode="auto">
          <a:xfrm>
            <a:off x="4011" y="323850"/>
            <a:ext cx="84582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60" charset="0"/>
              </a:defRPr>
            </a:lvl2pPr>
            <a:lvl3pPr algn="ctr" rtl="0" fontAlgn="base">
              <a:spcBef>
                <a:spcPct val="0"/>
              </a:spcBef>
              <a:spcAft>
                <a:spcPct val="0"/>
              </a:spcAft>
              <a:defRPr sz="4400">
                <a:solidFill>
                  <a:schemeClr val="tx2"/>
                </a:solidFill>
                <a:latin typeface="Times New Roman" pitchFamily="-60" charset="0"/>
              </a:defRPr>
            </a:lvl3pPr>
            <a:lvl4pPr algn="ctr" rtl="0" fontAlgn="base">
              <a:spcBef>
                <a:spcPct val="0"/>
              </a:spcBef>
              <a:spcAft>
                <a:spcPct val="0"/>
              </a:spcAft>
              <a:defRPr sz="4400">
                <a:solidFill>
                  <a:schemeClr val="tx2"/>
                </a:solidFill>
                <a:latin typeface="Times New Roman" pitchFamily="-60" charset="0"/>
              </a:defRPr>
            </a:lvl4pPr>
            <a:lvl5pPr algn="ctr" rtl="0" fontAlgn="base">
              <a:spcBef>
                <a:spcPct val="0"/>
              </a:spcBef>
              <a:spcAft>
                <a:spcPct val="0"/>
              </a:spcAft>
              <a:defRPr sz="4400">
                <a:solidFill>
                  <a:schemeClr val="tx2"/>
                </a:solidFill>
                <a:latin typeface="Times New Roman" pitchFamily="-60" charset="0"/>
              </a:defRPr>
            </a:lvl5pPr>
            <a:lvl6pPr marL="457200" algn="ctr" rtl="0" fontAlgn="base">
              <a:spcBef>
                <a:spcPct val="0"/>
              </a:spcBef>
              <a:spcAft>
                <a:spcPct val="0"/>
              </a:spcAft>
              <a:defRPr sz="4400">
                <a:solidFill>
                  <a:schemeClr val="tx2"/>
                </a:solidFill>
                <a:latin typeface="Times New Roman" pitchFamily="-60" charset="0"/>
              </a:defRPr>
            </a:lvl6pPr>
            <a:lvl7pPr marL="914400" algn="ctr" rtl="0" fontAlgn="base">
              <a:spcBef>
                <a:spcPct val="0"/>
              </a:spcBef>
              <a:spcAft>
                <a:spcPct val="0"/>
              </a:spcAft>
              <a:defRPr sz="4400">
                <a:solidFill>
                  <a:schemeClr val="tx2"/>
                </a:solidFill>
                <a:latin typeface="Times New Roman" pitchFamily="-60" charset="0"/>
              </a:defRPr>
            </a:lvl7pPr>
            <a:lvl8pPr marL="1371600" algn="ctr" rtl="0" fontAlgn="base">
              <a:spcBef>
                <a:spcPct val="0"/>
              </a:spcBef>
              <a:spcAft>
                <a:spcPct val="0"/>
              </a:spcAft>
              <a:defRPr sz="4400">
                <a:solidFill>
                  <a:schemeClr val="tx2"/>
                </a:solidFill>
                <a:latin typeface="Times New Roman" pitchFamily="-60" charset="0"/>
              </a:defRPr>
            </a:lvl8pPr>
            <a:lvl9pPr marL="1828800" algn="ctr" rtl="0" fontAlgn="base">
              <a:spcBef>
                <a:spcPct val="0"/>
              </a:spcBef>
              <a:spcAft>
                <a:spcPct val="0"/>
              </a:spcAft>
              <a:defRPr sz="4400">
                <a:solidFill>
                  <a:schemeClr val="tx2"/>
                </a:solidFill>
                <a:latin typeface="Times New Roman" pitchFamily="-60" charset="0"/>
              </a:defRPr>
            </a:lvl9pPr>
          </a:lstStyle>
          <a:p>
            <a:pPr algn="l"/>
            <a:r>
              <a:rPr lang="en-US" sz="3600" b="1" kern="0" dirty="0">
                <a:solidFill>
                  <a:schemeClr val="tx1"/>
                </a:solidFill>
                <a:latin typeface="Calibri" pitchFamily="34" charset="0"/>
                <a:cs typeface="Calibri" pitchFamily="34" charset="0"/>
              </a:rPr>
              <a:t>A Review of Logarithms</a:t>
            </a:r>
          </a:p>
        </p:txBody>
      </p:sp>
    </p:spTree>
    <p:extLst>
      <p:ext uri="{BB962C8B-B14F-4D97-AF65-F5344CB8AC3E}">
        <p14:creationId xmlns:p14="http://schemas.microsoft.com/office/powerpoint/2010/main" val="21913486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457200" y="685800"/>
            <a:ext cx="8229600" cy="609600"/>
          </a:xfrm>
        </p:spPr>
        <p:txBody>
          <a:bodyPr/>
          <a:lstStyle/>
          <a:p>
            <a:pPr algn="l" eaLnBrk="1" hangingPunct="1"/>
            <a:r>
              <a:rPr lang="en-US" b="1" dirty="0">
                <a:solidFill>
                  <a:schemeClr val="bg1"/>
                </a:solidFill>
              </a:rPr>
              <a:t>Logarithms – Special Cases</a:t>
            </a:r>
          </a:p>
        </p:txBody>
      </p:sp>
      <p:sp>
        <p:nvSpPr>
          <p:cNvPr id="3" name="Content Placeholder 2"/>
          <p:cNvSpPr>
            <a:spLocks noGrp="1"/>
          </p:cNvSpPr>
          <p:nvPr>
            <p:ph idx="1"/>
          </p:nvPr>
        </p:nvSpPr>
        <p:spPr>
          <a:xfrm>
            <a:off x="0" y="1143000"/>
            <a:ext cx="9144000" cy="5715000"/>
          </a:xfrm>
        </p:spPr>
        <p:txBody>
          <a:bodyPr rtlCol="0">
            <a:normAutofit fontScale="77500" lnSpcReduction="20000"/>
          </a:bodyPr>
          <a:lstStyle/>
          <a:p>
            <a:pPr eaLnBrk="1" fontAlgn="auto" hangingPunct="1">
              <a:spcAft>
                <a:spcPts val="0"/>
              </a:spcAft>
              <a:buFont typeface="Arial" pitchFamily="34" charset="0"/>
              <a:buChar char="•"/>
              <a:defRPr/>
            </a:pPr>
            <a:r>
              <a:rPr lang="en-US" dirty="0">
                <a:latin typeface="Calibri" panose="020F0502020204030204" pitchFamily="34" charset="0"/>
              </a:rPr>
              <a:t>There are two special cases of logarithms, when the bases (b) are equal to 10 or </a:t>
            </a:r>
            <a:r>
              <a:rPr lang="en-US" i="1" dirty="0">
                <a:latin typeface="Calibri" panose="020F0502020204030204" pitchFamily="34" charset="0"/>
              </a:rPr>
              <a:t>e</a:t>
            </a:r>
            <a:r>
              <a:rPr lang="en-US" dirty="0">
                <a:latin typeface="Calibri" panose="020F0502020204030204" pitchFamily="34" charset="0"/>
              </a:rPr>
              <a:t>. These are the cases that we will examine for this course.</a:t>
            </a:r>
          </a:p>
          <a:p>
            <a:pPr eaLnBrk="1" fontAlgn="auto" hangingPunct="1">
              <a:spcAft>
                <a:spcPts val="0"/>
              </a:spcAft>
              <a:buFont typeface="Arial" pitchFamily="34" charset="0"/>
              <a:buChar char="•"/>
              <a:defRPr/>
            </a:pPr>
            <a:r>
              <a:rPr lang="en-US" dirty="0">
                <a:latin typeface="Calibri" panose="020F0502020204030204" pitchFamily="34" charset="0"/>
              </a:rPr>
              <a:t>Assume we have a problem which is written as </a:t>
            </a:r>
            <a:r>
              <a:rPr lang="en-US" b="1" dirty="0">
                <a:latin typeface="Calibri" panose="020F0502020204030204" pitchFamily="34" charset="0"/>
              </a:rPr>
              <a:t>log 1000</a:t>
            </a:r>
            <a:r>
              <a:rPr lang="en-US" dirty="0">
                <a:latin typeface="Calibri" panose="020F0502020204030204" pitchFamily="34" charset="0"/>
              </a:rPr>
              <a:t>. Here, the base b is omitted. </a:t>
            </a:r>
          </a:p>
          <a:p>
            <a:pPr lvl="1" eaLnBrk="1" fontAlgn="auto" hangingPunct="1">
              <a:spcAft>
                <a:spcPts val="0"/>
              </a:spcAft>
              <a:buFont typeface="Arial" pitchFamily="34" charset="0"/>
              <a:buChar char="–"/>
              <a:defRPr/>
            </a:pPr>
            <a:r>
              <a:rPr lang="en-US" dirty="0">
                <a:latin typeface="Calibri" panose="020F0502020204030204" pitchFamily="34" charset="0"/>
              </a:rPr>
              <a:t>This assumes that the base is 10, and it is equivalent to writing this as y=log</a:t>
            </a:r>
            <a:r>
              <a:rPr lang="en-US" baseline="-25000" dirty="0">
                <a:latin typeface="Calibri" panose="020F0502020204030204" pitchFamily="34" charset="0"/>
              </a:rPr>
              <a:t>10</a:t>
            </a:r>
            <a:r>
              <a:rPr lang="en-US" dirty="0">
                <a:latin typeface="Calibri" panose="020F0502020204030204" pitchFamily="34" charset="0"/>
              </a:rPr>
              <a:t>1000 (or as 1000=10</a:t>
            </a:r>
            <a:r>
              <a:rPr lang="en-US" baseline="30000" dirty="0">
                <a:latin typeface="Calibri" panose="020F0502020204030204" pitchFamily="34" charset="0"/>
              </a:rPr>
              <a:t>y</a:t>
            </a:r>
            <a:r>
              <a:rPr lang="en-US" dirty="0">
                <a:latin typeface="Calibri" panose="020F0502020204030204" pitchFamily="34" charset="0"/>
              </a:rPr>
              <a:t>).</a:t>
            </a:r>
          </a:p>
          <a:p>
            <a:pPr eaLnBrk="1" fontAlgn="auto" hangingPunct="1">
              <a:spcAft>
                <a:spcPts val="0"/>
              </a:spcAft>
              <a:buFont typeface="Arial" pitchFamily="34" charset="0"/>
              <a:buChar char="•"/>
              <a:defRPr/>
            </a:pPr>
            <a:r>
              <a:rPr lang="en-US" dirty="0">
                <a:latin typeface="Calibri" panose="020F0502020204030204" pitchFamily="34" charset="0"/>
              </a:rPr>
              <a:t>When the base is </a:t>
            </a:r>
            <a:r>
              <a:rPr lang="en-US" i="1" dirty="0">
                <a:latin typeface="Calibri" panose="020F0502020204030204" pitchFamily="34" charset="0"/>
              </a:rPr>
              <a:t>e</a:t>
            </a:r>
            <a:r>
              <a:rPr lang="en-US" dirty="0">
                <a:latin typeface="Calibri" panose="020F0502020204030204" pitchFamily="34" charset="0"/>
              </a:rPr>
              <a:t>, we have what is called a ‘natural logarithm’, denoted by </a:t>
            </a:r>
            <a:r>
              <a:rPr lang="en-US" i="1" dirty="0" err="1">
                <a:latin typeface="Calibri" panose="020F0502020204030204" pitchFamily="34" charset="0"/>
              </a:rPr>
              <a:t>ln</a:t>
            </a:r>
            <a:r>
              <a:rPr lang="en-US" dirty="0">
                <a:latin typeface="Calibri" panose="020F0502020204030204" pitchFamily="34" charset="0"/>
              </a:rPr>
              <a:t>. </a:t>
            </a:r>
          </a:p>
          <a:p>
            <a:pPr lvl="1" eaLnBrk="1" fontAlgn="auto" hangingPunct="1">
              <a:spcAft>
                <a:spcPts val="0"/>
              </a:spcAft>
              <a:buFont typeface="Arial" pitchFamily="34" charset="0"/>
              <a:buChar char="–"/>
              <a:defRPr/>
            </a:pPr>
            <a:r>
              <a:rPr lang="en-US" dirty="0">
                <a:latin typeface="Calibri" panose="020F0502020204030204" pitchFamily="34" charset="0"/>
              </a:rPr>
              <a:t>So a problem where we have </a:t>
            </a:r>
            <a:r>
              <a:rPr lang="en-US" b="1" dirty="0">
                <a:latin typeface="Calibri" panose="020F0502020204030204" pitchFamily="34" charset="0"/>
              </a:rPr>
              <a:t>ln 1000 </a:t>
            </a:r>
            <a:r>
              <a:rPr lang="en-US" dirty="0">
                <a:latin typeface="Calibri" panose="020F0502020204030204" pitchFamily="34" charset="0"/>
              </a:rPr>
              <a:t>can be rewritten as log</a:t>
            </a:r>
            <a:r>
              <a:rPr lang="en-US" baseline="-25000" dirty="0">
                <a:latin typeface="Calibri" panose="020F0502020204030204" pitchFamily="34" charset="0"/>
              </a:rPr>
              <a:t>e</a:t>
            </a:r>
            <a:r>
              <a:rPr lang="en-US" dirty="0">
                <a:latin typeface="Calibri" panose="020F0502020204030204" pitchFamily="34" charset="0"/>
              </a:rPr>
              <a:t>1000 = log</a:t>
            </a:r>
            <a:r>
              <a:rPr lang="en-US" baseline="-25000" dirty="0">
                <a:latin typeface="Calibri" panose="020F0502020204030204" pitchFamily="34" charset="0"/>
              </a:rPr>
              <a:t>2.72</a:t>
            </a:r>
            <a:r>
              <a:rPr lang="en-US" dirty="0">
                <a:latin typeface="Calibri" panose="020F0502020204030204" pitchFamily="34" charset="0"/>
              </a:rPr>
              <a:t>1000. This, in turn, can be rewritten as or as 1000=</a:t>
            </a:r>
            <a:r>
              <a:rPr lang="en-US" dirty="0" err="1">
                <a:latin typeface="Calibri" panose="020F0502020204030204" pitchFamily="34" charset="0"/>
              </a:rPr>
              <a:t>e</a:t>
            </a:r>
            <a:r>
              <a:rPr lang="en-US" baseline="30000" dirty="0" err="1">
                <a:latin typeface="Calibri" panose="020F0502020204030204" pitchFamily="34" charset="0"/>
              </a:rPr>
              <a:t>y</a:t>
            </a:r>
            <a:r>
              <a:rPr lang="en-US" dirty="0">
                <a:latin typeface="Calibri" panose="020F0502020204030204" pitchFamily="34" charset="0"/>
              </a:rPr>
              <a:t>, or 1000=2.72</a:t>
            </a:r>
            <a:r>
              <a:rPr lang="en-US" baseline="30000" dirty="0">
                <a:latin typeface="Calibri" panose="020F0502020204030204" pitchFamily="34" charset="0"/>
              </a:rPr>
              <a:t>y</a:t>
            </a:r>
          </a:p>
          <a:p>
            <a:pPr eaLnBrk="1" fontAlgn="auto" hangingPunct="1">
              <a:spcAft>
                <a:spcPts val="0"/>
              </a:spcAft>
              <a:buFont typeface="Arial" pitchFamily="34" charset="0"/>
              <a:buChar char="•"/>
              <a:defRPr/>
            </a:pPr>
            <a:r>
              <a:rPr lang="en-US" dirty="0">
                <a:latin typeface="Calibri" panose="020F0502020204030204" pitchFamily="34" charset="0"/>
              </a:rPr>
              <a:t>Unfortunately, when some statisticians write </a:t>
            </a:r>
            <a:r>
              <a:rPr lang="en-US" b="1" dirty="0">
                <a:latin typeface="Calibri" panose="020F0502020204030204" pitchFamily="34" charset="0"/>
              </a:rPr>
              <a:t>log x</a:t>
            </a:r>
            <a:r>
              <a:rPr lang="en-US" dirty="0">
                <a:latin typeface="Calibri" panose="020F0502020204030204" pitchFamily="34" charset="0"/>
              </a:rPr>
              <a:t>, they actually mean </a:t>
            </a:r>
            <a:r>
              <a:rPr lang="en-US" b="1" dirty="0">
                <a:latin typeface="Calibri" panose="020F0502020204030204" pitchFamily="34" charset="0"/>
              </a:rPr>
              <a:t>ln x</a:t>
            </a:r>
            <a:r>
              <a:rPr lang="en-US" dirty="0">
                <a:latin typeface="Calibri" panose="020F0502020204030204" pitchFamily="34" charset="0"/>
              </a:rPr>
              <a:t>, violating the standard notation. </a:t>
            </a:r>
          </a:p>
          <a:p>
            <a:pPr eaLnBrk="1" fontAlgn="auto" hangingPunct="1">
              <a:spcAft>
                <a:spcPts val="0"/>
              </a:spcAft>
              <a:buFont typeface="Arial" pitchFamily="34" charset="0"/>
              <a:buChar char="•"/>
              <a:defRPr/>
            </a:pPr>
            <a:r>
              <a:rPr lang="en-US" dirty="0">
                <a:latin typeface="Calibri" panose="020F0502020204030204" pitchFamily="34" charset="0"/>
              </a:rPr>
              <a:t>We will use natural logarithms when we get to regression analysis to make the distribution of a skewed variable more normal: more on that later in the course.</a:t>
            </a:r>
          </a:p>
        </p:txBody>
      </p:sp>
      <p:sp>
        <p:nvSpPr>
          <p:cNvPr id="4" name="Rectangle 2"/>
          <p:cNvSpPr txBox="1">
            <a:spLocks/>
          </p:cNvSpPr>
          <p:nvPr/>
        </p:nvSpPr>
        <p:spPr bwMode="auto">
          <a:xfrm>
            <a:off x="4011" y="323850"/>
            <a:ext cx="84582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60" charset="0"/>
              </a:defRPr>
            </a:lvl2pPr>
            <a:lvl3pPr algn="ctr" rtl="0" fontAlgn="base">
              <a:spcBef>
                <a:spcPct val="0"/>
              </a:spcBef>
              <a:spcAft>
                <a:spcPct val="0"/>
              </a:spcAft>
              <a:defRPr sz="4400">
                <a:solidFill>
                  <a:schemeClr val="tx2"/>
                </a:solidFill>
                <a:latin typeface="Times New Roman" pitchFamily="-60" charset="0"/>
              </a:defRPr>
            </a:lvl3pPr>
            <a:lvl4pPr algn="ctr" rtl="0" fontAlgn="base">
              <a:spcBef>
                <a:spcPct val="0"/>
              </a:spcBef>
              <a:spcAft>
                <a:spcPct val="0"/>
              </a:spcAft>
              <a:defRPr sz="4400">
                <a:solidFill>
                  <a:schemeClr val="tx2"/>
                </a:solidFill>
                <a:latin typeface="Times New Roman" pitchFamily="-60" charset="0"/>
              </a:defRPr>
            </a:lvl4pPr>
            <a:lvl5pPr algn="ctr" rtl="0" fontAlgn="base">
              <a:spcBef>
                <a:spcPct val="0"/>
              </a:spcBef>
              <a:spcAft>
                <a:spcPct val="0"/>
              </a:spcAft>
              <a:defRPr sz="4400">
                <a:solidFill>
                  <a:schemeClr val="tx2"/>
                </a:solidFill>
                <a:latin typeface="Times New Roman" pitchFamily="-60" charset="0"/>
              </a:defRPr>
            </a:lvl5pPr>
            <a:lvl6pPr marL="457200" algn="ctr" rtl="0" fontAlgn="base">
              <a:spcBef>
                <a:spcPct val="0"/>
              </a:spcBef>
              <a:spcAft>
                <a:spcPct val="0"/>
              </a:spcAft>
              <a:defRPr sz="4400">
                <a:solidFill>
                  <a:schemeClr val="tx2"/>
                </a:solidFill>
                <a:latin typeface="Times New Roman" pitchFamily="-60" charset="0"/>
              </a:defRPr>
            </a:lvl6pPr>
            <a:lvl7pPr marL="914400" algn="ctr" rtl="0" fontAlgn="base">
              <a:spcBef>
                <a:spcPct val="0"/>
              </a:spcBef>
              <a:spcAft>
                <a:spcPct val="0"/>
              </a:spcAft>
              <a:defRPr sz="4400">
                <a:solidFill>
                  <a:schemeClr val="tx2"/>
                </a:solidFill>
                <a:latin typeface="Times New Roman" pitchFamily="-60" charset="0"/>
              </a:defRPr>
            </a:lvl7pPr>
            <a:lvl8pPr marL="1371600" algn="ctr" rtl="0" fontAlgn="base">
              <a:spcBef>
                <a:spcPct val="0"/>
              </a:spcBef>
              <a:spcAft>
                <a:spcPct val="0"/>
              </a:spcAft>
              <a:defRPr sz="4400">
                <a:solidFill>
                  <a:schemeClr val="tx2"/>
                </a:solidFill>
                <a:latin typeface="Times New Roman" pitchFamily="-60" charset="0"/>
              </a:defRPr>
            </a:lvl8pPr>
            <a:lvl9pPr marL="1828800" algn="ctr" rtl="0" fontAlgn="base">
              <a:spcBef>
                <a:spcPct val="0"/>
              </a:spcBef>
              <a:spcAft>
                <a:spcPct val="0"/>
              </a:spcAft>
              <a:defRPr sz="4400">
                <a:solidFill>
                  <a:schemeClr val="tx2"/>
                </a:solidFill>
                <a:latin typeface="Times New Roman" pitchFamily="-60" charset="0"/>
              </a:defRPr>
            </a:lvl9pPr>
          </a:lstStyle>
          <a:p>
            <a:pPr algn="l"/>
            <a:r>
              <a:rPr lang="en-US" sz="3600" b="1" kern="0" dirty="0">
                <a:solidFill>
                  <a:schemeClr val="tx1"/>
                </a:solidFill>
                <a:latin typeface="Calibri" pitchFamily="34" charset="0"/>
                <a:cs typeface="Calibri" pitchFamily="34" charset="0"/>
              </a:rPr>
              <a:t>A Review of Logarithms (Cont’d)</a:t>
            </a:r>
          </a:p>
        </p:txBody>
      </p:sp>
    </p:spTree>
    <p:extLst>
      <p:ext uri="{BB962C8B-B14F-4D97-AF65-F5344CB8AC3E}">
        <p14:creationId xmlns:p14="http://schemas.microsoft.com/office/powerpoint/2010/main" val="41502931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0600" y="1295400"/>
            <a:ext cx="7167562" cy="4300537"/>
          </a:xfrm>
          <a:prstGeom prst="rect">
            <a:avLst/>
          </a:prstGeom>
        </p:spPr>
      </p:pic>
      <p:sp>
        <p:nvSpPr>
          <p:cNvPr id="3" name="Rectangle 2"/>
          <p:cNvSpPr txBox="1">
            <a:spLocks/>
          </p:cNvSpPr>
          <p:nvPr/>
        </p:nvSpPr>
        <p:spPr bwMode="auto">
          <a:xfrm>
            <a:off x="4011" y="323850"/>
            <a:ext cx="84582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60" charset="0"/>
              </a:defRPr>
            </a:lvl2pPr>
            <a:lvl3pPr algn="ctr" rtl="0" fontAlgn="base">
              <a:spcBef>
                <a:spcPct val="0"/>
              </a:spcBef>
              <a:spcAft>
                <a:spcPct val="0"/>
              </a:spcAft>
              <a:defRPr sz="4400">
                <a:solidFill>
                  <a:schemeClr val="tx2"/>
                </a:solidFill>
                <a:latin typeface="Times New Roman" pitchFamily="-60" charset="0"/>
              </a:defRPr>
            </a:lvl3pPr>
            <a:lvl4pPr algn="ctr" rtl="0" fontAlgn="base">
              <a:spcBef>
                <a:spcPct val="0"/>
              </a:spcBef>
              <a:spcAft>
                <a:spcPct val="0"/>
              </a:spcAft>
              <a:defRPr sz="4400">
                <a:solidFill>
                  <a:schemeClr val="tx2"/>
                </a:solidFill>
                <a:latin typeface="Times New Roman" pitchFamily="-60" charset="0"/>
              </a:defRPr>
            </a:lvl4pPr>
            <a:lvl5pPr algn="ctr" rtl="0" fontAlgn="base">
              <a:spcBef>
                <a:spcPct val="0"/>
              </a:spcBef>
              <a:spcAft>
                <a:spcPct val="0"/>
              </a:spcAft>
              <a:defRPr sz="4400">
                <a:solidFill>
                  <a:schemeClr val="tx2"/>
                </a:solidFill>
                <a:latin typeface="Times New Roman" pitchFamily="-60" charset="0"/>
              </a:defRPr>
            </a:lvl5pPr>
            <a:lvl6pPr marL="457200" algn="ctr" rtl="0" fontAlgn="base">
              <a:spcBef>
                <a:spcPct val="0"/>
              </a:spcBef>
              <a:spcAft>
                <a:spcPct val="0"/>
              </a:spcAft>
              <a:defRPr sz="4400">
                <a:solidFill>
                  <a:schemeClr val="tx2"/>
                </a:solidFill>
                <a:latin typeface="Times New Roman" pitchFamily="-60" charset="0"/>
              </a:defRPr>
            </a:lvl6pPr>
            <a:lvl7pPr marL="914400" algn="ctr" rtl="0" fontAlgn="base">
              <a:spcBef>
                <a:spcPct val="0"/>
              </a:spcBef>
              <a:spcAft>
                <a:spcPct val="0"/>
              </a:spcAft>
              <a:defRPr sz="4400">
                <a:solidFill>
                  <a:schemeClr val="tx2"/>
                </a:solidFill>
                <a:latin typeface="Times New Roman" pitchFamily="-60" charset="0"/>
              </a:defRPr>
            </a:lvl7pPr>
            <a:lvl8pPr marL="1371600" algn="ctr" rtl="0" fontAlgn="base">
              <a:spcBef>
                <a:spcPct val="0"/>
              </a:spcBef>
              <a:spcAft>
                <a:spcPct val="0"/>
              </a:spcAft>
              <a:defRPr sz="4400">
                <a:solidFill>
                  <a:schemeClr val="tx2"/>
                </a:solidFill>
                <a:latin typeface="Times New Roman" pitchFamily="-60" charset="0"/>
              </a:defRPr>
            </a:lvl8pPr>
            <a:lvl9pPr marL="1828800" algn="ctr" rtl="0" fontAlgn="base">
              <a:spcBef>
                <a:spcPct val="0"/>
              </a:spcBef>
              <a:spcAft>
                <a:spcPct val="0"/>
              </a:spcAft>
              <a:defRPr sz="4400">
                <a:solidFill>
                  <a:schemeClr val="tx2"/>
                </a:solidFill>
                <a:latin typeface="Times New Roman" pitchFamily="-60" charset="0"/>
              </a:defRPr>
            </a:lvl9pPr>
          </a:lstStyle>
          <a:p>
            <a:pPr algn="l"/>
            <a:r>
              <a:rPr lang="en-US" sz="3600" b="1" kern="0" dirty="0">
                <a:solidFill>
                  <a:schemeClr val="tx1"/>
                </a:solidFill>
                <a:latin typeface="Calibri" pitchFamily="34" charset="0"/>
                <a:cs typeface="Calibri" pitchFamily="34" charset="0"/>
              </a:rPr>
              <a:t>Log Transformations</a:t>
            </a:r>
          </a:p>
        </p:txBody>
      </p:sp>
      <p:sp>
        <p:nvSpPr>
          <p:cNvPr id="4" name="TextBox 3"/>
          <p:cNvSpPr txBox="1"/>
          <p:nvPr/>
        </p:nvSpPr>
        <p:spPr>
          <a:xfrm>
            <a:off x="0" y="6019800"/>
            <a:ext cx="9144000" cy="461665"/>
          </a:xfrm>
          <a:prstGeom prst="rect">
            <a:avLst/>
          </a:prstGeom>
          <a:noFill/>
        </p:spPr>
        <p:txBody>
          <a:bodyPr wrap="square" rtlCol="0">
            <a:spAutoFit/>
          </a:bodyPr>
          <a:lstStyle/>
          <a:p>
            <a:r>
              <a:rPr lang="en-US" b="1" dirty="0">
                <a:latin typeface="Calibri" panose="020F0502020204030204" pitchFamily="34" charset="0"/>
              </a:rPr>
              <a:t>Take-away:</a:t>
            </a:r>
            <a:r>
              <a:rPr lang="en-US" dirty="0">
                <a:latin typeface="Calibri" panose="020F0502020204030204" pitchFamily="34" charset="0"/>
              </a:rPr>
              <a:t> for x &gt; 1, ln(x) increases as x increases, but at a slower pace.</a:t>
            </a:r>
          </a:p>
        </p:txBody>
      </p:sp>
      <mc:AlternateContent xmlns:mc="http://schemas.openxmlformats.org/markup-compatibility/2006" xmlns:a14="http://schemas.microsoft.com/office/drawing/2010/main">
        <mc:Choice Requires="a14">
          <p:sp>
            <p:nvSpPr>
              <p:cNvPr id="5" name="TextBox 4"/>
              <p:cNvSpPr txBox="1"/>
              <p:nvPr/>
            </p:nvSpPr>
            <p:spPr>
              <a:xfrm>
                <a:off x="3581400" y="4191000"/>
                <a:ext cx="38897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=1</m:t>
                              </m:r>
                            </m:e>
                          </m:d>
                        </m:e>
                      </m:func>
                      <m:r>
                        <a:rPr lang="en-US" b="0" i="1" smtClean="0">
                          <a:latin typeface="Cambria Math" panose="02040503050406030204" pitchFamily="18" charset="0"/>
                        </a:rPr>
                        <m:t>=0 (</m:t>
                      </m:r>
                      <m:r>
                        <a:rPr lang="en-US" b="0" i="1" smtClean="0">
                          <a:latin typeface="Cambria Math" panose="02040503050406030204" pitchFamily="18" charset="0"/>
                        </a:rPr>
                        <m:t>𝑠𝑖𝑛𝑐𝑒</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0</m:t>
                          </m:r>
                        </m:sup>
                      </m:sSup>
                      <m:r>
                        <a:rPr lang="en-US" b="0" i="1" smtClean="0">
                          <a:latin typeface="Cambria Math" panose="02040503050406030204" pitchFamily="18" charset="0"/>
                        </a:rPr>
                        <m:t>=1)</m:t>
                      </m:r>
                    </m:oMath>
                  </m:oMathPara>
                </a14:m>
                <a:endParaRPr lang="en-US" b="0" dirty="0"/>
              </a:p>
            </p:txBody>
          </p:sp>
        </mc:Choice>
        <mc:Fallback xmlns="">
          <p:sp>
            <p:nvSpPr>
              <p:cNvPr id="5" name="TextBox 4"/>
              <p:cNvSpPr txBox="1">
                <a:spLocks noRot="1" noChangeAspect="1" noMove="1" noResize="1" noEditPoints="1" noAdjustHandles="1" noChangeArrowheads="1" noChangeShapeType="1" noTextEdit="1"/>
              </p:cNvSpPr>
              <p:nvPr/>
            </p:nvSpPr>
            <p:spPr>
              <a:xfrm>
                <a:off x="3581400" y="4191000"/>
                <a:ext cx="3889719" cy="369332"/>
              </a:xfrm>
              <a:prstGeom prst="rect">
                <a:avLst/>
              </a:prstGeom>
              <a:blipFill rotWithShape="0">
                <a:blip r:embed="rId3"/>
                <a:stretch>
                  <a:fillRect l="-1411" r="-2194"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259877" y="5105400"/>
                <a:ext cx="31988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m:t>
                              </m:r>
                            </m:e>
                          </m:d>
                        </m:e>
                      </m:func>
                      <m:r>
                        <a:rPr lang="en-US" b="0" i="1" smtClean="0">
                          <a:latin typeface="Cambria Math" panose="02040503050406030204" pitchFamily="18" charset="0"/>
                        </a:rPr>
                        <m:t>=</m:t>
                      </m:r>
                      <m:r>
                        <a:rPr lang="en-US" b="0" i="1" smtClean="0">
                          <a:latin typeface="Cambria Math" panose="02040503050406030204" pitchFamily="18" charset="0"/>
                        </a:rPr>
                        <m:t>𝑢𝑛𝑑𝑒𝑓𝑖𝑛𝑒𝑑</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259877" y="5105400"/>
                <a:ext cx="3198824" cy="369332"/>
              </a:xfrm>
              <a:prstGeom prst="rect">
                <a:avLst/>
              </a:prstGeom>
              <a:blipFill rotWithShape="0">
                <a:blip r:embed="rId4"/>
                <a:stretch>
                  <a:fillRect l="-1718" r="-2672" b="-36667"/>
                </a:stretch>
              </a:blipFill>
            </p:spPr>
            <p:txBody>
              <a:bodyPr/>
              <a:lstStyle/>
              <a:p>
                <a:r>
                  <a:rPr lang="en-US">
                    <a:noFill/>
                  </a:rPr>
                  <a:t> </a:t>
                </a:r>
              </a:p>
            </p:txBody>
          </p:sp>
        </mc:Fallback>
      </mc:AlternateContent>
    </p:spTree>
    <p:extLst>
      <p:ext uri="{BB962C8B-B14F-4D97-AF65-F5344CB8AC3E}">
        <p14:creationId xmlns:p14="http://schemas.microsoft.com/office/powerpoint/2010/main" val="19215335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p:cNvSpPr>
          <p:nvPr>
            <p:ph type="title" idx="4294967295"/>
          </p:nvPr>
        </p:nvSpPr>
        <p:spPr>
          <a:xfrm>
            <a:off x="4010" y="76200"/>
            <a:ext cx="9139989" cy="762000"/>
          </a:xfrm>
        </p:spPr>
        <p:txBody>
          <a:bodyPr/>
          <a:lstStyle/>
          <a:p>
            <a:pPr algn="l"/>
            <a:r>
              <a:rPr lang="en-US" sz="3600" b="1" dirty="0">
                <a:solidFill>
                  <a:schemeClr val="tx1"/>
                </a:solidFill>
                <a:latin typeface="Calibri" pitchFamily="34" charset="0"/>
                <a:cs typeface="Calibri" pitchFamily="34" charset="0"/>
              </a:rPr>
              <a:t>Log Transformations</a:t>
            </a:r>
          </a:p>
        </p:txBody>
      </p:sp>
      <p:sp>
        <p:nvSpPr>
          <p:cNvPr id="18435" name="Rectangle 3"/>
          <p:cNvSpPr>
            <a:spLocks noGrp="1"/>
          </p:cNvSpPr>
          <p:nvPr>
            <p:ph type="body" idx="4294967295"/>
          </p:nvPr>
        </p:nvSpPr>
        <p:spPr>
          <a:xfrm>
            <a:off x="0" y="838200"/>
            <a:ext cx="9144000" cy="6019800"/>
          </a:xfrm>
        </p:spPr>
        <p:txBody>
          <a:bodyPr/>
          <a:lstStyle/>
          <a:p>
            <a:r>
              <a:rPr lang="en-US" sz="1800" dirty="0">
                <a:latin typeface="Calibri" pitchFamily="34" charset="0"/>
                <a:cs typeface="Calibri" pitchFamily="34" charset="0"/>
              </a:rPr>
              <a:t>Sometimes, it is possible to make a variable normal by subjecting it to some simple algebraic operation. </a:t>
            </a:r>
          </a:p>
          <a:p>
            <a:pPr lvl="1"/>
            <a:r>
              <a:rPr lang="en-US" sz="1800" dirty="0">
                <a:latin typeface="Calibri" pitchFamily="34" charset="0"/>
                <a:cs typeface="Calibri" pitchFamily="34" charset="0"/>
              </a:rPr>
              <a:t>This sometimes helps when we deal with issues of non-normality of residuals or non-linear relationship between x and y</a:t>
            </a:r>
          </a:p>
          <a:p>
            <a:pPr lvl="1"/>
            <a:r>
              <a:rPr lang="en-US" sz="1800" dirty="0">
                <a:latin typeface="Calibri" pitchFamily="34" charset="0"/>
                <a:cs typeface="Calibri" pitchFamily="34" charset="0"/>
              </a:rPr>
              <a:t>The logarithmic transformation is the most widely used to achieve normality when the variable is </a:t>
            </a:r>
            <a:r>
              <a:rPr lang="en-US" sz="1800" i="1" dirty="0">
                <a:latin typeface="Calibri" pitchFamily="34" charset="0"/>
                <a:cs typeface="Calibri" pitchFamily="34" charset="0"/>
              </a:rPr>
              <a:t>positively skewed </a:t>
            </a:r>
            <a:r>
              <a:rPr lang="en-US" sz="1800" dirty="0">
                <a:latin typeface="Calibri" pitchFamily="34" charset="0"/>
                <a:cs typeface="Calibri" pitchFamily="34" charset="0"/>
              </a:rPr>
              <a:t>(as in the image on the left below)</a:t>
            </a:r>
          </a:p>
          <a:p>
            <a:pPr lvl="2"/>
            <a:r>
              <a:rPr lang="en-US" sz="1600" dirty="0">
                <a:latin typeface="Calibri" pitchFamily="34" charset="0"/>
                <a:cs typeface="Calibri" pitchFamily="34" charset="0"/>
              </a:rPr>
              <a:t>The logarithmic transformation of variable X is problematic when we have zero values. In that case, ln(X+1) may help </a:t>
            </a:r>
          </a:p>
          <a:p>
            <a:pPr lvl="2"/>
            <a:r>
              <a:rPr lang="en-US" sz="1600" dirty="0">
                <a:latin typeface="Calibri" pitchFamily="34" charset="0"/>
                <a:cs typeface="Calibri" pitchFamily="34" charset="0"/>
              </a:rPr>
              <a:t>In general, prior to the log transformation, you would add a constant such that the minimum value in your dataset is 1.</a:t>
            </a:r>
          </a:p>
          <a:p>
            <a:pPr lvl="2"/>
            <a:r>
              <a:rPr lang="en-US" sz="1600" dirty="0">
                <a:latin typeface="Calibri" pitchFamily="34" charset="0"/>
                <a:cs typeface="Calibri" pitchFamily="34" charset="0"/>
              </a:rPr>
              <a:t>What do we do when we have percentages or proportions?</a:t>
            </a:r>
            <a:endParaRPr lang="en-US" sz="2000" dirty="0">
              <a:latin typeface="Calibri" pitchFamily="34" charset="0"/>
              <a:cs typeface="Calibri" pitchFamily="34" charset="0"/>
            </a:endParaRPr>
          </a:p>
          <a:p>
            <a:pPr lvl="1"/>
            <a:r>
              <a:rPr lang="en-US" sz="1800" dirty="0">
                <a:latin typeface="Calibri" pitchFamily="34" charset="0"/>
                <a:cs typeface="Calibri" pitchFamily="34" charset="0"/>
              </a:rPr>
              <a:t>Analysis is then performed on the </a:t>
            </a:r>
            <a:r>
              <a:rPr lang="en-US" sz="1800" i="1" dirty="0">
                <a:latin typeface="Calibri" pitchFamily="34" charset="0"/>
                <a:cs typeface="Calibri" pitchFamily="34" charset="0"/>
              </a:rPr>
              <a:t>transformed</a:t>
            </a:r>
            <a:r>
              <a:rPr lang="en-US" sz="1800" dirty="0">
                <a:latin typeface="Calibri" pitchFamily="34" charset="0"/>
                <a:cs typeface="Calibri" pitchFamily="34" charset="0"/>
              </a:rPr>
              <a:t> variable.</a:t>
            </a:r>
          </a:p>
          <a:p>
            <a:pPr lvl="1"/>
            <a:r>
              <a:rPr lang="en-US" sz="1800" dirty="0">
                <a:latin typeface="Calibri" pitchFamily="34" charset="0"/>
                <a:cs typeface="Calibri" pitchFamily="34" charset="0"/>
              </a:rPr>
              <a:t>In R: </a:t>
            </a:r>
            <a:r>
              <a:rPr lang="en-US" sz="1800" dirty="0" err="1">
                <a:solidFill>
                  <a:schemeClr val="accent6">
                    <a:lumMod val="60000"/>
                    <a:lumOff val="40000"/>
                  </a:schemeClr>
                </a:solidFill>
                <a:latin typeface="Calibri" pitchFamily="34" charset="0"/>
                <a:cs typeface="Calibri" pitchFamily="34" charset="0"/>
              </a:rPr>
              <a:t>multregdata$LNMEDHHINC</a:t>
            </a:r>
            <a:r>
              <a:rPr lang="en-US" sz="1800" dirty="0">
                <a:solidFill>
                  <a:schemeClr val="accent6">
                    <a:lumMod val="60000"/>
                    <a:lumOff val="40000"/>
                  </a:schemeClr>
                </a:solidFill>
                <a:latin typeface="Calibri" pitchFamily="34" charset="0"/>
                <a:cs typeface="Calibri" pitchFamily="34" charset="0"/>
              </a:rPr>
              <a:t> = log(multregdata$MEDHHINC+1)    </a:t>
            </a:r>
            <a:r>
              <a:rPr lang="en-US" sz="1800" dirty="0">
                <a:solidFill>
                  <a:srgbClr val="00B050"/>
                </a:solidFill>
                <a:latin typeface="Calibri" pitchFamily="34" charset="0"/>
                <a:cs typeface="Calibri" pitchFamily="34" charset="0"/>
              </a:rPr>
              <a:t>#log() = natural log</a:t>
            </a:r>
          </a:p>
          <a:p>
            <a:pPr lvl="1"/>
            <a:endParaRPr lang="en-US" sz="1800" dirty="0">
              <a:latin typeface="Calibri" pitchFamily="34" charset="0"/>
              <a:cs typeface="Calibri" pitchFamily="34" charset="0"/>
            </a:endParaRPr>
          </a:p>
          <a:p>
            <a:pPr lvl="1">
              <a:buFontTx/>
              <a:buNone/>
            </a:pPr>
            <a:endParaRPr lang="en-US" sz="1800" dirty="0"/>
          </a:p>
        </p:txBody>
      </p:sp>
      <p:pic>
        <p:nvPicPr>
          <p:cNvPr id="18439" name="Picture 7"/>
          <p:cNvPicPr>
            <a:picLocks noChangeAspect="1" noChangeArrowheads="1"/>
          </p:cNvPicPr>
          <p:nvPr/>
        </p:nvPicPr>
        <p:blipFill>
          <a:blip r:embed="rId2" cstate="print"/>
          <a:srcRect/>
          <a:stretch>
            <a:fillRect/>
          </a:stretch>
        </p:blipFill>
        <p:spPr bwMode="auto">
          <a:xfrm>
            <a:off x="848518" y="4724400"/>
            <a:ext cx="7446963" cy="1733490"/>
          </a:xfrm>
          <a:prstGeom prst="rect">
            <a:avLst/>
          </a:prstGeom>
          <a:noFill/>
        </p:spPr>
      </p:pic>
      <p:sp>
        <p:nvSpPr>
          <p:cNvPr id="5" name="Text Box 4"/>
          <p:cNvSpPr txBox="1">
            <a:spLocks noChangeArrowheads="1"/>
          </p:cNvSpPr>
          <p:nvPr/>
        </p:nvSpPr>
        <p:spPr bwMode="auto">
          <a:xfrm>
            <a:off x="0" y="6457890"/>
            <a:ext cx="9144000" cy="400110"/>
          </a:xfrm>
          <a:prstGeom prst="rect">
            <a:avLst/>
          </a:prstGeom>
          <a:noFill/>
          <a:ln w="9525">
            <a:noFill/>
            <a:miter lim="800000"/>
            <a:headEnd/>
            <a:tailEnd/>
          </a:ln>
          <a:effectLst/>
        </p:spPr>
        <p:txBody>
          <a:bodyPr wrap="square">
            <a:spAutoFit/>
          </a:bodyPr>
          <a:lstStyle/>
          <a:p>
            <a:pPr>
              <a:spcBef>
                <a:spcPct val="50000"/>
              </a:spcBef>
            </a:pPr>
            <a:r>
              <a:rPr lang="en-US" sz="2000" dirty="0">
                <a:latin typeface="Calibri" pitchFamily="34" charset="0"/>
                <a:cs typeface="Calibri" pitchFamily="34" charset="0"/>
              </a:rPr>
              <a:t>For more information: </a:t>
            </a:r>
            <a:r>
              <a:rPr lang="en-US" sz="2000" dirty="0">
                <a:latin typeface="Calibri" pitchFamily="34" charset="0"/>
                <a:cs typeface="Calibri" pitchFamily="34" charset="0"/>
                <a:hlinkClick r:id="rId3"/>
              </a:rPr>
              <a:t>http://www.ats.ucla.edu/stat/sas/faq/sas_interpret_log.htm</a:t>
            </a:r>
            <a:r>
              <a:rPr lang="en-US" sz="2000" dirty="0">
                <a:latin typeface="Calibri" pitchFamily="34" charset="0"/>
                <a:cs typeface="Calibri" pitchFamily="34" charset="0"/>
              </a:rPr>
              <a:t> </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p:cNvSpPr>
            <a:spLocks noGrp="1" noChangeArrowheads="1"/>
          </p:cNvSpPr>
          <p:nvPr>
            <p:ph type="body" idx="1"/>
          </p:nvPr>
        </p:nvSpPr>
        <p:spPr>
          <a:xfrm>
            <a:off x="9525" y="850880"/>
            <a:ext cx="9144000" cy="5486400"/>
          </a:xfrm>
        </p:spPr>
        <p:txBody>
          <a:bodyPr/>
          <a:lstStyle/>
          <a:p>
            <a:pPr>
              <a:lnSpc>
                <a:spcPct val="90000"/>
              </a:lnSpc>
            </a:pPr>
            <a:r>
              <a:rPr lang="en-US" sz="2000" dirty="0">
                <a:latin typeface="Calibri" pitchFamily="34" charset="0"/>
                <a:cs typeface="Calibri" pitchFamily="34" charset="0"/>
              </a:rPr>
              <a:t>For any variable x, small changes in ln(x) may be interpreted as % change in x</a:t>
            </a:r>
          </a:p>
          <a:p>
            <a:pPr>
              <a:lnSpc>
                <a:spcPct val="90000"/>
              </a:lnSpc>
            </a:pPr>
            <a:r>
              <a:rPr lang="en-US" sz="2000" dirty="0">
                <a:latin typeface="Calibri" pitchFamily="34" charset="0"/>
                <a:cs typeface="Calibri" pitchFamily="34" charset="0"/>
              </a:rPr>
              <a:t>In the image below, you can see that the graph of y=ln(x) passes through the point (1,0) and has a slope of 1 there, so that it is tangent to the (dashed) line whose equation is y=x-1.</a:t>
            </a:r>
          </a:p>
          <a:p>
            <a:pPr lvl="1">
              <a:lnSpc>
                <a:spcPct val="90000"/>
              </a:lnSpc>
            </a:pPr>
            <a:r>
              <a:rPr lang="en-US" sz="1600" dirty="0">
                <a:latin typeface="Calibri" pitchFamily="34" charset="0"/>
                <a:cs typeface="Calibri" pitchFamily="34" charset="0"/>
              </a:rPr>
              <a:t>You might remember from Calculus that the derivative of ln(x) = 1/x</a:t>
            </a:r>
          </a:p>
          <a:p>
            <a:pPr>
              <a:lnSpc>
                <a:spcPct val="90000"/>
              </a:lnSpc>
            </a:pPr>
            <a:r>
              <a:rPr lang="en-US" sz="2000" dirty="0">
                <a:latin typeface="Calibri" pitchFamily="34" charset="0"/>
                <a:cs typeface="Calibri" pitchFamily="34" charset="0"/>
              </a:rPr>
              <a:t>This implies that ln(1+r) ≈ r, when r is small (i.e., |r| ≤ 10%)</a:t>
            </a:r>
          </a:p>
          <a:p>
            <a:pPr lvl="1">
              <a:lnSpc>
                <a:spcPct val="90000"/>
              </a:lnSpc>
            </a:pPr>
            <a:r>
              <a:rPr lang="en-US" sz="1600" dirty="0">
                <a:latin typeface="Calibri" pitchFamily="34" charset="0"/>
                <a:cs typeface="Calibri" pitchFamily="34" charset="0"/>
              </a:rPr>
              <a:t>For example, if x increases by a small percentage (e.g., r = 5% = .05), this means that it changes from x to x(1+r) = x(1+.05) = 1.05x</a:t>
            </a:r>
          </a:p>
          <a:p>
            <a:pPr lvl="1">
              <a:lnSpc>
                <a:spcPct val="90000"/>
              </a:lnSpc>
            </a:pPr>
            <a:r>
              <a:rPr lang="en-US" sz="1600" dirty="0">
                <a:latin typeface="Calibri" pitchFamily="34" charset="0"/>
                <a:cs typeface="Calibri" pitchFamily="34" charset="0"/>
              </a:rPr>
              <a:t>We have: ln(x·(1+r)) = ln(x) + ln(1+r) ≈ ln(x) + r</a:t>
            </a:r>
          </a:p>
          <a:p>
            <a:pPr lvl="1">
              <a:lnSpc>
                <a:spcPct val="90000"/>
              </a:lnSpc>
            </a:pPr>
            <a:r>
              <a:rPr lang="en-US" sz="1600" dirty="0">
                <a:latin typeface="Calibri" pitchFamily="34" charset="0"/>
                <a:cs typeface="Calibri" pitchFamily="34" charset="0"/>
              </a:rPr>
              <a:t>Here, ln(x·(1+r)) = ln(x) + ln(1+r) because the logarithm of a</a:t>
            </a:r>
          </a:p>
          <a:p>
            <a:pPr marL="457200" lvl="1" indent="0">
              <a:lnSpc>
                <a:spcPct val="90000"/>
              </a:lnSpc>
              <a:buNone/>
            </a:pPr>
            <a:r>
              <a:rPr lang="en-US" sz="1600" dirty="0">
                <a:latin typeface="Calibri" pitchFamily="34" charset="0"/>
                <a:cs typeface="Calibri" pitchFamily="34" charset="0"/>
              </a:rPr>
              <a:t>	product is the sum of the logarithms</a:t>
            </a:r>
          </a:p>
          <a:p>
            <a:pPr lvl="1">
              <a:lnSpc>
                <a:spcPct val="90000"/>
              </a:lnSpc>
            </a:pPr>
            <a:r>
              <a:rPr lang="en-US" sz="1600" dirty="0">
                <a:latin typeface="Calibri" pitchFamily="34" charset="0"/>
                <a:cs typeface="Calibri" pitchFamily="34" charset="0"/>
              </a:rPr>
              <a:t>So when x goes up by 5% (i.e., is multiplied by a factor of 1.05)</a:t>
            </a:r>
          </a:p>
          <a:p>
            <a:pPr marL="457200" lvl="1" indent="0">
              <a:lnSpc>
                <a:spcPct val="90000"/>
              </a:lnSpc>
              <a:buNone/>
            </a:pPr>
            <a:r>
              <a:rPr lang="en-US" sz="1600" dirty="0">
                <a:latin typeface="Calibri" pitchFamily="34" charset="0"/>
                <a:cs typeface="Calibri" pitchFamily="34" charset="0"/>
              </a:rPr>
              <a:t>	ln(x) changes to ln(x) + 0.05, to a very close approximation</a:t>
            </a:r>
          </a:p>
          <a:p>
            <a:pPr lvl="1">
              <a:lnSpc>
                <a:spcPct val="90000"/>
              </a:lnSpc>
            </a:pPr>
            <a:r>
              <a:rPr lang="en-US" sz="1600" dirty="0">
                <a:latin typeface="Calibri" pitchFamily="34" charset="0"/>
                <a:cs typeface="Calibri" pitchFamily="34" charset="0"/>
              </a:rPr>
              <a:t>That is, increasing x by 5% is almost equivalent to adding 0.05 to ln(x)</a:t>
            </a:r>
          </a:p>
          <a:p>
            <a:pPr lvl="1">
              <a:lnSpc>
                <a:spcPct val="90000"/>
              </a:lnSpc>
            </a:pPr>
            <a:r>
              <a:rPr lang="en-US" sz="1600" dirty="0">
                <a:latin typeface="Calibri" pitchFamily="34" charset="0"/>
                <a:cs typeface="Calibri" pitchFamily="34" charset="0"/>
              </a:rPr>
              <a:t>Again, this approximation works when the change r is small</a:t>
            </a:r>
          </a:p>
          <a:p>
            <a:pPr lvl="1">
              <a:lnSpc>
                <a:spcPct val="90000"/>
              </a:lnSpc>
            </a:pPr>
            <a:r>
              <a:rPr lang="en-US" sz="1600" dirty="0">
                <a:latin typeface="Calibri" pitchFamily="34" charset="0"/>
                <a:cs typeface="Calibri" pitchFamily="34" charset="0"/>
              </a:rPr>
              <a:t>If |r| &gt; 10%, this approximation no longer works</a:t>
            </a:r>
          </a:p>
          <a:p>
            <a:pPr lvl="1">
              <a:lnSpc>
                <a:spcPct val="90000"/>
              </a:lnSpc>
            </a:pPr>
            <a:r>
              <a:rPr lang="en-US" sz="1600" dirty="0">
                <a:latin typeface="Calibri" pitchFamily="34" charset="0"/>
                <a:cs typeface="Calibri" pitchFamily="34" charset="0"/>
              </a:rPr>
              <a:t>For the interpretations on the following slides, we set r to 1%</a:t>
            </a:r>
          </a:p>
          <a:p>
            <a:pPr lvl="1">
              <a:lnSpc>
                <a:spcPct val="90000"/>
              </a:lnSpc>
            </a:pPr>
            <a:r>
              <a:rPr lang="en-US" sz="1600" b="1" dirty="0">
                <a:latin typeface="Calibri" pitchFamily="34" charset="0"/>
                <a:cs typeface="Calibri" pitchFamily="34" charset="0"/>
              </a:rPr>
              <a:t>That is, increasing x by 1% is almost equivalent to adding 0.01 to ln(x) </a:t>
            </a:r>
            <a:endParaRPr lang="en-US" sz="1200" b="1" dirty="0">
              <a:latin typeface="Calibri" pitchFamily="34" charset="0"/>
              <a:cs typeface="Calibri" pitchFamily="34" charset="0"/>
            </a:endParaRPr>
          </a:p>
          <a:p>
            <a:pPr lvl="1">
              <a:lnSpc>
                <a:spcPct val="90000"/>
              </a:lnSpc>
            </a:pPr>
            <a:r>
              <a:rPr lang="en-US" sz="1600" dirty="0">
                <a:latin typeface="Calibri" pitchFamily="34" charset="0"/>
                <a:cs typeface="Calibri" pitchFamily="34" charset="0"/>
              </a:rPr>
              <a:t>That is, we look at the changes in a variable as the other variable</a:t>
            </a:r>
          </a:p>
          <a:p>
            <a:pPr marL="457200" lvl="1" indent="0">
              <a:lnSpc>
                <a:spcPct val="90000"/>
              </a:lnSpc>
              <a:buNone/>
            </a:pPr>
            <a:r>
              <a:rPr lang="en-US" sz="1600" dirty="0">
                <a:latin typeface="Calibri" pitchFamily="34" charset="0"/>
                <a:cs typeface="Calibri" pitchFamily="34" charset="0"/>
              </a:rPr>
              <a:t>	changes by 1%</a:t>
            </a:r>
            <a:endParaRPr lang="en-US" sz="800" dirty="0">
              <a:latin typeface="Calibri" pitchFamily="34" charset="0"/>
              <a:cs typeface="Calibri" pitchFamily="34" charset="0"/>
            </a:endParaRPr>
          </a:p>
          <a:p>
            <a:pPr marL="457200" lvl="1" indent="0">
              <a:lnSpc>
                <a:spcPct val="90000"/>
              </a:lnSpc>
              <a:buNone/>
            </a:pPr>
            <a:endParaRPr lang="en-US" sz="1600" dirty="0">
              <a:latin typeface="Calibri" pitchFamily="34" charset="0"/>
              <a:cs typeface="Calibri" pitchFamily="34" charset="0"/>
            </a:endParaRPr>
          </a:p>
          <a:p>
            <a:pPr>
              <a:lnSpc>
                <a:spcPct val="90000"/>
              </a:lnSpc>
            </a:pPr>
            <a:endParaRPr lang="en-US" sz="2000" dirty="0">
              <a:latin typeface="Calibri" pitchFamily="34" charset="0"/>
              <a:cs typeface="Calibri" pitchFamily="34" charset="0"/>
            </a:endParaRPr>
          </a:p>
        </p:txBody>
      </p:sp>
      <p:sp>
        <p:nvSpPr>
          <p:cNvPr id="6" name="Rectangle 2"/>
          <p:cNvSpPr txBox="1">
            <a:spLocks noChangeArrowheads="1"/>
          </p:cNvSpPr>
          <p:nvPr/>
        </p:nvSpPr>
        <p:spPr bwMode="auto">
          <a:xfrm>
            <a:off x="9525" y="106342"/>
            <a:ext cx="9144000" cy="7159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60" charset="0"/>
              </a:defRPr>
            </a:lvl2pPr>
            <a:lvl3pPr algn="ctr" rtl="0" fontAlgn="base">
              <a:spcBef>
                <a:spcPct val="0"/>
              </a:spcBef>
              <a:spcAft>
                <a:spcPct val="0"/>
              </a:spcAft>
              <a:defRPr sz="4400">
                <a:solidFill>
                  <a:schemeClr val="tx2"/>
                </a:solidFill>
                <a:latin typeface="Times New Roman" pitchFamily="-60" charset="0"/>
              </a:defRPr>
            </a:lvl3pPr>
            <a:lvl4pPr algn="ctr" rtl="0" fontAlgn="base">
              <a:spcBef>
                <a:spcPct val="0"/>
              </a:spcBef>
              <a:spcAft>
                <a:spcPct val="0"/>
              </a:spcAft>
              <a:defRPr sz="4400">
                <a:solidFill>
                  <a:schemeClr val="tx2"/>
                </a:solidFill>
                <a:latin typeface="Times New Roman" pitchFamily="-60" charset="0"/>
              </a:defRPr>
            </a:lvl4pPr>
            <a:lvl5pPr algn="ctr" rtl="0" fontAlgn="base">
              <a:spcBef>
                <a:spcPct val="0"/>
              </a:spcBef>
              <a:spcAft>
                <a:spcPct val="0"/>
              </a:spcAft>
              <a:defRPr sz="4400">
                <a:solidFill>
                  <a:schemeClr val="tx2"/>
                </a:solidFill>
                <a:latin typeface="Times New Roman" pitchFamily="-60" charset="0"/>
              </a:defRPr>
            </a:lvl5pPr>
            <a:lvl6pPr marL="457200" algn="ctr" rtl="0" fontAlgn="base">
              <a:spcBef>
                <a:spcPct val="0"/>
              </a:spcBef>
              <a:spcAft>
                <a:spcPct val="0"/>
              </a:spcAft>
              <a:defRPr sz="4400">
                <a:solidFill>
                  <a:schemeClr val="tx2"/>
                </a:solidFill>
                <a:latin typeface="Times New Roman" pitchFamily="-60" charset="0"/>
              </a:defRPr>
            </a:lvl6pPr>
            <a:lvl7pPr marL="914400" algn="ctr" rtl="0" fontAlgn="base">
              <a:spcBef>
                <a:spcPct val="0"/>
              </a:spcBef>
              <a:spcAft>
                <a:spcPct val="0"/>
              </a:spcAft>
              <a:defRPr sz="4400">
                <a:solidFill>
                  <a:schemeClr val="tx2"/>
                </a:solidFill>
                <a:latin typeface="Times New Roman" pitchFamily="-60" charset="0"/>
              </a:defRPr>
            </a:lvl7pPr>
            <a:lvl8pPr marL="1371600" algn="ctr" rtl="0" fontAlgn="base">
              <a:spcBef>
                <a:spcPct val="0"/>
              </a:spcBef>
              <a:spcAft>
                <a:spcPct val="0"/>
              </a:spcAft>
              <a:defRPr sz="4400">
                <a:solidFill>
                  <a:schemeClr val="tx2"/>
                </a:solidFill>
                <a:latin typeface="Times New Roman" pitchFamily="-60" charset="0"/>
              </a:defRPr>
            </a:lvl8pPr>
            <a:lvl9pPr marL="1828800" algn="ctr" rtl="0" fontAlgn="base">
              <a:spcBef>
                <a:spcPct val="0"/>
              </a:spcBef>
              <a:spcAft>
                <a:spcPct val="0"/>
              </a:spcAft>
              <a:defRPr sz="4400">
                <a:solidFill>
                  <a:schemeClr val="tx2"/>
                </a:solidFill>
                <a:latin typeface="Times New Roman" pitchFamily="-60" charset="0"/>
              </a:defRPr>
            </a:lvl9pPr>
          </a:lstStyle>
          <a:p>
            <a:pPr algn="l"/>
            <a:r>
              <a:rPr lang="en-US" sz="3600" b="1" kern="0" dirty="0">
                <a:solidFill>
                  <a:srgbClr val="FF0000"/>
                </a:solidFill>
                <a:latin typeface="Calibri" pitchFamily="34" charset="0"/>
                <a:cs typeface="Calibri" pitchFamily="34" charset="0"/>
              </a:rPr>
              <a:t>Change in Natural Log ≈ % Change</a:t>
            </a:r>
          </a:p>
        </p:txBody>
      </p:sp>
      <p:pic>
        <p:nvPicPr>
          <p:cNvPr id="103427" name="Picture 3" descr="https://people.duke.edu/~rnau/411log_files/image00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3850" y="2971800"/>
            <a:ext cx="2479675" cy="25146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6491372"/>
            <a:ext cx="8382000" cy="338554"/>
          </a:xfrm>
          <a:prstGeom prst="rect">
            <a:avLst/>
          </a:prstGeom>
        </p:spPr>
        <p:txBody>
          <a:bodyPr wrap="square">
            <a:spAutoFit/>
          </a:bodyPr>
          <a:lstStyle/>
          <a:p>
            <a:r>
              <a:rPr lang="en-US" sz="1600" dirty="0">
                <a:latin typeface="Calibri" panose="020F0502020204030204" pitchFamily="34" charset="0"/>
              </a:rPr>
              <a:t>Source and more information available at: </a:t>
            </a:r>
            <a:r>
              <a:rPr lang="en-US" sz="1600" dirty="0">
                <a:latin typeface="Calibri" panose="020F0502020204030204" pitchFamily="34" charset="0"/>
                <a:hlinkClick r:id="rId3"/>
              </a:rPr>
              <a:t>https://people.duke.edu/~rnau/411log.htm</a:t>
            </a:r>
            <a:r>
              <a:rPr lang="en-US" sz="1600" dirty="0">
                <a:latin typeface="Calibri" panose="020F0502020204030204" pitchFamily="34" charset="0"/>
              </a:rPr>
              <a:t> </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7043" name="Rectangle 3"/>
              <p:cNvSpPr>
                <a:spLocks noGrp="1" noChangeArrowheads="1"/>
              </p:cNvSpPr>
              <p:nvPr>
                <p:ph type="body" idx="1"/>
              </p:nvPr>
            </p:nvSpPr>
            <p:spPr>
              <a:xfrm>
                <a:off x="0" y="685800"/>
                <a:ext cx="9144000" cy="6142037"/>
              </a:xfrm>
            </p:spPr>
            <p:txBody>
              <a:bodyPr/>
              <a:lstStyle/>
              <a:p>
                <a:pPr>
                  <a:lnSpc>
                    <a:spcPct val="90000"/>
                  </a:lnSpc>
                </a:pPr>
                <a:r>
                  <a:rPr lang="en-US" sz="1800" i="1" dirty="0">
                    <a:latin typeface="Calibri" panose="020F0502020204030204" pitchFamily="34" charset="0"/>
                    <a:cs typeface="Calibri" pitchFamily="34" charset="0"/>
                  </a:rPr>
                  <a:t>Interpretation of the Coefficient: </a:t>
                </a:r>
                <a:r>
                  <a:rPr lang="en-US" sz="1800" dirty="0">
                    <a:latin typeface="Calibri" pitchFamily="34" charset="0"/>
                    <a:cs typeface="Calibri" pitchFamily="34" charset="0"/>
                  </a:rPr>
                  <a:t>As predictor X</a:t>
                </a:r>
                <a:r>
                  <a:rPr lang="en-US" sz="1100" dirty="0">
                    <a:latin typeface="Calibri" pitchFamily="34" charset="0"/>
                    <a:cs typeface="Calibri" pitchFamily="34" charset="0"/>
                  </a:rPr>
                  <a:t>1</a:t>
                </a:r>
                <a:r>
                  <a:rPr lang="en-US" sz="1800" dirty="0">
                    <a:latin typeface="Calibri" pitchFamily="34" charset="0"/>
                    <a:cs typeface="Calibri" pitchFamily="34" charset="0"/>
                  </a:rPr>
                  <a:t> goes up by 1 unit, the expected change in our dependent variable </a:t>
                </a:r>
                <a:r>
                  <a:rPr lang="en-US" sz="1800" i="1" dirty="0">
                    <a:latin typeface="Calibri" panose="020F0502020204030204" pitchFamily="34" charset="0"/>
                    <a:cs typeface="Calibri" pitchFamily="34" charset="0"/>
                  </a:rPr>
                  <a:t>y</a:t>
                </a:r>
                <a:r>
                  <a:rPr lang="en-US" sz="1800" dirty="0">
                    <a:latin typeface="Calibri" pitchFamily="34" charset="0"/>
                    <a:cs typeface="Calibri" pitchFamily="34" charset="0"/>
                  </a:rPr>
                  <a:t> is </a:t>
                </a:r>
                <a14:m>
                  <m:oMath xmlns:m="http://schemas.openxmlformats.org/officeDocument/2006/math">
                    <m:r>
                      <a:rPr lang="en-US" sz="1800" b="1"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1</m:t>
                            </m:r>
                          </m:sub>
                        </m:sSub>
                      </m:sup>
                    </m:sSup>
                    <m:r>
                      <a:rPr lang="en-US" sz="1800" i="1">
                        <a:latin typeface="Cambria Math" panose="02040503050406030204" pitchFamily="18" charset="0"/>
                      </a:rPr>
                      <m:t>−1)∗100%</m:t>
                    </m:r>
                  </m:oMath>
                </a14:m>
                <a:r>
                  <a:rPr lang="en-US" sz="1800" dirty="0">
                    <a:latin typeface="Calibri" panose="020F0502020204030204" pitchFamily="34" charset="0"/>
                  </a:rPr>
                  <a:t>.</a:t>
                </a:r>
              </a:p>
              <a:p>
                <a:pPr>
                  <a:lnSpc>
                    <a:spcPct val="90000"/>
                  </a:lnSpc>
                </a:pPr>
                <a:r>
                  <a:rPr lang="en-US" sz="1800" dirty="0">
                    <a:latin typeface="Calibri" pitchFamily="34" charset="0"/>
                    <a:cs typeface="Calibri" pitchFamily="34" charset="0"/>
                  </a:rPr>
                  <a:t>When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1</m:t>
                        </m:r>
                      </m:sub>
                    </m:sSub>
                  </m:oMath>
                </a14:m>
                <a:r>
                  <a:rPr lang="en-US" sz="1800" dirty="0">
                    <a:latin typeface="Calibri" panose="020F0502020204030204" pitchFamily="34" charset="0"/>
                  </a:rPr>
                  <a:t> is small (≤ 0.3 in absolute value), it happens to be the case that </a:t>
                </a:r>
                <a14:m>
                  <m:oMath xmlns:m="http://schemas.openxmlformats.org/officeDocument/2006/math">
                    <m:r>
                      <a:rPr lang="en-US" sz="1800" b="1"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1</m:t>
                            </m:r>
                          </m:sub>
                        </m:sSub>
                      </m:sup>
                    </m:sSup>
                    <m:r>
                      <a:rPr lang="en-US" sz="1800" i="1">
                        <a:latin typeface="Cambria Math" panose="02040503050406030204" pitchFamily="18" charset="0"/>
                      </a:rPr>
                      <m:t>−1)∗100%</m:t>
                    </m:r>
                  </m:oMath>
                </a14:m>
                <a:r>
                  <a:rPr lang="en-US" sz="1800" dirty="0">
                    <a:latin typeface="Calibri" panose="020F0502020204030204" pitchFamily="34" charset="0"/>
                  </a:rPr>
                  <a:t> </a:t>
                </a:r>
                <a14:m>
                  <m:oMath xmlns:m="http://schemas.openxmlformats.org/officeDocument/2006/math">
                    <m:r>
                      <a:rPr lang="en-US" sz="1800" i="1">
                        <a:latin typeface="Cambria Math" panose="02040503050406030204" pitchFamily="18" charset="0"/>
                      </a:rPr>
                      <m:t>≈</m:t>
                    </m:r>
                  </m:oMath>
                </a14:m>
                <a:r>
                  <a:rPr lang="en-US" sz="1800" dirty="0">
                    <a:latin typeface="Calibri" panose="020F0502020204030204" pitchFamily="34" charset="0"/>
                  </a:rPr>
                  <a:t> 100</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1</m:t>
                        </m:r>
                      </m:sub>
                    </m:sSub>
                  </m:oMath>
                </a14:m>
                <a:r>
                  <a:rPr lang="en-US" sz="1800" dirty="0">
                    <a:latin typeface="Calibri" panose="020F0502020204030204" pitchFamily="34" charset="0"/>
                  </a:rPr>
                  <a:t>%, so we can say that as </a:t>
                </a:r>
                <a:r>
                  <a:rPr lang="en-US" sz="1800" i="1" dirty="0">
                    <a:latin typeface="Calibri" panose="020F0502020204030204" pitchFamily="34" charset="0"/>
                  </a:rPr>
                  <a:t>x</a:t>
                </a:r>
                <a:r>
                  <a:rPr lang="en-US" sz="1800" dirty="0">
                    <a:latin typeface="Calibri" panose="020F0502020204030204" pitchFamily="34" charset="0"/>
                  </a:rPr>
                  <a:t> goes up by 1 unit, the expected change in our dependent variable </a:t>
                </a:r>
                <a:r>
                  <a:rPr lang="en-US" sz="1800" i="1" dirty="0">
                    <a:latin typeface="Calibri" panose="020F0502020204030204" pitchFamily="34" charset="0"/>
                  </a:rPr>
                  <a:t>y</a:t>
                </a:r>
                <a:r>
                  <a:rPr lang="en-US" sz="1800" dirty="0">
                    <a:latin typeface="Calibri" panose="020F0502020204030204" pitchFamily="34" charset="0"/>
                  </a:rPr>
                  <a:t> is approximately 100</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1</m:t>
                        </m:r>
                      </m:sub>
                    </m:sSub>
                  </m:oMath>
                </a14:m>
                <a:r>
                  <a:rPr lang="en-US" sz="1800" dirty="0">
                    <a:latin typeface="Calibri" panose="020F0502020204030204" pitchFamily="34" charset="0"/>
                  </a:rPr>
                  <a:t>%.</a:t>
                </a:r>
                <a:endParaRPr lang="en-US" sz="1200" dirty="0">
                  <a:latin typeface="Calibri" panose="020F0502020204030204" pitchFamily="34" charset="0"/>
                </a:endParaRPr>
              </a:p>
              <a:p>
                <a:pPr>
                  <a:lnSpc>
                    <a:spcPct val="90000"/>
                  </a:lnSpc>
                </a:pPr>
                <a:endParaRPr lang="en-US" sz="700" dirty="0">
                  <a:latin typeface="Calibri" panose="020F0502020204030204" pitchFamily="34" charset="0"/>
                </a:endParaRPr>
              </a:p>
              <a:p>
                <a:pPr lvl="1">
                  <a:lnSpc>
                    <a:spcPct val="90000"/>
                  </a:lnSpc>
                  <a:buFontTx/>
                  <a:buNone/>
                </a:pPr>
                <a:r>
                  <a:rPr lang="en-US" sz="1400" dirty="0">
                    <a:latin typeface="Courier New" pitchFamily="49" charset="0"/>
                  </a:rPr>
                  <a:t>DEPENDENT VARIABLE: </a:t>
                </a:r>
                <a:r>
                  <a:rPr lang="en-US" sz="1400" b="1" dirty="0">
                    <a:latin typeface="Courier New" pitchFamily="49" charset="0"/>
                  </a:rPr>
                  <a:t>LN(AGGRAVATED ASSAULTS)</a:t>
                </a:r>
              </a:p>
              <a:p>
                <a:pPr lvl="1">
                  <a:lnSpc>
                    <a:spcPct val="90000"/>
                  </a:lnSpc>
                  <a:buFontTx/>
                  <a:buNone/>
                </a:pPr>
                <a:r>
                  <a:rPr lang="en-US" sz="1400" dirty="0">
                    <a:latin typeface="Courier New" pitchFamily="49" charset="0"/>
                  </a:rPr>
                  <a:t>R-SQUARE	  0.24</a:t>
                </a:r>
              </a:p>
              <a:p>
                <a:pPr lvl="1">
                  <a:lnSpc>
                    <a:spcPct val="90000"/>
                  </a:lnSpc>
                  <a:buFontTx/>
                  <a:buNone/>
                </a:pPr>
                <a:r>
                  <a:rPr lang="en-US" sz="1400" dirty="0">
                    <a:latin typeface="Courier New" pitchFamily="49" charset="0"/>
                  </a:rPr>
                  <a:t>-------------------------------------------------------------------</a:t>
                </a:r>
              </a:p>
              <a:p>
                <a:pPr lvl="1">
                  <a:lnSpc>
                    <a:spcPct val="90000"/>
                  </a:lnSpc>
                  <a:buFontTx/>
                  <a:buNone/>
                </a:pPr>
                <a:r>
                  <a:rPr lang="en-US" sz="1400" dirty="0">
                    <a:latin typeface="Courier New" pitchFamily="49" charset="0"/>
                  </a:rPr>
                  <a:t>Variable    Coefficient     </a:t>
                </a:r>
                <a:r>
                  <a:rPr lang="en-US" sz="1400" dirty="0" err="1">
                    <a:latin typeface="Courier New" pitchFamily="49" charset="0"/>
                  </a:rPr>
                  <a:t>Std.Error</a:t>
                </a:r>
                <a:r>
                  <a:rPr lang="en-US" sz="1400" dirty="0">
                    <a:latin typeface="Courier New" pitchFamily="49" charset="0"/>
                  </a:rPr>
                  <a:t>    t-Statistic   Probability</a:t>
                </a:r>
              </a:p>
              <a:p>
                <a:pPr lvl="1">
                  <a:lnSpc>
                    <a:spcPct val="90000"/>
                  </a:lnSpc>
                  <a:buFontTx/>
                  <a:buNone/>
                </a:pPr>
                <a:r>
                  <a:rPr lang="en-US" sz="1400" dirty="0">
                    <a:latin typeface="Courier New" pitchFamily="49" charset="0"/>
                  </a:rPr>
                  <a:t>-------------------------------------------------------------------</a:t>
                </a:r>
              </a:p>
              <a:p>
                <a:pPr lvl="1">
                  <a:lnSpc>
                    <a:spcPct val="90000"/>
                  </a:lnSpc>
                  <a:buFontTx/>
                  <a:buNone/>
                </a:pPr>
                <a:r>
                  <a:rPr lang="en-US" sz="1400" dirty="0">
                    <a:latin typeface="Courier New" pitchFamily="49" charset="0"/>
                  </a:rPr>
                  <a:t>CONSTANT           ..		  ..             ..            ..</a:t>
                </a:r>
              </a:p>
              <a:p>
                <a:pPr lvl="1">
                  <a:lnSpc>
                    <a:spcPct val="90000"/>
                  </a:lnSpc>
                  <a:buFontTx/>
                  <a:buNone/>
                </a:pPr>
                <a:r>
                  <a:rPr lang="en-US" sz="1400" b="1" dirty="0">
                    <a:latin typeface="Courier New" pitchFamily="49" charset="0"/>
                  </a:rPr>
                  <a:t>MEDHVALUE</a:t>
                </a:r>
                <a:r>
                  <a:rPr lang="en-US" sz="1400" dirty="0">
                    <a:latin typeface="Courier New" pitchFamily="49" charset="0"/>
                  </a:rPr>
                  <a:t>        -0.081         0.0066      -12.27273     0.0000000</a:t>
                </a:r>
              </a:p>
              <a:p>
                <a:pPr lvl="1">
                  <a:lnSpc>
                    <a:spcPct val="90000"/>
                  </a:lnSpc>
                  <a:buFontTx/>
                  <a:buNone/>
                </a:pPr>
                <a:r>
                  <a:rPr lang="en-US" sz="1400" dirty="0">
                    <a:latin typeface="Courier New" pitchFamily="49" charset="0"/>
                  </a:rPr>
                  <a:t>-------------------------------------------------------------------</a:t>
                </a:r>
              </a:p>
              <a:p>
                <a:pPr>
                  <a:lnSpc>
                    <a:spcPct val="90000"/>
                  </a:lnSpc>
                </a:pPr>
                <a:r>
                  <a:rPr lang="en-US" sz="1800" dirty="0">
                    <a:latin typeface="Calibri" panose="020F0502020204030204" pitchFamily="34" charset="0"/>
                    <a:cs typeface="Calibri" pitchFamily="34" charset="0"/>
                  </a:rPr>
                  <a:t>Here, as median house value goes up by 1 unit, ln(Aggravated Assaults) goes down by 0.081 units, and the number of Aggravated Assaults goes down by </a:t>
                </a:r>
                <a14:m>
                  <m:oMath xmlns:m="http://schemas.openxmlformats.org/officeDocument/2006/math">
                    <m:sSup>
                      <m:sSupPr>
                        <m:ctrlPr>
                          <a:rPr lang="en-US" sz="1800" i="1" smtClean="0">
                            <a:latin typeface="Cambria Math" panose="02040503050406030204" pitchFamily="18" charset="0"/>
                          </a:rPr>
                        </m:ctrlPr>
                      </m:sSupPr>
                      <m:e>
                        <m:r>
                          <a:rPr lang="en-US" sz="1800" i="1">
                            <a:latin typeface="Cambria Math" panose="02040503050406030204" pitchFamily="18" charset="0"/>
                          </a:rPr>
                          <m:t>𝑒</m:t>
                        </m:r>
                      </m:e>
                      <m:sup>
                        <m:r>
                          <a:rPr lang="en-US" sz="1800" b="0" i="1" smtClean="0">
                            <a:latin typeface="Cambria Math" panose="02040503050406030204" pitchFamily="18" charset="0"/>
                          </a:rPr>
                          <m:t>−0.081</m:t>
                        </m:r>
                      </m:sup>
                    </m:sSup>
                  </m:oMath>
                </a14:m>
                <a:r>
                  <a:rPr lang="en-US" sz="1800" dirty="0">
                    <a:latin typeface="Calibri" panose="020F0502020204030204" pitchFamily="34" charset="0"/>
                    <a:cs typeface="Calibri" pitchFamily="34" charset="0"/>
                  </a:rPr>
                  <a:t> = 0.922.</a:t>
                </a:r>
              </a:p>
              <a:p>
                <a:pPr>
                  <a:lnSpc>
                    <a:spcPct val="90000"/>
                  </a:lnSpc>
                </a:pPr>
                <a:r>
                  <a:rPr lang="en-US" sz="1800" dirty="0">
                    <a:latin typeface="Calibri" panose="020F0502020204030204" pitchFamily="34" charset="0"/>
                    <a:cs typeface="Calibri" pitchFamily="34" charset="0"/>
                  </a:rPr>
                  <a:t>Alternatively, as median house value goes up by 1 unit ($1000), the number of aggravated assaults goes </a:t>
                </a:r>
                <a:r>
                  <a:rPr lang="en-US" sz="1800" i="1" u="sng" dirty="0">
                    <a:latin typeface="Calibri" pitchFamily="34" charset="0"/>
                    <a:cs typeface="Calibri" pitchFamily="34" charset="0"/>
                  </a:rPr>
                  <a:t>down</a:t>
                </a:r>
                <a:r>
                  <a:rPr lang="en-US" sz="1800" i="1" dirty="0">
                    <a:latin typeface="Calibri" pitchFamily="34" charset="0"/>
                    <a:cs typeface="Calibri" pitchFamily="34" charset="0"/>
                  </a:rPr>
                  <a:t> </a:t>
                </a:r>
                <a:r>
                  <a:rPr lang="en-US" sz="1800" dirty="0">
                    <a:latin typeface="Calibri" pitchFamily="34" charset="0"/>
                    <a:cs typeface="Calibri" pitchFamily="34" charset="0"/>
                  </a:rPr>
                  <a:t>by </a:t>
                </a:r>
                <a14:m>
                  <m:oMath xmlns:m="http://schemas.openxmlformats.org/officeDocument/2006/math">
                    <m:d>
                      <m:dPr>
                        <m:ctrlPr>
                          <a:rPr lang="en-US" sz="1800" b="1"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b="0" i="1" smtClean="0">
                                <a:latin typeface="Cambria Math" panose="02040503050406030204" pitchFamily="18" charset="0"/>
                              </a:rPr>
                              <m:t>−0.081</m:t>
                            </m:r>
                          </m:sup>
                        </m:sSup>
                        <m:r>
                          <a:rPr lang="en-US" sz="1800" i="1">
                            <a:latin typeface="Cambria Math" panose="02040503050406030204" pitchFamily="18" charset="0"/>
                          </a:rPr>
                          <m:t>−1</m:t>
                        </m:r>
                      </m:e>
                    </m:d>
                    <m:r>
                      <a:rPr lang="en-US" sz="1800" i="1">
                        <a:latin typeface="Cambria Math" panose="02040503050406030204" pitchFamily="18" charset="0"/>
                      </a:rPr>
                      <m:t>∗100%=</m:t>
                    </m:r>
                    <m:r>
                      <a:rPr lang="en-US" sz="1800" b="0" i="1" smtClean="0">
                        <a:latin typeface="Cambria Math" panose="02040503050406030204" pitchFamily="18" charset="0"/>
                      </a:rPr>
                      <m:t>7.78%</m:t>
                    </m:r>
                  </m:oMath>
                </a14:m>
                <a:r>
                  <a:rPr lang="en-US" sz="1800" dirty="0">
                    <a:latin typeface="Calibri" pitchFamily="34" charset="0"/>
                    <a:cs typeface="Calibri" pitchFamily="34" charset="0"/>
                  </a:rPr>
                  <a:t>. </a:t>
                </a:r>
              </a:p>
              <a:p>
                <a:pPr>
                  <a:lnSpc>
                    <a:spcPct val="90000"/>
                  </a:lnSpc>
                </a:pPr>
                <a:r>
                  <a:rPr lang="en-US" sz="1800" dirty="0">
                    <a:latin typeface="Calibri" pitchFamily="34" charset="0"/>
                    <a:cs typeface="Calibri" pitchFamily="34" charset="0"/>
                  </a:rPr>
                  <a:t>Since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r>
                          <a:rPr lang="en-US" sz="1800" i="1">
                            <a:latin typeface="Cambria Math" panose="02040503050406030204" pitchFamily="18" charset="0"/>
                          </a:rPr>
                          <m:t>𝛽</m:t>
                        </m:r>
                      </m:e>
                      <m:sub>
                        <m:r>
                          <a:rPr lang="en-US" sz="1800" i="1">
                            <a:latin typeface="Cambria Math" panose="02040503050406030204" pitchFamily="18" charset="0"/>
                          </a:rPr>
                          <m:t>1</m:t>
                        </m:r>
                      </m:sub>
                    </m:sSub>
                    <m:r>
                      <a:rPr lang="en-US" sz="1800" i="1">
                        <a:latin typeface="Cambria Math" panose="02040503050406030204" pitchFamily="18" charset="0"/>
                      </a:rPr>
                      <m:t>|</m:t>
                    </m:r>
                  </m:oMath>
                </a14:m>
                <a:r>
                  <a:rPr lang="en-US" sz="1800" dirty="0">
                    <a:latin typeface="Calibri" panose="020F0502020204030204" pitchFamily="34" charset="0"/>
                  </a:rPr>
                  <a:t> &lt; 0.3, </a:t>
                </a:r>
                <a:r>
                  <a:rPr lang="en-US" sz="1800" dirty="0">
                    <a:latin typeface="Calibri" pitchFamily="34" charset="0"/>
                    <a:cs typeface="Calibri" pitchFamily="34" charset="0"/>
                  </a:rPr>
                  <a:t>we could use the approximation formula, and say that the number of aggravated assaults goes down by </a:t>
                </a:r>
                <a:r>
                  <a:rPr lang="en-US" sz="1800" i="1" dirty="0">
                    <a:latin typeface="Calibri" pitchFamily="34" charset="0"/>
                    <a:cs typeface="Calibri" pitchFamily="34" charset="0"/>
                  </a:rPr>
                  <a:t>approximately </a:t>
                </a:r>
                <a:r>
                  <a:rPr lang="en-US" sz="1800" dirty="0">
                    <a:latin typeface="Calibri" panose="020F0502020204030204" pitchFamily="34" charset="0"/>
                  </a:rPr>
                  <a:t>100</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1</m:t>
                        </m:r>
                      </m:sub>
                    </m:sSub>
                  </m:oMath>
                </a14:m>
                <a:r>
                  <a:rPr lang="en-US" sz="1800" dirty="0">
                    <a:latin typeface="Calibri" panose="020F0502020204030204" pitchFamily="34" charset="0"/>
                  </a:rPr>
                  <a:t>%, or </a:t>
                </a:r>
                <a:r>
                  <a:rPr lang="en-US" sz="1800" dirty="0">
                    <a:latin typeface="Calibri" pitchFamily="34" charset="0"/>
                    <a:cs typeface="Calibri" pitchFamily="34" charset="0"/>
                  </a:rPr>
                  <a:t>100*(0.081)% = 8.1% for a one unit (i.e., $1000) increase in median house value.</a:t>
                </a:r>
              </a:p>
              <a:p>
                <a:pPr lvl="1">
                  <a:lnSpc>
                    <a:spcPct val="90000"/>
                  </a:lnSpc>
                </a:pPr>
                <a:r>
                  <a:rPr lang="en-US" sz="1400" dirty="0">
                    <a:latin typeface="Calibri" pitchFamily="34" charset="0"/>
                    <a:cs typeface="Calibri" pitchFamily="34" charset="0"/>
                  </a:rPr>
                  <a:t>7.78 is pretty close to what we would get with the approximation (8.1) – both are approx. 8%.</a:t>
                </a:r>
              </a:p>
              <a:p>
                <a:pPr lvl="1">
                  <a:lnSpc>
                    <a:spcPct val="90000"/>
                  </a:lnSpc>
                </a:pPr>
                <a:r>
                  <a:rPr lang="en-US" sz="1400" dirty="0">
                    <a:latin typeface="Calibri" pitchFamily="34" charset="0"/>
                    <a:cs typeface="Calibri" pitchFamily="34" charset="0"/>
                  </a:rPr>
                  <a:t>Note: It is NOT correct to say that </a:t>
                </a:r>
                <a:r>
                  <a:rPr lang="en-US" sz="1400" b="1" dirty="0">
                    <a:latin typeface="Calibri" pitchFamily="34" charset="0"/>
                    <a:cs typeface="Calibri" pitchFamily="34" charset="0"/>
                  </a:rPr>
                  <a:t>ln</a:t>
                </a:r>
                <a:r>
                  <a:rPr lang="en-US" sz="1400" dirty="0">
                    <a:latin typeface="Calibri" pitchFamily="34" charset="0"/>
                    <a:cs typeface="Calibri" pitchFamily="34" charset="0"/>
                  </a:rPr>
                  <a:t>(# of aggravated assaults) goes down by ~8% for a 1 unit increase in median house value</a:t>
                </a:r>
              </a:p>
              <a:p>
                <a:pPr lvl="1">
                  <a:lnSpc>
                    <a:spcPct val="90000"/>
                  </a:lnSpc>
                </a:pPr>
                <a:r>
                  <a:rPr lang="en-US" sz="1400" b="1" u="sng" dirty="0">
                    <a:latin typeface="Calibri" pitchFamily="34" charset="0"/>
                    <a:cs typeface="Calibri" pitchFamily="34" charset="0"/>
                  </a:rPr>
                  <a:t>I.e., correct interpretation is in terms of original variable, not logged variable</a:t>
                </a:r>
              </a:p>
            </p:txBody>
          </p:sp>
        </mc:Choice>
        <mc:Fallback xmlns="">
          <p:sp>
            <p:nvSpPr>
              <p:cNvPr id="87043" name="Rectangle 3"/>
              <p:cNvSpPr>
                <a:spLocks noGrp="1" noRot="1" noChangeAspect="1" noMove="1" noResize="1" noEditPoints="1" noAdjustHandles="1" noChangeArrowheads="1" noChangeShapeType="1" noTextEdit="1"/>
              </p:cNvSpPr>
              <p:nvPr>
                <p:ph type="body" idx="1"/>
              </p:nvPr>
            </p:nvSpPr>
            <p:spPr>
              <a:xfrm>
                <a:off x="0" y="685800"/>
                <a:ext cx="9144000" cy="6142037"/>
              </a:xfrm>
              <a:blipFill>
                <a:blip r:embed="rId2"/>
                <a:stretch>
                  <a:fillRect l="-533" t="-993" r="-400" b="-1887"/>
                </a:stretch>
              </a:blipFill>
            </p:spPr>
            <p:txBody>
              <a:bodyPr/>
              <a:lstStyle/>
              <a:p>
                <a:r>
                  <a:rPr lang="en-US">
                    <a:noFill/>
                  </a:rPr>
                  <a:t> </a:t>
                </a:r>
              </a:p>
            </p:txBody>
          </p:sp>
        </mc:Fallback>
      </mc:AlternateContent>
      <p:sp>
        <p:nvSpPr>
          <p:cNvPr id="4" name="Rectangle 2"/>
          <p:cNvSpPr txBox="1">
            <a:spLocks noChangeArrowheads="1"/>
          </p:cNvSpPr>
          <p:nvPr/>
        </p:nvSpPr>
        <p:spPr bwMode="auto">
          <a:xfrm>
            <a:off x="0" y="0"/>
            <a:ext cx="9144000" cy="7159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60" charset="0"/>
              </a:defRPr>
            </a:lvl2pPr>
            <a:lvl3pPr algn="ctr" rtl="0" fontAlgn="base">
              <a:spcBef>
                <a:spcPct val="0"/>
              </a:spcBef>
              <a:spcAft>
                <a:spcPct val="0"/>
              </a:spcAft>
              <a:defRPr sz="4400">
                <a:solidFill>
                  <a:schemeClr val="tx2"/>
                </a:solidFill>
                <a:latin typeface="Times New Roman" pitchFamily="-60" charset="0"/>
              </a:defRPr>
            </a:lvl3pPr>
            <a:lvl4pPr algn="ctr" rtl="0" fontAlgn="base">
              <a:spcBef>
                <a:spcPct val="0"/>
              </a:spcBef>
              <a:spcAft>
                <a:spcPct val="0"/>
              </a:spcAft>
              <a:defRPr sz="4400">
                <a:solidFill>
                  <a:schemeClr val="tx2"/>
                </a:solidFill>
                <a:latin typeface="Times New Roman" pitchFamily="-60" charset="0"/>
              </a:defRPr>
            </a:lvl4pPr>
            <a:lvl5pPr algn="ctr" rtl="0" fontAlgn="base">
              <a:spcBef>
                <a:spcPct val="0"/>
              </a:spcBef>
              <a:spcAft>
                <a:spcPct val="0"/>
              </a:spcAft>
              <a:defRPr sz="4400">
                <a:solidFill>
                  <a:schemeClr val="tx2"/>
                </a:solidFill>
                <a:latin typeface="Times New Roman" pitchFamily="-60" charset="0"/>
              </a:defRPr>
            </a:lvl5pPr>
            <a:lvl6pPr marL="457200" algn="ctr" rtl="0" fontAlgn="base">
              <a:spcBef>
                <a:spcPct val="0"/>
              </a:spcBef>
              <a:spcAft>
                <a:spcPct val="0"/>
              </a:spcAft>
              <a:defRPr sz="4400">
                <a:solidFill>
                  <a:schemeClr val="tx2"/>
                </a:solidFill>
                <a:latin typeface="Times New Roman" pitchFamily="-60" charset="0"/>
              </a:defRPr>
            </a:lvl6pPr>
            <a:lvl7pPr marL="914400" algn="ctr" rtl="0" fontAlgn="base">
              <a:spcBef>
                <a:spcPct val="0"/>
              </a:spcBef>
              <a:spcAft>
                <a:spcPct val="0"/>
              </a:spcAft>
              <a:defRPr sz="4400">
                <a:solidFill>
                  <a:schemeClr val="tx2"/>
                </a:solidFill>
                <a:latin typeface="Times New Roman" pitchFamily="-60" charset="0"/>
              </a:defRPr>
            </a:lvl7pPr>
            <a:lvl8pPr marL="1371600" algn="ctr" rtl="0" fontAlgn="base">
              <a:spcBef>
                <a:spcPct val="0"/>
              </a:spcBef>
              <a:spcAft>
                <a:spcPct val="0"/>
              </a:spcAft>
              <a:defRPr sz="4400">
                <a:solidFill>
                  <a:schemeClr val="tx2"/>
                </a:solidFill>
                <a:latin typeface="Times New Roman" pitchFamily="-60" charset="0"/>
              </a:defRPr>
            </a:lvl8pPr>
            <a:lvl9pPr marL="1828800" algn="ctr" rtl="0" fontAlgn="base">
              <a:spcBef>
                <a:spcPct val="0"/>
              </a:spcBef>
              <a:spcAft>
                <a:spcPct val="0"/>
              </a:spcAft>
              <a:defRPr sz="4400">
                <a:solidFill>
                  <a:schemeClr val="tx2"/>
                </a:solidFill>
                <a:latin typeface="Times New Roman" pitchFamily="-60" charset="0"/>
              </a:defRPr>
            </a:lvl9pPr>
          </a:lstStyle>
          <a:p>
            <a:r>
              <a:rPr lang="en-US" sz="3600" b="1" kern="0" dirty="0">
                <a:solidFill>
                  <a:schemeClr val="tx1"/>
                </a:solidFill>
                <a:latin typeface="Calibri" pitchFamily="34" charset="0"/>
                <a:cs typeface="Calibri" pitchFamily="34" charset="0"/>
              </a:rPr>
              <a:t>Log Transformations: Dependent Variable Only</a:t>
            </a:r>
          </a:p>
        </p:txBody>
      </p:sp>
    </p:spTree>
    <p:extLst>
      <p:ext uri="{BB962C8B-B14F-4D97-AF65-F5344CB8AC3E}">
        <p14:creationId xmlns:p14="http://schemas.microsoft.com/office/powerpoint/2010/main" val="325444969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8547" name="Rectangle 3"/>
              <p:cNvSpPr>
                <a:spLocks noGrp="1" noChangeArrowheads="1"/>
              </p:cNvSpPr>
              <p:nvPr>
                <p:ph type="body" idx="1"/>
              </p:nvPr>
            </p:nvSpPr>
            <p:spPr>
              <a:xfrm>
                <a:off x="0" y="685800"/>
                <a:ext cx="9144000" cy="6172200"/>
              </a:xfrm>
            </p:spPr>
            <p:txBody>
              <a:bodyPr/>
              <a:lstStyle/>
              <a:p>
                <a:pPr>
                  <a:lnSpc>
                    <a:spcPct val="90000"/>
                  </a:lnSpc>
                </a:pPr>
                <a:r>
                  <a:rPr lang="en-US" sz="1800" i="1" dirty="0">
                    <a:latin typeface="Calibri" pitchFamily="34" charset="0"/>
                    <a:cs typeface="Calibri" pitchFamily="34" charset="0"/>
                  </a:rPr>
                  <a:t>Interpretation of the Coefficient: A</a:t>
                </a:r>
                <a:r>
                  <a:rPr lang="en-US" sz="1800" dirty="0">
                    <a:latin typeface="Calibri" pitchFamily="34" charset="0"/>
                    <a:cs typeface="Calibri" pitchFamily="34" charset="0"/>
                  </a:rPr>
                  <a:t> 1% increase in the independent variable is associated with a change in the dependent variable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1</m:t>
                        </m:r>
                      </m:sub>
                    </m:sSub>
                    <m:r>
                      <m:rPr>
                        <m:sty m:val="p"/>
                      </m:rPr>
                      <a:rPr lang="en-US" sz="1800">
                        <a:latin typeface="Cambria Math" panose="02040503050406030204" pitchFamily="18" charset="0"/>
                      </a:rPr>
                      <m:t>ln</m:t>
                    </m:r>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101</m:t>
                            </m:r>
                          </m:num>
                          <m:den>
                            <m:r>
                              <a:rPr lang="en-US" sz="1800" i="1">
                                <a:latin typeface="Cambria Math" panose="02040503050406030204" pitchFamily="18" charset="0"/>
                              </a:rPr>
                              <m:t>100</m:t>
                            </m:r>
                          </m:den>
                        </m:f>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1</m:t>
                        </m:r>
                      </m:sub>
                    </m:sSub>
                    <m:r>
                      <m:rPr>
                        <m:sty m:val="p"/>
                      </m:rPr>
                      <a:rPr lang="en-US" sz="1800">
                        <a:latin typeface="Cambria Math" panose="02040503050406030204" pitchFamily="18" charset="0"/>
                      </a:rPr>
                      <m:t>ln</m:t>
                    </m:r>
                    <m:d>
                      <m:dPr>
                        <m:ctrlPr>
                          <a:rPr lang="en-US" sz="1800" i="1">
                            <a:latin typeface="Cambria Math" panose="02040503050406030204" pitchFamily="18" charset="0"/>
                          </a:rPr>
                        </m:ctrlPr>
                      </m:dPr>
                      <m:e>
                        <m:r>
                          <a:rPr lang="en-US" sz="1800" b="0" i="1" smtClean="0">
                            <a:latin typeface="Cambria Math" panose="02040503050406030204" pitchFamily="18" charset="0"/>
                          </a:rPr>
                          <m:t>1.01</m:t>
                        </m:r>
                      </m:e>
                    </m:d>
                    <m:r>
                      <a:rPr lang="en-US" sz="1800" b="0" i="1" smtClean="0">
                        <a:latin typeface="Cambria Math" panose="02040503050406030204" pitchFamily="18" charset="0"/>
                      </a:rPr>
                      <m:t>=0.00995</m:t>
                    </m:r>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1</m:t>
                        </m:r>
                      </m:sub>
                    </m:sSub>
                  </m:oMath>
                </a14:m>
                <a:r>
                  <a:rPr lang="en-US" sz="1800" dirty="0">
                    <a:latin typeface="Calibri" pitchFamily="34" charset="0"/>
                    <a:cs typeface="Calibri" pitchFamily="34" charset="0"/>
                  </a:rPr>
                  <a:t>units (while all other variables in the model are held constant).</a:t>
                </a:r>
              </a:p>
              <a:p>
                <a:pPr>
                  <a:lnSpc>
                    <a:spcPct val="90000"/>
                  </a:lnSpc>
                </a:pPr>
                <a:r>
                  <a:rPr lang="en-US" sz="1800" dirty="0">
                    <a:latin typeface="Calibri" pitchFamily="34" charset="0"/>
                    <a:cs typeface="Calibri" pitchFamily="34" charset="0"/>
                  </a:rPr>
                  <a:t>It happens to be the case that for any value of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1</m:t>
                        </m:r>
                      </m:sub>
                    </m:sSub>
                  </m:oMath>
                </a14:m>
                <a:r>
                  <a:rPr lang="en-US" sz="1800" dirty="0">
                    <a:latin typeface="Calibri" pitchFamily="34" charset="0"/>
                    <a:cs typeface="Calibri" pitchFamily="34" charset="0"/>
                  </a:rPr>
                  <a:t>, the following approximation works well: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1</m:t>
                        </m:r>
                      </m:sub>
                    </m:sSub>
                    <m:r>
                      <m:rPr>
                        <m:sty m:val="p"/>
                      </m:rPr>
                      <a:rPr lang="en-US" sz="1800">
                        <a:latin typeface="Cambria Math" panose="02040503050406030204" pitchFamily="18" charset="0"/>
                      </a:rPr>
                      <m:t>ln</m:t>
                    </m:r>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101</m:t>
                            </m:r>
                          </m:num>
                          <m:den>
                            <m:r>
                              <a:rPr lang="en-US" sz="1800" i="1">
                                <a:latin typeface="Cambria Math" panose="02040503050406030204" pitchFamily="18" charset="0"/>
                              </a:rPr>
                              <m:t>100</m:t>
                            </m:r>
                          </m:den>
                        </m:f>
                      </m:e>
                    </m:d>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1</m:t>
                            </m:r>
                          </m:sub>
                        </m:sSub>
                      </m:num>
                      <m:den>
                        <m:r>
                          <a:rPr lang="en-US" sz="1800" i="1">
                            <a:latin typeface="Cambria Math" panose="02040503050406030204" pitchFamily="18" charset="0"/>
                          </a:rPr>
                          <m:t>100</m:t>
                        </m:r>
                      </m:den>
                    </m:f>
                  </m:oMath>
                </a14:m>
                <a:r>
                  <a:rPr lang="en-US" sz="1800" dirty="0">
                    <a:latin typeface="Calibri" pitchFamily="34" charset="0"/>
                    <a:cs typeface="Calibri" pitchFamily="34" charset="0"/>
                  </a:rPr>
                  <a:t>.</a:t>
                </a:r>
              </a:p>
              <a:p>
                <a:pPr lvl="1">
                  <a:lnSpc>
                    <a:spcPct val="90000"/>
                  </a:lnSpc>
                  <a:buFontTx/>
                  <a:buNone/>
                </a:pPr>
                <a:endParaRPr lang="en-US" sz="1600" dirty="0">
                  <a:latin typeface="Courier New" pitchFamily="49" charset="0"/>
                </a:endParaRPr>
              </a:p>
              <a:p>
                <a:pPr lvl="1">
                  <a:lnSpc>
                    <a:spcPct val="90000"/>
                  </a:lnSpc>
                  <a:buFontTx/>
                  <a:buNone/>
                </a:pPr>
                <a:r>
                  <a:rPr lang="en-US" sz="1600" dirty="0">
                    <a:latin typeface="Courier New" pitchFamily="49" charset="0"/>
                  </a:rPr>
                  <a:t>DEPENDENT VARIABLE: </a:t>
                </a:r>
                <a:r>
                  <a:rPr lang="en-US" sz="1600" b="1" dirty="0">
                    <a:latin typeface="Courier New" pitchFamily="49" charset="0"/>
                  </a:rPr>
                  <a:t>AGGRAVATED ASSAULTS</a:t>
                </a:r>
              </a:p>
              <a:p>
                <a:pPr lvl="1">
                  <a:lnSpc>
                    <a:spcPct val="90000"/>
                  </a:lnSpc>
                  <a:buFontTx/>
                  <a:buNone/>
                </a:pPr>
                <a:r>
                  <a:rPr lang="en-US" sz="1600" dirty="0">
                    <a:latin typeface="Courier New" pitchFamily="49" charset="0"/>
                  </a:rPr>
                  <a:t>R-SQUARE	  0.24</a:t>
                </a:r>
              </a:p>
              <a:p>
                <a:pPr lvl="1">
                  <a:lnSpc>
                    <a:spcPct val="90000"/>
                  </a:lnSpc>
                  <a:buFontTx/>
                  <a:buNone/>
                </a:pPr>
                <a:r>
                  <a:rPr lang="en-US" sz="1600" dirty="0">
                    <a:latin typeface="Courier New" pitchFamily="49" charset="0"/>
                  </a:rPr>
                  <a:t>-------------------------------------------------------------------</a:t>
                </a:r>
              </a:p>
              <a:p>
                <a:pPr lvl="1">
                  <a:lnSpc>
                    <a:spcPct val="90000"/>
                  </a:lnSpc>
                  <a:buFontTx/>
                  <a:buNone/>
                </a:pPr>
                <a:r>
                  <a:rPr lang="en-US" sz="1600" dirty="0">
                    <a:latin typeface="Courier New" pitchFamily="49" charset="0"/>
                  </a:rPr>
                  <a:t>Variable    Coefficient     </a:t>
                </a:r>
                <a:r>
                  <a:rPr lang="en-US" sz="1600" dirty="0" err="1">
                    <a:latin typeface="Courier New" pitchFamily="49" charset="0"/>
                  </a:rPr>
                  <a:t>Std.Error</a:t>
                </a:r>
                <a:r>
                  <a:rPr lang="en-US" sz="1600" dirty="0">
                    <a:latin typeface="Courier New" pitchFamily="49" charset="0"/>
                  </a:rPr>
                  <a:t>    t-Statistic   Probability</a:t>
                </a:r>
              </a:p>
              <a:p>
                <a:pPr lvl="1">
                  <a:lnSpc>
                    <a:spcPct val="90000"/>
                  </a:lnSpc>
                  <a:buFontTx/>
                  <a:buNone/>
                </a:pPr>
                <a:r>
                  <a:rPr lang="en-US" sz="1600" dirty="0">
                    <a:latin typeface="Courier New" pitchFamily="49" charset="0"/>
                  </a:rPr>
                  <a:t>-------------------------------------------------------------------</a:t>
                </a:r>
              </a:p>
              <a:p>
                <a:pPr lvl="1">
                  <a:lnSpc>
                    <a:spcPct val="90000"/>
                  </a:lnSpc>
                  <a:buFontTx/>
                  <a:buNone/>
                </a:pPr>
                <a:r>
                  <a:rPr lang="en-US" sz="1600" dirty="0">
                    <a:latin typeface="Courier New" pitchFamily="49" charset="0"/>
                  </a:rPr>
                  <a:t>CONSTANT             ..            ..             ..            ..</a:t>
                </a:r>
              </a:p>
              <a:p>
                <a:pPr lvl="1">
                  <a:lnSpc>
                    <a:spcPct val="90000"/>
                  </a:lnSpc>
                  <a:buFontTx/>
                  <a:buNone/>
                </a:pPr>
                <a:r>
                  <a:rPr lang="en-US" sz="1600" b="1" dirty="0">
                    <a:latin typeface="Courier New" pitchFamily="49" charset="0"/>
                  </a:rPr>
                  <a:t>LNMEDHVALUE</a:t>
                </a:r>
                <a:r>
                  <a:rPr lang="en-US" sz="1600" dirty="0">
                    <a:latin typeface="Courier New" pitchFamily="49" charset="0"/>
                  </a:rPr>
                  <a:t>     -210.30         18.35      -11.46179     0.0000000</a:t>
                </a:r>
              </a:p>
              <a:p>
                <a:pPr lvl="1">
                  <a:lnSpc>
                    <a:spcPct val="90000"/>
                  </a:lnSpc>
                  <a:buFontTx/>
                  <a:buNone/>
                </a:pPr>
                <a:r>
                  <a:rPr lang="en-US" sz="1600" dirty="0">
                    <a:latin typeface="Courier New" pitchFamily="49" charset="0"/>
                  </a:rPr>
                  <a:t>-------------------------------------------------------------------</a:t>
                </a:r>
              </a:p>
              <a:p>
                <a:pPr>
                  <a:lnSpc>
                    <a:spcPct val="90000"/>
                  </a:lnSpc>
                </a:pPr>
                <a:r>
                  <a:rPr lang="en-US" sz="1800" dirty="0">
                    <a:latin typeface="Calibri" panose="020F0502020204030204" pitchFamily="34" charset="0"/>
                    <a:cs typeface="Calibri" pitchFamily="34" charset="0"/>
                  </a:rPr>
                  <a:t>Here, a 1% increase in the median house value is associated with a </a:t>
                </a:r>
                <a:r>
                  <a:rPr lang="en-US" sz="1800" i="1" u="sng" dirty="0">
                    <a:latin typeface="Calibri" pitchFamily="34" charset="0"/>
                    <a:cs typeface="Calibri" pitchFamily="34" charset="0"/>
                  </a:rPr>
                  <a:t>change </a:t>
                </a:r>
                <a:r>
                  <a:rPr lang="en-US" sz="1800" dirty="0">
                    <a:latin typeface="Calibri" pitchFamily="34" charset="0"/>
                    <a:cs typeface="Calibri" pitchFamily="34" charset="0"/>
                  </a:rPr>
                  <a:t>in the number of aggravated assaults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1</m:t>
                        </m:r>
                      </m:sub>
                    </m:sSub>
                    <m:r>
                      <m:rPr>
                        <m:sty m:val="p"/>
                      </m:rPr>
                      <a:rPr lang="en-US" sz="1800">
                        <a:latin typeface="Cambria Math" panose="02040503050406030204" pitchFamily="18" charset="0"/>
                      </a:rPr>
                      <m:t>ln</m:t>
                    </m:r>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101</m:t>
                            </m:r>
                          </m:num>
                          <m:den>
                            <m:r>
                              <a:rPr lang="en-US" sz="1800" i="1">
                                <a:latin typeface="Cambria Math" panose="02040503050406030204" pitchFamily="18" charset="0"/>
                              </a:rPr>
                              <m:t>100</m:t>
                            </m:r>
                          </m:den>
                        </m:f>
                      </m:e>
                    </m:d>
                    <m:r>
                      <a:rPr lang="en-US" sz="1800" b="0" i="1" smtClean="0">
                        <a:latin typeface="Cambria Math" panose="02040503050406030204" pitchFamily="18" charset="0"/>
                      </a:rPr>
                      <m:t>=−210.3</m:t>
                    </m:r>
                    <m:r>
                      <a:rPr lang="en-US" sz="1800" b="0" i="0" smtClean="0">
                        <a:latin typeface="Cambria Math" panose="02040503050406030204" pitchFamily="18" charset="0"/>
                      </a:rPr>
                      <m:t> </m:t>
                    </m:r>
                    <m:r>
                      <m:rPr>
                        <m:sty m:val="p"/>
                      </m:rPr>
                      <a:rPr lang="en-US" sz="1800">
                        <a:latin typeface="Cambria Math" panose="02040503050406030204" pitchFamily="18" charset="0"/>
                      </a:rPr>
                      <m:t>ln</m:t>
                    </m:r>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101</m:t>
                            </m:r>
                          </m:num>
                          <m:den>
                            <m:r>
                              <a:rPr lang="en-US" sz="1800" i="1">
                                <a:latin typeface="Cambria Math" panose="02040503050406030204" pitchFamily="18" charset="0"/>
                              </a:rPr>
                              <m:t>100</m:t>
                            </m:r>
                          </m:den>
                        </m:f>
                      </m:e>
                    </m:d>
                    <m:r>
                      <a:rPr lang="en-US" sz="1800" b="0" i="1" smtClean="0">
                        <a:latin typeface="Cambria Math" panose="02040503050406030204" pitchFamily="18" charset="0"/>
                      </a:rPr>
                      <m:t>=−2.093</m:t>
                    </m:r>
                  </m:oMath>
                </a14:m>
                <a:r>
                  <a:rPr lang="en-US" sz="1800" dirty="0">
                    <a:latin typeface="Calibri" pitchFamily="34" charset="0"/>
                    <a:cs typeface="Calibri" pitchFamily="34" charset="0"/>
                  </a:rPr>
                  <a:t> assaults (i.e., a decrease by 2.093 assaults).</a:t>
                </a:r>
              </a:p>
              <a:p>
                <a:pPr lvl="1">
                  <a:lnSpc>
                    <a:spcPct val="90000"/>
                  </a:lnSpc>
                </a:pPr>
                <a:r>
                  <a:rPr lang="en-US" sz="1800" dirty="0">
                    <a:latin typeface="Calibri" pitchFamily="34" charset="0"/>
                    <a:cs typeface="Calibri" pitchFamily="34" charset="0"/>
                  </a:rPr>
                  <a:t>This is approximately equal to the value we would get with the approximation formula: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1</m:t>
                            </m:r>
                          </m:sub>
                        </m:sSub>
                      </m:num>
                      <m:den>
                        <m:r>
                          <a:rPr lang="en-US" sz="1800" i="1">
                            <a:latin typeface="Cambria Math" panose="02040503050406030204" pitchFamily="18" charset="0"/>
                          </a:rPr>
                          <m:t>100</m:t>
                        </m:r>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−210.3</m:t>
                        </m:r>
                      </m:num>
                      <m:den>
                        <m:r>
                          <a:rPr lang="en-US" sz="1800" i="1">
                            <a:latin typeface="Cambria Math" panose="02040503050406030204" pitchFamily="18" charset="0"/>
                          </a:rPr>
                          <m:t>100</m:t>
                        </m:r>
                      </m:den>
                    </m:f>
                    <m:r>
                      <a:rPr lang="en-US" sz="1800" b="0" i="1" smtClean="0">
                        <a:latin typeface="Cambria Math" panose="02040503050406030204" pitchFamily="18" charset="0"/>
                      </a:rPr>
                      <m:t>=−2.103</m:t>
                    </m:r>
                  </m:oMath>
                </a14:m>
                <a:endParaRPr lang="en-US" sz="1800" dirty="0">
                  <a:latin typeface="Calibri" pitchFamily="34" charset="0"/>
                  <a:cs typeface="Calibri" pitchFamily="34" charset="0"/>
                </a:endParaRPr>
              </a:p>
              <a:p>
                <a:pPr lvl="1">
                  <a:lnSpc>
                    <a:spcPct val="90000"/>
                  </a:lnSpc>
                </a:pPr>
                <a:r>
                  <a:rPr lang="en-US" sz="1800" dirty="0">
                    <a:latin typeface="Calibri" pitchFamily="34" charset="0"/>
                    <a:cs typeface="Calibri" pitchFamily="34" charset="0"/>
                  </a:rPr>
                  <a:t>Note: it is NOT correct to say that a 1% increase in the </a:t>
                </a:r>
                <a:r>
                  <a:rPr lang="en-US" sz="1800" b="1" dirty="0">
                    <a:latin typeface="Calibri" pitchFamily="34" charset="0"/>
                    <a:cs typeface="Calibri" pitchFamily="34" charset="0"/>
                  </a:rPr>
                  <a:t>ln</a:t>
                </a:r>
                <a:r>
                  <a:rPr lang="en-US" sz="1800" dirty="0">
                    <a:latin typeface="Calibri" pitchFamily="34" charset="0"/>
                    <a:cs typeface="Calibri" pitchFamily="34" charset="0"/>
                  </a:rPr>
                  <a:t>(Median House Value) is associated with a decrease in the number of aggravated assaults by ~2.10.</a:t>
                </a:r>
                <a:endParaRPr lang="en-US" sz="1800" b="1" dirty="0">
                  <a:latin typeface="Calibri" pitchFamily="34" charset="0"/>
                  <a:cs typeface="Calibri" pitchFamily="34" charset="0"/>
                </a:endParaRPr>
              </a:p>
            </p:txBody>
          </p:sp>
        </mc:Choice>
        <mc:Fallback xmlns="">
          <p:sp>
            <p:nvSpPr>
              <p:cNvPr id="108547" name="Rectangle 3"/>
              <p:cNvSpPr>
                <a:spLocks noGrp="1" noRot="1" noChangeAspect="1" noMove="1" noResize="1" noEditPoints="1" noAdjustHandles="1" noChangeArrowheads="1" noChangeShapeType="1" noTextEdit="1"/>
              </p:cNvSpPr>
              <p:nvPr>
                <p:ph type="body" idx="1"/>
              </p:nvPr>
            </p:nvSpPr>
            <p:spPr>
              <a:xfrm>
                <a:off x="0" y="685800"/>
                <a:ext cx="9144000" cy="6172200"/>
              </a:xfrm>
              <a:blipFill>
                <a:blip r:embed="rId2"/>
                <a:stretch>
                  <a:fillRect l="-533" t="-988" r="-267" b="-1482"/>
                </a:stretch>
              </a:blipFill>
            </p:spPr>
            <p:txBody>
              <a:bodyPr/>
              <a:lstStyle/>
              <a:p>
                <a:r>
                  <a:rPr lang="en-US">
                    <a:noFill/>
                  </a:rPr>
                  <a:t> </a:t>
                </a:r>
              </a:p>
            </p:txBody>
          </p:sp>
        </mc:Fallback>
      </mc:AlternateContent>
      <p:sp>
        <p:nvSpPr>
          <p:cNvPr id="108548" name="Rectangle 4"/>
          <p:cNvSpPr>
            <a:spLocks noGrp="1" noChangeArrowheads="1"/>
          </p:cNvSpPr>
          <p:nvPr>
            <p:ph type="title"/>
          </p:nvPr>
        </p:nvSpPr>
        <p:spPr>
          <a:xfrm>
            <a:off x="0" y="0"/>
            <a:ext cx="9144000" cy="762000"/>
          </a:xfrm>
          <a:noFill/>
          <a:ln/>
        </p:spPr>
        <p:txBody>
          <a:bodyPr/>
          <a:lstStyle/>
          <a:p>
            <a:pPr algn="l"/>
            <a:r>
              <a:rPr lang="en-US" sz="3600" b="1" dirty="0">
                <a:solidFill>
                  <a:schemeClr val="tx1"/>
                </a:solidFill>
                <a:latin typeface="Calibri" pitchFamily="34" charset="0"/>
                <a:cs typeface="Calibri" pitchFamily="34" charset="0"/>
              </a:rPr>
              <a:t>Log Transformations: Predictor Only</a:t>
            </a:r>
          </a:p>
        </p:txBody>
      </p:sp>
    </p:spTree>
    <p:extLst>
      <p:ext uri="{BB962C8B-B14F-4D97-AF65-F5344CB8AC3E}">
        <p14:creationId xmlns:p14="http://schemas.microsoft.com/office/powerpoint/2010/main" val="39439757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0594" name="Rectangle 2"/>
              <p:cNvSpPr>
                <a:spLocks noGrp="1" noChangeArrowheads="1"/>
              </p:cNvSpPr>
              <p:nvPr>
                <p:ph type="body" idx="1"/>
              </p:nvPr>
            </p:nvSpPr>
            <p:spPr>
              <a:xfrm>
                <a:off x="-22459" y="762000"/>
                <a:ext cx="9144000" cy="6096000"/>
              </a:xfrm>
            </p:spPr>
            <p:txBody>
              <a:bodyPr/>
              <a:lstStyle/>
              <a:p>
                <a:r>
                  <a:rPr lang="en-US" sz="1800" i="1" dirty="0">
                    <a:latin typeface="Calibri" panose="020F0502020204030204" pitchFamily="34" charset="0"/>
                    <a:cs typeface="Calibri" pitchFamily="34" charset="0"/>
                  </a:rPr>
                  <a:t>Interpretation of the Coefficient: </a:t>
                </a:r>
                <a:r>
                  <a:rPr lang="en-US" sz="1800" dirty="0">
                    <a:latin typeface="Calibri" panose="020F0502020204030204" pitchFamily="34" charset="0"/>
                  </a:rPr>
                  <a:t>As </a:t>
                </a:r>
                <a:r>
                  <a:rPr lang="en-US" sz="1800" i="1" dirty="0">
                    <a:latin typeface="Calibri" panose="020F0502020204030204" pitchFamily="34" charset="0"/>
                  </a:rPr>
                  <a:t>x</a:t>
                </a:r>
                <a:r>
                  <a:rPr lang="en-US" sz="1800" dirty="0">
                    <a:latin typeface="Calibri" panose="020F0502020204030204" pitchFamily="34" charset="0"/>
                  </a:rPr>
                  <a:t> changes by 1%, the expected value of </a:t>
                </a:r>
                <a:r>
                  <a:rPr lang="en-US" sz="1800" i="1" dirty="0">
                    <a:latin typeface="Calibri" panose="020F0502020204030204" pitchFamily="34" charset="0"/>
                  </a:rPr>
                  <a:t>y</a:t>
                </a:r>
                <a:r>
                  <a:rPr lang="en-US" sz="1800" dirty="0">
                    <a:latin typeface="Calibri" panose="020F0502020204030204" pitchFamily="34" charset="0"/>
                  </a:rPr>
                  <a:t> changes by </a:t>
                </a:r>
                <a14:m>
                  <m:oMath xmlns:m="http://schemas.openxmlformats.org/officeDocument/2006/math">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1.01</m:t>
                            </m:r>
                          </m:e>
                          <m:sup>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1</m:t>
                                </m:r>
                              </m:sub>
                            </m:sSub>
                          </m:sup>
                        </m:sSup>
                        <m:r>
                          <a:rPr lang="en-US" sz="1800" i="1">
                            <a:latin typeface="Cambria Math" panose="02040503050406030204" pitchFamily="18" charset="0"/>
                          </a:rPr>
                          <m:t>−1</m:t>
                        </m:r>
                      </m:e>
                    </m:d>
                    <m:r>
                      <a:rPr lang="en-US" sz="1800" i="1">
                        <a:latin typeface="Cambria Math" panose="02040503050406030204" pitchFamily="18" charset="0"/>
                      </a:rPr>
                      <m:t>∙100%</m:t>
                    </m:r>
                  </m:oMath>
                </a14:m>
                <a:r>
                  <a:rPr lang="en-US" sz="1800" dirty="0">
                    <a:latin typeface="Calibri" panose="020F0502020204030204" pitchFamily="34" charset="0"/>
                  </a:rPr>
                  <a:t>.</a:t>
                </a:r>
              </a:p>
              <a:p>
                <a:r>
                  <a:rPr lang="en-US" sz="1800" dirty="0">
                    <a:latin typeface="Calibri" panose="020F0502020204030204" pitchFamily="34" charset="0"/>
                  </a:rPr>
                  <a:t>When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1</m:t>
                        </m:r>
                      </m:sub>
                    </m:sSub>
                  </m:oMath>
                </a14:m>
                <a:r>
                  <a:rPr lang="en-US" sz="1800" dirty="0">
                    <a:latin typeface="Calibri" panose="020F0502020204030204" pitchFamily="34" charset="0"/>
                  </a:rPr>
                  <a:t> is small (&lt; 20 in absolute value), we can use the following approximation: </a:t>
                </a:r>
                <a14:m>
                  <m:oMath xmlns:m="http://schemas.openxmlformats.org/officeDocument/2006/math">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1.01</m:t>
                            </m:r>
                          </m:e>
                          <m:sup>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1</m:t>
                                </m:r>
                              </m:sub>
                            </m:sSub>
                          </m:sup>
                        </m:sSup>
                        <m:r>
                          <a:rPr lang="en-US" sz="1800" i="1">
                            <a:latin typeface="Cambria Math" panose="02040503050406030204" pitchFamily="18" charset="0"/>
                          </a:rPr>
                          <m:t>−1</m:t>
                        </m:r>
                      </m:e>
                    </m:d>
                    <m:r>
                      <a:rPr lang="en-US" sz="1800" i="1">
                        <a:latin typeface="Cambria Math" panose="02040503050406030204" pitchFamily="18" charset="0"/>
                      </a:rPr>
                      <m:t>∙100%≈</m:t>
                    </m:r>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1</m:t>
                        </m:r>
                      </m:sub>
                    </m:sSub>
                    <m:r>
                      <a:rPr lang="en-US" sz="1800" i="1">
                        <a:latin typeface="Cambria Math" panose="02040503050406030204" pitchFamily="18" charset="0"/>
                      </a:rPr>
                      <m:t>%</m:t>
                    </m:r>
                  </m:oMath>
                </a14:m>
                <a:r>
                  <a:rPr lang="en-US" sz="1800" dirty="0">
                    <a:latin typeface="Calibri" panose="020F0502020204030204" pitchFamily="34" charset="0"/>
                  </a:rPr>
                  <a:t>.</a:t>
                </a:r>
              </a:p>
              <a:p>
                <a:endParaRPr lang="en-US" sz="1000" dirty="0">
                  <a:latin typeface="Calibri" panose="020F0502020204030204" pitchFamily="34" charset="0"/>
                </a:endParaRPr>
              </a:p>
              <a:p>
                <a:pPr lvl="1">
                  <a:lnSpc>
                    <a:spcPct val="90000"/>
                  </a:lnSpc>
                  <a:buFontTx/>
                  <a:buNone/>
                </a:pPr>
                <a:r>
                  <a:rPr lang="en-US" sz="1600" dirty="0">
                    <a:latin typeface="Courier New" pitchFamily="49" charset="0"/>
                  </a:rPr>
                  <a:t>DEPENDENT VARIABLE: </a:t>
                </a:r>
                <a:r>
                  <a:rPr lang="en-US" sz="1600" b="1" dirty="0">
                    <a:latin typeface="Courier New" pitchFamily="49" charset="0"/>
                  </a:rPr>
                  <a:t>LN(AGGRAVATED ASSAULTS)</a:t>
                </a:r>
              </a:p>
              <a:p>
                <a:pPr lvl="1">
                  <a:lnSpc>
                    <a:spcPct val="90000"/>
                  </a:lnSpc>
                  <a:buFontTx/>
                  <a:buNone/>
                </a:pPr>
                <a:r>
                  <a:rPr lang="en-US" sz="1600" dirty="0">
                    <a:latin typeface="Courier New" pitchFamily="49" charset="0"/>
                  </a:rPr>
                  <a:t>R-SQUARE	  0.24</a:t>
                </a:r>
              </a:p>
              <a:p>
                <a:pPr lvl="1">
                  <a:lnSpc>
                    <a:spcPct val="90000"/>
                  </a:lnSpc>
                  <a:buFontTx/>
                  <a:buNone/>
                </a:pPr>
                <a:r>
                  <a:rPr lang="en-US" sz="1600" dirty="0">
                    <a:latin typeface="Courier New" pitchFamily="49" charset="0"/>
                  </a:rPr>
                  <a:t>-------------------------------------------------------------------</a:t>
                </a:r>
              </a:p>
              <a:p>
                <a:pPr lvl="1">
                  <a:lnSpc>
                    <a:spcPct val="90000"/>
                  </a:lnSpc>
                  <a:buFontTx/>
                  <a:buNone/>
                </a:pPr>
                <a:r>
                  <a:rPr lang="en-US" sz="1600" dirty="0">
                    <a:latin typeface="Courier New" pitchFamily="49" charset="0"/>
                  </a:rPr>
                  <a:t>Variable    Coefficient     </a:t>
                </a:r>
                <a:r>
                  <a:rPr lang="en-US" sz="1600" dirty="0" err="1">
                    <a:latin typeface="Courier New" pitchFamily="49" charset="0"/>
                  </a:rPr>
                  <a:t>Std.Error</a:t>
                </a:r>
                <a:r>
                  <a:rPr lang="en-US" sz="1600" dirty="0">
                    <a:latin typeface="Courier New" pitchFamily="49" charset="0"/>
                  </a:rPr>
                  <a:t>    t-Statistic   Probability</a:t>
                </a:r>
              </a:p>
              <a:p>
                <a:pPr lvl="1">
                  <a:lnSpc>
                    <a:spcPct val="90000"/>
                  </a:lnSpc>
                  <a:buFontTx/>
                  <a:buNone/>
                </a:pPr>
                <a:r>
                  <a:rPr lang="en-US" sz="1600" dirty="0">
                    <a:latin typeface="Courier New" pitchFamily="49" charset="0"/>
                  </a:rPr>
                  <a:t>-------------------------------------------------------------------</a:t>
                </a:r>
              </a:p>
              <a:p>
                <a:pPr lvl="1">
                  <a:lnSpc>
                    <a:spcPct val="90000"/>
                  </a:lnSpc>
                  <a:buFontTx/>
                  <a:buNone/>
                </a:pPr>
                <a:r>
                  <a:rPr lang="en-US" sz="1600" dirty="0">
                    <a:latin typeface="Courier New" pitchFamily="49" charset="0"/>
                  </a:rPr>
                  <a:t>CONSTANT             ..            ..             ..            ..</a:t>
                </a:r>
              </a:p>
              <a:p>
                <a:pPr lvl="1">
                  <a:lnSpc>
                    <a:spcPct val="90000"/>
                  </a:lnSpc>
                  <a:buFontTx/>
                  <a:buNone/>
                </a:pPr>
                <a:r>
                  <a:rPr lang="en-US" sz="1600" b="1" dirty="0">
                    <a:latin typeface="Courier New" pitchFamily="49" charset="0"/>
                  </a:rPr>
                  <a:t>LNMEDHVALUE</a:t>
                </a:r>
                <a:r>
                  <a:rPr lang="en-US" sz="1600" dirty="0">
                    <a:latin typeface="Courier New" pitchFamily="49" charset="0"/>
                  </a:rPr>
                  <a:t>       -5.03          0.47      -10.70213     0.0000000</a:t>
                </a:r>
              </a:p>
              <a:p>
                <a:pPr lvl="1">
                  <a:lnSpc>
                    <a:spcPct val="90000"/>
                  </a:lnSpc>
                  <a:buFontTx/>
                  <a:buNone/>
                </a:pPr>
                <a:r>
                  <a:rPr lang="en-US" sz="1600" dirty="0">
                    <a:latin typeface="Courier New" pitchFamily="49" charset="0"/>
                  </a:rPr>
                  <a:t>-------------------------------------------------------------------</a:t>
                </a:r>
              </a:p>
              <a:p>
                <a:pPr>
                  <a:lnSpc>
                    <a:spcPct val="90000"/>
                  </a:lnSpc>
                </a:pPr>
                <a:endParaRPr lang="en-US" sz="1000" dirty="0">
                  <a:latin typeface="Calibri" panose="020F0502020204030204" pitchFamily="34" charset="0"/>
                </a:endParaRPr>
              </a:p>
              <a:p>
                <a:pPr>
                  <a:lnSpc>
                    <a:spcPct val="90000"/>
                  </a:lnSpc>
                </a:pPr>
                <a:r>
                  <a:rPr lang="en-US" sz="1800" dirty="0">
                    <a:latin typeface="Calibri" panose="020F0502020204030204" pitchFamily="34" charset="0"/>
                    <a:cs typeface="Calibri" pitchFamily="34" charset="0"/>
                  </a:rPr>
                  <a:t>Here, a 1% increase in the median house value corresponds to a </a:t>
                </a:r>
                <a14:m>
                  <m:oMath xmlns:m="http://schemas.openxmlformats.org/officeDocument/2006/math">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1.01</m:t>
                            </m:r>
                          </m:e>
                          <m:sup>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1</m:t>
                                </m:r>
                              </m:sub>
                            </m:sSub>
                          </m:sup>
                        </m:sSup>
                        <m:r>
                          <a:rPr lang="en-US" sz="1800" i="1">
                            <a:latin typeface="Cambria Math" panose="02040503050406030204" pitchFamily="18" charset="0"/>
                          </a:rPr>
                          <m:t>−1</m:t>
                        </m:r>
                      </m:e>
                    </m:d>
                    <m:r>
                      <a:rPr lang="en-US" sz="1800" i="1">
                        <a:latin typeface="Cambria Math" panose="02040503050406030204" pitchFamily="18" charset="0"/>
                      </a:rPr>
                      <m:t>∙100%=</m:t>
                    </m:r>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1.01</m:t>
                            </m:r>
                          </m:e>
                          <m:sup>
                            <m:r>
                              <a:rPr lang="en-US" sz="1800" b="0" i="1" smtClean="0">
                                <a:latin typeface="Cambria Math" panose="02040503050406030204" pitchFamily="18" charset="0"/>
                              </a:rPr>
                              <m:t>−5.03</m:t>
                            </m:r>
                          </m:sup>
                        </m:sSup>
                        <m:r>
                          <a:rPr lang="en-US" sz="1800" i="1">
                            <a:latin typeface="Cambria Math" panose="02040503050406030204" pitchFamily="18" charset="0"/>
                          </a:rPr>
                          <m:t>−1</m:t>
                        </m:r>
                      </m:e>
                    </m:d>
                    <m:r>
                      <a:rPr lang="en-US" sz="1800" i="1">
                        <a:latin typeface="Cambria Math" panose="02040503050406030204" pitchFamily="18" charset="0"/>
                      </a:rPr>
                      <m:t>∙100%=−</m:t>
                    </m:r>
                    <m:r>
                      <a:rPr lang="en-US" sz="1800" b="0" i="1" smtClean="0">
                        <a:latin typeface="Cambria Math" panose="02040503050406030204" pitchFamily="18" charset="0"/>
                      </a:rPr>
                      <m:t>4.88%</m:t>
                    </m:r>
                  </m:oMath>
                </a14:m>
                <a:r>
                  <a:rPr lang="en-US" sz="1800" dirty="0">
                    <a:latin typeface="Calibri" panose="020F0502020204030204" pitchFamily="34" charset="0"/>
                  </a:rPr>
                  <a:t> change (i.e., 4.88% </a:t>
                </a:r>
                <a:r>
                  <a:rPr lang="en-US" sz="1800" i="1" u="sng" dirty="0">
                    <a:latin typeface="Calibri" panose="020F0502020204030204" pitchFamily="34" charset="0"/>
                  </a:rPr>
                  <a:t>decrease</a:t>
                </a:r>
                <a:r>
                  <a:rPr lang="en-US" sz="1800" dirty="0">
                    <a:latin typeface="Calibri" panose="020F0502020204030204" pitchFamily="34" charset="0"/>
                  </a:rPr>
                  <a:t>) in </a:t>
                </a:r>
                <a:r>
                  <a:rPr lang="en-US" sz="1800" dirty="0">
                    <a:latin typeface="Calibri" pitchFamily="34" charset="0"/>
                    <a:cs typeface="Calibri" pitchFamily="34" charset="0"/>
                  </a:rPr>
                  <a:t>the number of aggravated assaults.</a:t>
                </a:r>
              </a:p>
              <a:p>
                <a:pPr lvl="1">
                  <a:lnSpc>
                    <a:spcPct val="90000"/>
                  </a:lnSpc>
                </a:pPr>
                <a:r>
                  <a:rPr lang="en-US" sz="1800" dirty="0">
                    <a:latin typeface="Calibri" pitchFamily="34" charset="0"/>
                    <a:cs typeface="Calibri" pitchFamily="34" charset="0"/>
                  </a:rPr>
                  <a:t>Since </a:t>
                </a: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𝛽</m:t>
                        </m:r>
                      </m:e>
                      <m:sub>
                        <m:r>
                          <a:rPr lang="en-US" sz="1800" i="1">
                            <a:latin typeface="Cambria Math" panose="02040503050406030204" pitchFamily="18" charset="0"/>
                          </a:rPr>
                          <m:t>1</m:t>
                        </m:r>
                      </m:sub>
                    </m:sSub>
                    <m:r>
                      <a:rPr lang="en-US" sz="1800" b="0" i="1" smtClean="0">
                        <a:latin typeface="Cambria Math" panose="02040503050406030204" pitchFamily="18" charset="0"/>
                      </a:rPr>
                      <m:t>|</m:t>
                    </m:r>
                  </m:oMath>
                </a14:m>
                <a:r>
                  <a:rPr lang="en-US" sz="1800" dirty="0">
                    <a:latin typeface="Calibri" pitchFamily="34" charset="0"/>
                    <a:cs typeface="Calibri" pitchFamily="34" charset="0"/>
                  </a:rPr>
                  <a:t> &lt; 20, we could use the approximation formula and say that a 1% increase in the median house value corresponds to an approximately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1</m:t>
                        </m:r>
                      </m:sub>
                    </m:sSub>
                    <m:r>
                      <a:rPr lang="en-US" sz="1800" b="0" i="1" smtClean="0">
                        <a:latin typeface="Cambria Math" panose="02040503050406030204" pitchFamily="18" charset="0"/>
                      </a:rPr>
                      <m:t>%=−5.03%</m:t>
                    </m:r>
                  </m:oMath>
                </a14:m>
                <a:r>
                  <a:rPr lang="en-US" sz="1800" dirty="0">
                    <a:latin typeface="Calibri" pitchFamily="34" charset="0"/>
                    <a:cs typeface="Calibri" pitchFamily="34" charset="0"/>
                  </a:rPr>
                  <a:t> change (i.e., 5.03% decrease) in the number of aggravated assaults.</a:t>
                </a:r>
              </a:p>
              <a:p>
                <a:pPr lvl="1">
                  <a:lnSpc>
                    <a:spcPct val="90000"/>
                  </a:lnSpc>
                </a:pPr>
                <a:r>
                  <a:rPr lang="en-US" sz="1800" dirty="0">
                    <a:latin typeface="Calibri" pitchFamily="34" charset="0"/>
                    <a:cs typeface="Calibri" pitchFamily="34" charset="0"/>
                  </a:rPr>
                  <a:t>Note: It is NOT correct to say that a 1% increase in the </a:t>
                </a:r>
                <a:r>
                  <a:rPr lang="en-US" sz="1800" b="1" dirty="0">
                    <a:latin typeface="Calibri" pitchFamily="34" charset="0"/>
                    <a:cs typeface="Calibri" pitchFamily="34" charset="0"/>
                  </a:rPr>
                  <a:t>ln</a:t>
                </a:r>
                <a:r>
                  <a:rPr lang="en-US" sz="1800" dirty="0">
                    <a:latin typeface="Calibri" pitchFamily="34" charset="0"/>
                    <a:cs typeface="Calibri" pitchFamily="34" charset="0"/>
                  </a:rPr>
                  <a:t>(median house value) corresponds to a 5.03% decrease in the </a:t>
                </a:r>
                <a:r>
                  <a:rPr lang="en-US" sz="1800" b="1" dirty="0">
                    <a:latin typeface="Calibri" pitchFamily="34" charset="0"/>
                    <a:cs typeface="Calibri" pitchFamily="34" charset="0"/>
                  </a:rPr>
                  <a:t>ln</a:t>
                </a:r>
                <a:r>
                  <a:rPr lang="en-US" sz="1800" dirty="0">
                    <a:latin typeface="Calibri" pitchFamily="34" charset="0"/>
                    <a:cs typeface="Calibri" pitchFamily="34" charset="0"/>
                  </a:rPr>
                  <a:t>(# aggravated assaults).</a:t>
                </a:r>
              </a:p>
            </p:txBody>
          </p:sp>
        </mc:Choice>
        <mc:Fallback xmlns="">
          <p:sp>
            <p:nvSpPr>
              <p:cNvPr id="110594" name="Rectangle 2"/>
              <p:cNvSpPr>
                <a:spLocks noGrp="1" noRot="1" noChangeAspect="1" noMove="1" noResize="1" noEditPoints="1" noAdjustHandles="1" noChangeArrowheads="1" noChangeShapeType="1" noTextEdit="1"/>
              </p:cNvSpPr>
              <p:nvPr>
                <p:ph type="body" idx="1"/>
              </p:nvPr>
            </p:nvSpPr>
            <p:spPr>
              <a:xfrm>
                <a:off x="-22459" y="762000"/>
                <a:ext cx="9144000" cy="6096000"/>
              </a:xfrm>
              <a:blipFill rotWithShape="0">
                <a:blip r:embed="rId2"/>
                <a:stretch>
                  <a:fillRect l="-533" t="-500" r="-200" b="-1100"/>
                </a:stretch>
              </a:blipFill>
            </p:spPr>
            <p:txBody>
              <a:bodyPr/>
              <a:lstStyle/>
              <a:p>
                <a:r>
                  <a:rPr lang="en-US">
                    <a:noFill/>
                  </a:rPr>
                  <a:t> </a:t>
                </a:r>
              </a:p>
            </p:txBody>
          </p:sp>
        </mc:Fallback>
      </mc:AlternateContent>
      <p:sp>
        <p:nvSpPr>
          <p:cNvPr id="110595" name="Rectangle 3"/>
          <p:cNvSpPr>
            <a:spLocks noGrp="1" noChangeArrowheads="1"/>
          </p:cNvSpPr>
          <p:nvPr>
            <p:ph type="title"/>
          </p:nvPr>
        </p:nvSpPr>
        <p:spPr>
          <a:xfrm>
            <a:off x="0" y="0"/>
            <a:ext cx="9144000" cy="762000"/>
          </a:xfrm>
          <a:noFill/>
          <a:ln/>
        </p:spPr>
        <p:txBody>
          <a:bodyPr/>
          <a:lstStyle/>
          <a:p>
            <a:pPr algn="l"/>
            <a:r>
              <a:rPr lang="en-US" sz="3600" b="1" dirty="0">
                <a:solidFill>
                  <a:schemeClr val="tx1"/>
                </a:solidFill>
                <a:latin typeface="Calibri" pitchFamily="34" charset="0"/>
                <a:cs typeface="Calibri" pitchFamily="34" charset="0"/>
              </a:rPr>
              <a:t>Log-Transformations: Both DV and Predictor</a:t>
            </a:r>
            <a:endParaRPr lang="en-US" sz="3600" b="1" dirty="0">
              <a:solidFill>
                <a:schemeClr val="tx1"/>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8458200" cy="762000"/>
          </a:xfrm>
        </p:spPr>
        <p:txBody>
          <a:bodyPr/>
          <a:lstStyle/>
          <a:p>
            <a:pPr algn="l"/>
            <a:r>
              <a:rPr lang="en-US" sz="3600" b="1" dirty="0">
                <a:solidFill>
                  <a:schemeClr val="tx1"/>
                </a:solidFill>
                <a:latin typeface="Calibri" pitchFamily="34" charset="0"/>
                <a:cs typeface="Calibri" pitchFamily="34" charset="0"/>
              </a:rPr>
              <a:t>Another Example</a:t>
            </a:r>
          </a:p>
        </p:txBody>
      </p:sp>
      <p:sp>
        <p:nvSpPr>
          <p:cNvPr id="4" name="Rectangle 2"/>
          <p:cNvSpPr txBox="1">
            <a:spLocks noChangeArrowheads="1"/>
          </p:cNvSpPr>
          <p:nvPr/>
        </p:nvSpPr>
        <p:spPr bwMode="auto">
          <a:xfrm>
            <a:off x="0" y="1295400"/>
            <a:ext cx="9144000" cy="5334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Tx/>
              <a:buSzTx/>
              <a:buFontTx/>
              <a:buChar char="•"/>
              <a:tabLst/>
              <a:defRPr/>
            </a:pPr>
            <a:r>
              <a:rPr kumimoji="0" lang="en-US" sz="2000" b="0" i="0" u="none" strike="noStrike" kern="0" cap="none" spc="0" normalizeH="0" baseline="0" noProof="0" dirty="0">
                <a:ln>
                  <a:noFill/>
                </a:ln>
                <a:solidFill>
                  <a:schemeClr val="tx1"/>
                </a:solidFill>
                <a:effectLst/>
                <a:uLnTx/>
                <a:uFillTx/>
                <a:latin typeface="Calibri" pitchFamily="34" charset="0"/>
                <a:cs typeface="Calibri" pitchFamily="34" charset="0"/>
              </a:rPr>
              <a:t>Dependent variable: LN(AGGRAVATED ASSAULTS)			</a:t>
            </a:r>
            <a:r>
              <a:rPr kumimoji="0" lang="en-US" sz="2000" b="0" i="1" u="none" strike="noStrike" kern="0" cap="none" spc="0" normalizeH="0" baseline="0" noProof="0" dirty="0">
                <a:ln>
                  <a:noFill/>
                </a:ln>
                <a:solidFill>
                  <a:srgbClr val="FF0000"/>
                </a:solidFill>
                <a:effectLst/>
                <a:uLnTx/>
                <a:uFillTx/>
                <a:latin typeface="Calibri" pitchFamily="34" charset="0"/>
                <a:cs typeface="Calibri" pitchFamily="34" charset="0"/>
              </a:rPr>
              <a:t>Logged</a:t>
            </a:r>
            <a:endParaRPr kumimoji="0" lang="en-US" sz="2000" b="0" i="0" u="none" strike="noStrike" kern="0" cap="none" spc="0" normalizeH="0" baseline="0" noProof="0" dirty="0">
              <a:ln>
                <a:noFill/>
              </a:ln>
              <a:solidFill>
                <a:srgbClr val="FF0000"/>
              </a:solidFill>
              <a:effectLst/>
              <a:uLnTx/>
              <a:uFillTx/>
              <a:latin typeface="Calibri" pitchFamily="34" charset="0"/>
              <a:cs typeface="Calibri" pitchFamily="34" charset="0"/>
            </a:endParaRPr>
          </a:p>
          <a:p>
            <a:pPr marL="342900" marR="0" lvl="0" indent="-342900" algn="l" defTabSz="914400" rtl="0" eaLnBrk="1" fontAlgn="base" latinLnBrk="0" hangingPunct="1">
              <a:lnSpc>
                <a:spcPct val="80000"/>
              </a:lnSpc>
              <a:spcBef>
                <a:spcPct val="20000"/>
              </a:spcBef>
              <a:spcAft>
                <a:spcPct val="0"/>
              </a:spcAft>
              <a:buClrTx/>
              <a:buSzTx/>
              <a:buFontTx/>
              <a:buChar char="•"/>
              <a:tabLst/>
              <a:defRPr/>
            </a:pPr>
            <a:r>
              <a:rPr kumimoji="0" lang="en-US" sz="2000" b="0" i="0" u="none" strike="noStrike" kern="0" cap="none" spc="0" normalizeH="0" baseline="0" noProof="0" dirty="0">
                <a:ln>
                  <a:noFill/>
                </a:ln>
                <a:solidFill>
                  <a:schemeClr val="tx1"/>
                </a:solidFill>
                <a:effectLst/>
                <a:uLnTx/>
                <a:uFillTx/>
                <a:latin typeface="Calibri" pitchFamily="34" charset="0"/>
                <a:cs typeface="Calibri" pitchFamily="34" charset="0"/>
              </a:rPr>
              <a:t>Two Independent Variables (predictors):</a:t>
            </a:r>
          </a:p>
          <a:p>
            <a:pPr marL="742950" marR="0" lvl="1" indent="-285750" algn="l" defTabSz="914400" rtl="0" eaLnBrk="1" fontAlgn="base" latinLnBrk="0" hangingPunct="1">
              <a:lnSpc>
                <a:spcPct val="80000"/>
              </a:lnSpc>
              <a:spcBef>
                <a:spcPct val="20000"/>
              </a:spcBef>
              <a:spcAft>
                <a:spcPct val="0"/>
              </a:spcAft>
              <a:buClrTx/>
              <a:buSzTx/>
              <a:buFontTx/>
              <a:buChar char="–"/>
              <a:tabLst/>
              <a:defRPr/>
            </a:pPr>
            <a:r>
              <a:rPr kumimoji="0" lang="en-US" sz="1800" b="0" i="0" u="none" strike="noStrike" kern="0" cap="none" spc="0" normalizeH="0" baseline="0" noProof="0" dirty="0">
                <a:ln>
                  <a:noFill/>
                </a:ln>
                <a:solidFill>
                  <a:schemeClr val="tx1"/>
                </a:solidFill>
                <a:effectLst/>
                <a:uLnTx/>
                <a:uFillTx/>
                <a:latin typeface="Calibri" pitchFamily="34" charset="0"/>
                <a:cs typeface="Calibri" pitchFamily="34" charset="0"/>
              </a:rPr>
              <a:t>Natural Log(median house value)  (LNMEDHVALUE)		</a:t>
            </a:r>
            <a:r>
              <a:rPr kumimoji="0" lang="en-US" sz="1800" b="0" i="1" u="none" strike="noStrike" kern="0" cap="none" spc="0" normalizeH="0" baseline="0" noProof="0" dirty="0">
                <a:ln>
                  <a:noFill/>
                </a:ln>
                <a:solidFill>
                  <a:srgbClr val="FF0000"/>
                </a:solidFill>
                <a:effectLst/>
                <a:uLnTx/>
                <a:uFillTx/>
                <a:latin typeface="Calibri" pitchFamily="34" charset="0"/>
                <a:cs typeface="Calibri" pitchFamily="34" charset="0"/>
              </a:rPr>
              <a:t>Logged</a:t>
            </a:r>
          </a:p>
          <a:p>
            <a:pPr marL="742950" marR="0" lvl="1" indent="-285750" algn="l" defTabSz="914400" rtl="0" eaLnBrk="1" fontAlgn="base" latinLnBrk="0" hangingPunct="1">
              <a:lnSpc>
                <a:spcPct val="80000"/>
              </a:lnSpc>
              <a:spcBef>
                <a:spcPct val="20000"/>
              </a:spcBef>
              <a:spcAft>
                <a:spcPct val="0"/>
              </a:spcAft>
              <a:buClrTx/>
              <a:buSzTx/>
              <a:buFontTx/>
              <a:buChar char="–"/>
              <a:tabLst/>
              <a:defRPr/>
            </a:pPr>
            <a:r>
              <a:rPr kumimoji="0" lang="en-US" sz="1800" b="0" i="0" u="none" strike="noStrike" kern="0" cap="none" spc="0" normalizeH="0" baseline="0" noProof="0" dirty="0">
                <a:ln>
                  <a:noFill/>
                </a:ln>
                <a:solidFill>
                  <a:schemeClr val="tx1"/>
                </a:solidFill>
                <a:effectLst/>
                <a:uLnTx/>
                <a:uFillTx/>
                <a:latin typeface="Calibri" pitchFamily="34" charset="0"/>
                <a:cs typeface="Calibri" pitchFamily="34" charset="0"/>
              </a:rPr>
              <a:t>Median house income, in $1000s (MEDHHINC)			</a:t>
            </a:r>
            <a:r>
              <a:rPr kumimoji="0" lang="en-US" sz="1800" b="0" i="1" u="none" strike="noStrike" kern="0" cap="none" spc="0" normalizeH="0" baseline="0" noProof="0" dirty="0">
                <a:ln>
                  <a:noFill/>
                </a:ln>
                <a:solidFill>
                  <a:srgbClr val="FF0000"/>
                </a:solidFill>
                <a:effectLst/>
                <a:uLnTx/>
                <a:uFillTx/>
                <a:latin typeface="Calibri" pitchFamily="34" charset="0"/>
                <a:cs typeface="Calibri" pitchFamily="34" charset="0"/>
              </a:rPr>
              <a:t>Not</a:t>
            </a:r>
            <a:r>
              <a:rPr kumimoji="0" lang="en-US" sz="1800" b="0" i="1" u="none" strike="noStrike" kern="0" cap="none" spc="0" normalizeH="0" noProof="0" dirty="0">
                <a:ln>
                  <a:noFill/>
                </a:ln>
                <a:solidFill>
                  <a:srgbClr val="FF0000"/>
                </a:solidFill>
                <a:effectLst/>
                <a:uLnTx/>
                <a:uFillTx/>
                <a:latin typeface="Calibri" pitchFamily="34" charset="0"/>
                <a:cs typeface="Calibri" pitchFamily="34" charset="0"/>
              </a:rPr>
              <a:t> Logged</a:t>
            </a:r>
            <a:endParaRPr kumimoji="0" lang="en-US" sz="1800" b="0" i="1" u="none" strike="noStrike" kern="0" cap="none" spc="0" normalizeH="0" baseline="0" noProof="0" dirty="0">
              <a:ln>
                <a:noFill/>
              </a:ln>
              <a:solidFill>
                <a:srgbClr val="FF0000"/>
              </a:solidFill>
              <a:effectLst/>
              <a:uLnTx/>
              <a:uFillTx/>
              <a:latin typeface="Calibri" pitchFamily="34" charset="0"/>
              <a:cs typeface="Calibri" pitchFamily="34" charset="0"/>
            </a:endParaRPr>
          </a:p>
          <a:p>
            <a:pPr marL="742950" marR="0" lvl="1" indent="-285750" algn="l" defTabSz="914400" rtl="0" eaLnBrk="1" fontAlgn="base" latinLnBrk="0" hangingPunct="1">
              <a:lnSpc>
                <a:spcPct val="80000"/>
              </a:lnSpc>
              <a:spcBef>
                <a:spcPct val="20000"/>
              </a:spcBef>
              <a:spcAft>
                <a:spcPct val="0"/>
              </a:spcAft>
              <a:buClrTx/>
              <a:buSzTx/>
              <a:buFontTx/>
              <a:buChar char="–"/>
              <a:tabLst/>
              <a:defRPr/>
            </a:pPr>
            <a:endParaRPr kumimoji="0" lang="en-US" sz="1600" b="0" i="0" u="none" strike="noStrike" kern="0" cap="none" spc="0" normalizeH="0" baseline="0" noProof="0" dirty="0">
              <a:ln>
                <a:noFill/>
              </a:ln>
              <a:solidFill>
                <a:schemeClr val="tx1"/>
              </a:solidFill>
              <a:effectLst/>
              <a:uLnTx/>
              <a:uFillTx/>
              <a:latin typeface="Calibri" pitchFamily="34" charset="0"/>
              <a:cs typeface="Calibri" pitchFamily="34" charset="0"/>
            </a:endParaRPr>
          </a:p>
          <a:p>
            <a:pPr marL="1143000" lvl="2" indent="-228600">
              <a:lnSpc>
                <a:spcPct val="80000"/>
              </a:lnSpc>
              <a:spcBef>
                <a:spcPct val="20000"/>
              </a:spcBef>
            </a:pPr>
            <a:r>
              <a:rPr kumimoji="0" lang="en-US" sz="1400" b="0" i="0" u="none" strike="noStrike" kern="0" cap="none" spc="0" normalizeH="0" baseline="0" noProof="0" dirty="0">
                <a:ln>
                  <a:noFill/>
                </a:ln>
                <a:solidFill>
                  <a:schemeClr val="tx1"/>
                </a:solidFill>
                <a:effectLst/>
                <a:uLnTx/>
                <a:uFillTx/>
                <a:latin typeface="Courier New" pitchFamily="49" charset="0"/>
                <a:cs typeface="Courier New" pitchFamily="49" charset="0"/>
              </a:rPr>
              <a:t>DEPENDENT VARIABLE: </a:t>
            </a:r>
            <a:r>
              <a:rPr kumimoji="0" lang="en-US" sz="1400" b="1" i="0" u="none" strike="noStrike" kern="0" cap="none" spc="0" normalizeH="0" baseline="0" noProof="0" dirty="0">
                <a:ln>
                  <a:noFill/>
                </a:ln>
                <a:solidFill>
                  <a:schemeClr val="tx1"/>
                </a:solidFill>
                <a:effectLst/>
                <a:uLnTx/>
                <a:uFillTx/>
                <a:latin typeface="Courier New" pitchFamily="49" charset="0"/>
                <a:cs typeface="Courier New" pitchFamily="49" charset="0"/>
              </a:rPr>
              <a:t>LN(AGGRAVATED ASSAULTS)</a:t>
            </a:r>
          </a:p>
          <a:p>
            <a:pPr marL="1143000" lvl="2" indent="-228600">
              <a:lnSpc>
                <a:spcPct val="80000"/>
              </a:lnSpc>
              <a:spcBef>
                <a:spcPct val="20000"/>
              </a:spcBef>
            </a:pPr>
            <a:r>
              <a:rPr kumimoji="0" lang="en-US" sz="1400" b="0" i="0" u="none" strike="noStrike" kern="0" cap="none" spc="0" normalizeH="0" baseline="0" noProof="0" dirty="0">
                <a:ln>
                  <a:noFill/>
                </a:ln>
                <a:solidFill>
                  <a:schemeClr val="tx1"/>
                </a:solidFill>
                <a:effectLst/>
                <a:uLnTx/>
                <a:uFillTx/>
                <a:latin typeface="Courier New" pitchFamily="49" charset="0"/>
                <a:cs typeface="Courier New" pitchFamily="49" charset="0"/>
              </a:rPr>
              <a:t>R-SQUARE	  0.39</a:t>
            </a:r>
          </a:p>
          <a:p>
            <a:pPr marL="1143000" lvl="2" indent="-228600">
              <a:lnSpc>
                <a:spcPct val="80000"/>
              </a:lnSpc>
              <a:spcBef>
                <a:spcPct val="20000"/>
              </a:spcBef>
            </a:pPr>
            <a:r>
              <a:rPr kumimoji="0" lang="en-US" sz="1400" b="0" i="0" u="none" strike="noStrike" kern="0" cap="none" spc="0" normalizeH="0" baseline="0" noProof="0" dirty="0">
                <a:ln>
                  <a:noFill/>
                </a:ln>
                <a:solidFill>
                  <a:schemeClr val="tx1"/>
                </a:solidFill>
                <a:effectLst/>
                <a:uLnTx/>
                <a:uFillTx/>
                <a:latin typeface="Courier New" pitchFamily="49" charset="0"/>
                <a:cs typeface="Courier New" pitchFamily="49" charset="0"/>
              </a:rPr>
              <a:t>-----------------------------------------------------------------------Variable    Coefficient      </a:t>
            </a:r>
            <a:r>
              <a:rPr kumimoji="0" lang="en-US" sz="1400" b="0" i="0" u="none" strike="noStrike" kern="0" cap="none" spc="0" normalizeH="0" baseline="0" noProof="0" dirty="0" err="1">
                <a:ln>
                  <a:noFill/>
                </a:ln>
                <a:solidFill>
                  <a:schemeClr val="tx1"/>
                </a:solidFill>
                <a:effectLst/>
                <a:uLnTx/>
                <a:uFillTx/>
                <a:latin typeface="Courier New" pitchFamily="49" charset="0"/>
                <a:cs typeface="Courier New" pitchFamily="49" charset="0"/>
              </a:rPr>
              <a:t>Std.Error</a:t>
            </a:r>
            <a:r>
              <a:rPr kumimoji="0" lang="en-US" sz="1400" b="0" i="0" u="none" strike="noStrike" kern="0" cap="none" spc="0" normalizeH="0" baseline="0" noProof="0" dirty="0">
                <a:ln>
                  <a:noFill/>
                </a:ln>
                <a:solidFill>
                  <a:schemeClr val="tx1"/>
                </a:solidFill>
                <a:effectLst/>
                <a:uLnTx/>
                <a:uFillTx/>
                <a:latin typeface="Courier New" pitchFamily="49" charset="0"/>
                <a:cs typeface="Courier New" pitchFamily="49" charset="0"/>
              </a:rPr>
              <a:t>   t-Statistic   Probability</a:t>
            </a:r>
          </a:p>
          <a:p>
            <a:pPr marL="1143000" lvl="2" indent="-228600">
              <a:lnSpc>
                <a:spcPct val="80000"/>
              </a:lnSpc>
              <a:spcBef>
                <a:spcPct val="20000"/>
              </a:spcBef>
              <a:defRPr/>
            </a:pPr>
            <a:r>
              <a:rPr lang="en-US" sz="1400" kern="0" dirty="0">
                <a:latin typeface="Courier New" pitchFamily="49" charset="0"/>
                <a:cs typeface="Courier New" pitchFamily="49" charset="0"/>
              </a:rPr>
              <a:t>-----------------------------------------------------------------------</a:t>
            </a:r>
          </a:p>
          <a:p>
            <a:pPr marL="1143000" lvl="2" indent="-228600">
              <a:lnSpc>
                <a:spcPct val="80000"/>
              </a:lnSpc>
              <a:spcBef>
                <a:spcPct val="20000"/>
              </a:spcBef>
            </a:pPr>
            <a:r>
              <a:rPr kumimoji="0" lang="en-US" sz="1400" b="0" i="0" u="none" strike="noStrike" kern="0" cap="none" spc="0" normalizeH="0" baseline="0" noProof="0" dirty="0">
                <a:ln>
                  <a:noFill/>
                </a:ln>
                <a:solidFill>
                  <a:schemeClr val="tx1"/>
                </a:solidFill>
                <a:effectLst/>
                <a:uLnTx/>
                <a:uFillTx/>
                <a:latin typeface="Courier New" pitchFamily="49" charset="0"/>
                <a:cs typeface="Courier New" pitchFamily="49" charset="0"/>
              </a:rPr>
              <a:t>CONSTANT             ..             ..            ..            ..</a:t>
            </a:r>
          </a:p>
          <a:p>
            <a:pPr marL="1143000" lvl="2" indent="-228600">
              <a:lnSpc>
                <a:spcPct val="80000"/>
              </a:lnSpc>
              <a:spcBef>
                <a:spcPct val="20000"/>
              </a:spcBef>
            </a:pPr>
            <a:r>
              <a:rPr kumimoji="0" lang="en-US" sz="1400" b="1" i="0" u="none" strike="noStrike" kern="0" cap="none" spc="0" normalizeH="0" baseline="0" noProof="0" dirty="0">
                <a:ln>
                  <a:noFill/>
                </a:ln>
                <a:solidFill>
                  <a:schemeClr val="tx1"/>
                </a:solidFill>
                <a:effectLst/>
                <a:uLnTx/>
                <a:uFillTx/>
                <a:latin typeface="Courier New" pitchFamily="49" charset="0"/>
                <a:cs typeface="Courier New" pitchFamily="49" charset="0"/>
              </a:rPr>
              <a:t>LN</a:t>
            </a:r>
            <a:r>
              <a:rPr kumimoji="0" lang="en-US" sz="1400" b="0" i="0" u="none" strike="noStrike" kern="0" cap="none" spc="0" normalizeH="0" baseline="0" noProof="0" dirty="0">
                <a:ln>
                  <a:noFill/>
                </a:ln>
                <a:solidFill>
                  <a:schemeClr val="tx1"/>
                </a:solidFill>
                <a:effectLst/>
                <a:uLnTx/>
                <a:uFillTx/>
                <a:latin typeface="Courier New" pitchFamily="49" charset="0"/>
                <a:cs typeface="Courier New" pitchFamily="49" charset="0"/>
              </a:rPr>
              <a:t>MEDHVALUE       -5.03          0.47      -10.70213        0.0000</a:t>
            </a:r>
          </a:p>
          <a:p>
            <a:pPr marL="1143000" lvl="2" indent="-228600">
              <a:lnSpc>
                <a:spcPct val="80000"/>
              </a:lnSpc>
              <a:spcBef>
                <a:spcPct val="20000"/>
              </a:spcBef>
            </a:pPr>
            <a:r>
              <a:rPr kumimoji="0" lang="en-US" sz="1400" b="0" i="0" u="none" strike="noStrike" kern="0" cap="none" spc="0" normalizeH="0" baseline="0" noProof="0" dirty="0">
                <a:ln>
                  <a:noFill/>
                </a:ln>
                <a:solidFill>
                  <a:schemeClr val="tx1"/>
                </a:solidFill>
                <a:effectLst/>
                <a:uLnTx/>
                <a:uFillTx/>
                <a:latin typeface="Courier New" pitchFamily="49" charset="0"/>
                <a:cs typeface="Courier New" pitchFamily="49" charset="0"/>
              </a:rPr>
              <a:t>MEDHHINC          -0.0056        0.00126    -4.44444        0.0000</a:t>
            </a:r>
          </a:p>
          <a:p>
            <a:pPr marL="1143000" lvl="2" indent="-228600">
              <a:lnSpc>
                <a:spcPct val="80000"/>
              </a:lnSpc>
              <a:spcBef>
                <a:spcPct val="20000"/>
              </a:spcBef>
              <a:defRPr/>
            </a:pPr>
            <a:r>
              <a:rPr lang="en-US" sz="1400" kern="0" dirty="0">
                <a:latin typeface="Courier New" pitchFamily="49" charset="0"/>
                <a:cs typeface="Courier New" pitchFamily="49" charset="0"/>
              </a:rPr>
              <a:t>-----------------------------------------------------------------------</a:t>
            </a:r>
          </a:p>
          <a:p>
            <a:pPr marL="2057400" marR="0" lvl="4" indent="-228600" algn="l" defTabSz="914400" rtl="0" eaLnBrk="1" fontAlgn="base" latinLnBrk="0" hangingPunct="1">
              <a:lnSpc>
                <a:spcPct val="80000"/>
              </a:lnSpc>
              <a:spcBef>
                <a:spcPct val="20000"/>
              </a:spcBef>
              <a:spcAft>
                <a:spcPct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Calibri" pitchFamily="34" charset="0"/>
              <a:cs typeface="Calibri" pitchFamily="34" charset="0"/>
            </a:endParaRPr>
          </a:p>
          <a:p>
            <a:pPr marL="742950" marR="0" lvl="1" indent="-285750" algn="l" defTabSz="914400" rtl="0" eaLnBrk="1" fontAlgn="base" latinLnBrk="0" hangingPunct="1">
              <a:lnSpc>
                <a:spcPct val="80000"/>
              </a:lnSpc>
              <a:spcBef>
                <a:spcPct val="20000"/>
              </a:spcBef>
              <a:spcAft>
                <a:spcPct val="0"/>
              </a:spcAft>
              <a:buClrTx/>
              <a:buSzTx/>
              <a:buFontTx/>
              <a:buChar char="–"/>
              <a:tabLst/>
              <a:defRPr/>
            </a:pPr>
            <a:r>
              <a:rPr kumimoji="0" lang="en-US" sz="1800" b="0" i="0" u="none" strike="noStrike" kern="0" cap="none" spc="0" normalizeH="0" baseline="0" noProof="0" dirty="0">
                <a:ln>
                  <a:noFill/>
                </a:ln>
                <a:solidFill>
                  <a:schemeClr val="tx1"/>
                </a:solidFill>
                <a:effectLst/>
                <a:uLnTx/>
                <a:uFillTx/>
                <a:latin typeface="Calibri" pitchFamily="34" charset="0"/>
                <a:cs typeface="Calibri" pitchFamily="34" charset="0"/>
              </a:rPr>
              <a:t>A 1% increase in the median house value corresponds to a 5.03% </a:t>
            </a:r>
            <a:r>
              <a:rPr kumimoji="0" lang="en-US" sz="1800" b="0" i="1" u="sng" strike="noStrike" kern="0" cap="none" spc="0" normalizeH="0" baseline="0" noProof="0" dirty="0">
                <a:ln>
                  <a:noFill/>
                </a:ln>
                <a:solidFill>
                  <a:schemeClr val="tx1"/>
                </a:solidFill>
                <a:effectLst/>
                <a:uLnTx/>
                <a:uFillTx/>
                <a:latin typeface="Calibri" pitchFamily="34" charset="0"/>
                <a:cs typeface="Calibri" pitchFamily="34" charset="0"/>
              </a:rPr>
              <a:t>decrease</a:t>
            </a:r>
            <a:r>
              <a:rPr kumimoji="0" lang="en-US" sz="1800" b="0" i="0" u="none" strike="noStrike" kern="0" cap="none" spc="0" normalizeH="0" baseline="0" noProof="0" dirty="0">
                <a:ln>
                  <a:noFill/>
                </a:ln>
                <a:solidFill>
                  <a:schemeClr val="tx1"/>
                </a:solidFill>
                <a:effectLst/>
                <a:uLnTx/>
                <a:uFillTx/>
                <a:latin typeface="Calibri" pitchFamily="34" charset="0"/>
                <a:cs typeface="Calibri" pitchFamily="34" charset="0"/>
              </a:rPr>
              <a:t> in the number of aggravated assaults, holding income constant.		</a:t>
            </a:r>
            <a:r>
              <a:rPr kumimoji="0" lang="en-US" sz="1800" b="0" i="1" u="none" strike="noStrike" kern="0" cap="none" spc="0" normalizeH="0" baseline="0" noProof="0" dirty="0">
                <a:ln>
                  <a:noFill/>
                </a:ln>
                <a:solidFill>
                  <a:srgbClr val="FF0000"/>
                </a:solidFill>
                <a:effectLst/>
                <a:uLnTx/>
                <a:uFillTx/>
                <a:latin typeface="Calibri" pitchFamily="34" charset="0"/>
                <a:cs typeface="Calibri" pitchFamily="34" charset="0"/>
              </a:rPr>
              <a:t>Logged Predictor</a:t>
            </a:r>
            <a:endParaRPr kumimoji="0" lang="en-US" sz="1800" b="0" i="0" u="none" strike="noStrike" kern="0" cap="none" spc="0" normalizeH="0" baseline="0" noProof="0" dirty="0">
              <a:ln>
                <a:noFill/>
              </a:ln>
              <a:solidFill>
                <a:srgbClr val="FF0000"/>
              </a:solidFill>
              <a:effectLst/>
              <a:uLnTx/>
              <a:uFillTx/>
              <a:latin typeface="Calibri" pitchFamily="34" charset="0"/>
              <a:cs typeface="Calibri" pitchFamily="34" charset="0"/>
            </a:endParaRPr>
          </a:p>
          <a:p>
            <a:pPr marL="742950" marR="0" lvl="1" indent="-285750" algn="l" defTabSz="914400" rtl="0" eaLnBrk="1" fontAlgn="base" latinLnBrk="0" hangingPunct="1">
              <a:lnSpc>
                <a:spcPct val="80000"/>
              </a:lnSpc>
              <a:spcBef>
                <a:spcPct val="20000"/>
              </a:spcBef>
              <a:spcAft>
                <a:spcPct val="0"/>
              </a:spcAft>
              <a:buClrTx/>
              <a:buSzTx/>
              <a:buFontTx/>
              <a:buChar char="–"/>
              <a:tabLst/>
              <a:defRPr/>
            </a:pPr>
            <a:r>
              <a:rPr kumimoji="0" lang="en-US" sz="1800" b="0" i="0" u="none" strike="noStrike" kern="0" cap="none" spc="0" normalizeH="0" baseline="0" noProof="0" dirty="0">
                <a:ln>
                  <a:noFill/>
                </a:ln>
                <a:solidFill>
                  <a:schemeClr val="tx1"/>
                </a:solidFill>
                <a:effectLst/>
                <a:uLnTx/>
                <a:uFillTx/>
                <a:latin typeface="Calibri" pitchFamily="34" charset="0"/>
                <a:cs typeface="Calibri" pitchFamily="34" charset="0"/>
              </a:rPr>
              <a:t>A $1000 increase in the median household income corresponds to a .0056*100%=0.56% decrease in the number of aggravated assaults, holding median house </a:t>
            </a:r>
            <a:r>
              <a:rPr kumimoji="0" lang="en-US" sz="1800" b="0" i="0" u="none" strike="noStrike" kern="0" cap="none" spc="0" normalizeH="0" noProof="0" dirty="0">
                <a:ln>
                  <a:noFill/>
                </a:ln>
                <a:solidFill>
                  <a:schemeClr val="tx1"/>
                </a:solidFill>
                <a:effectLst/>
                <a:uLnTx/>
                <a:uFillTx/>
                <a:latin typeface="Calibri" pitchFamily="34" charset="0"/>
                <a:cs typeface="Calibri" pitchFamily="34" charset="0"/>
              </a:rPr>
              <a:t>                                        </a:t>
            </a:r>
            <a:r>
              <a:rPr kumimoji="0" lang="en-US" sz="1800" b="0" i="0" u="none" strike="noStrike" kern="0" cap="none" spc="0" normalizeH="0" baseline="0" noProof="0" dirty="0">
                <a:ln>
                  <a:noFill/>
                </a:ln>
                <a:solidFill>
                  <a:schemeClr val="tx1"/>
                </a:solidFill>
                <a:effectLst/>
                <a:uLnTx/>
                <a:uFillTx/>
                <a:latin typeface="Calibri" pitchFamily="34" charset="0"/>
                <a:cs typeface="Calibri" pitchFamily="34" charset="0"/>
              </a:rPr>
              <a:t>value constant		</a:t>
            </a:r>
            <a:r>
              <a:rPr kumimoji="0" lang="en-US" sz="1800" b="0" i="0" u="none" strike="noStrike" kern="0" cap="none" spc="0" normalizeH="0" noProof="0" dirty="0">
                <a:ln>
                  <a:noFill/>
                </a:ln>
                <a:solidFill>
                  <a:schemeClr val="tx1"/>
                </a:solidFill>
                <a:effectLst/>
                <a:uLnTx/>
                <a:uFillTx/>
                <a:latin typeface="Calibri" pitchFamily="34" charset="0"/>
                <a:cs typeface="Calibri" pitchFamily="34" charset="0"/>
              </a:rPr>
              <a:t>          			           </a:t>
            </a:r>
            <a:r>
              <a:rPr kumimoji="0" lang="en-US" sz="1800" b="0" i="1" u="none" strike="noStrike" kern="0" cap="none" spc="0" normalizeH="0" baseline="0" noProof="0" dirty="0">
                <a:ln>
                  <a:noFill/>
                </a:ln>
                <a:solidFill>
                  <a:srgbClr val="FF0000"/>
                </a:solidFill>
                <a:effectLst/>
                <a:uLnTx/>
                <a:uFillTx/>
                <a:latin typeface="Calibri" pitchFamily="34" charset="0"/>
                <a:cs typeface="Calibri" pitchFamily="34" charset="0"/>
              </a:rPr>
              <a:t>Not</a:t>
            </a:r>
            <a:r>
              <a:rPr kumimoji="0" lang="en-US" sz="1800" b="0" i="1" u="none" strike="noStrike" kern="0" cap="none" spc="0" normalizeH="0" noProof="0" dirty="0">
                <a:ln>
                  <a:noFill/>
                </a:ln>
                <a:solidFill>
                  <a:srgbClr val="FF0000"/>
                </a:solidFill>
                <a:effectLst/>
                <a:uLnTx/>
                <a:uFillTx/>
                <a:latin typeface="Calibri" pitchFamily="34" charset="0"/>
                <a:cs typeface="Calibri" pitchFamily="34" charset="0"/>
              </a:rPr>
              <a:t> Logged Predictor</a:t>
            </a:r>
            <a:endParaRPr kumimoji="0" lang="en-US" sz="1800" b="0" i="0" u="none" strike="noStrike" kern="0" cap="none" spc="0" normalizeH="0" baseline="0" noProof="0" dirty="0">
              <a:ln>
                <a:noFill/>
              </a:ln>
              <a:solidFill>
                <a:srgbClr val="FF0000"/>
              </a:solidFill>
              <a:effectLst/>
              <a:uLnTx/>
              <a:uFillTx/>
              <a:latin typeface="Calibri" pitchFamily="34" charset="0"/>
              <a:cs typeface="Calibri" pitchFamily="34" charset="0"/>
            </a:endParaRPr>
          </a:p>
          <a:p>
            <a:pPr marL="742950" marR="0" lvl="1" indent="-285750" algn="l" defTabSz="914400" rtl="0" eaLnBrk="1" fontAlgn="base" latinLnBrk="0" hangingPunct="1">
              <a:lnSpc>
                <a:spcPct val="80000"/>
              </a:lnSpc>
              <a:spcBef>
                <a:spcPct val="20000"/>
              </a:spcBef>
              <a:spcAft>
                <a:spcPct val="0"/>
              </a:spcAft>
              <a:buClrTx/>
              <a:buSzTx/>
              <a:buFontTx/>
              <a:buChar char="–"/>
              <a:tabLst/>
              <a:defRPr/>
            </a:pPr>
            <a:r>
              <a:rPr kumimoji="0" lang="en-US" sz="1800" b="0" i="0" u="none" strike="noStrike" kern="0" cap="none" spc="0" normalizeH="0" baseline="0" noProof="0" dirty="0">
                <a:ln>
                  <a:noFill/>
                </a:ln>
                <a:solidFill>
                  <a:schemeClr val="tx1"/>
                </a:solidFill>
                <a:effectLst/>
                <a:uLnTx/>
                <a:uFillTx/>
                <a:latin typeface="Calibri" pitchFamily="34" charset="0"/>
                <a:cs typeface="Calibri" pitchFamily="34" charset="0"/>
              </a:rPr>
              <a:t>R-square of .39 indicates that 39% of the variance in the natural log of aggravated assaults has been accounted for by the two independent variables.</a:t>
            </a:r>
          </a:p>
        </p:txBody>
      </p:sp>
    </p:spTree>
    <p:extLst>
      <p:ext uri="{BB962C8B-B14F-4D97-AF65-F5344CB8AC3E}">
        <p14:creationId xmlns:p14="http://schemas.microsoft.com/office/powerpoint/2010/main" val="294498951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p:cNvSpPr>
          <p:nvPr>
            <p:ph type="title" idx="4294967295"/>
          </p:nvPr>
        </p:nvSpPr>
        <p:spPr>
          <a:xfrm>
            <a:off x="4010" y="152400"/>
            <a:ext cx="8911389" cy="933450"/>
          </a:xfrm>
        </p:spPr>
        <p:txBody>
          <a:bodyPr/>
          <a:lstStyle/>
          <a:p>
            <a:pPr algn="l"/>
            <a:r>
              <a:rPr lang="en-US" sz="3600" b="1" dirty="0">
                <a:solidFill>
                  <a:schemeClr val="tx1"/>
                </a:solidFill>
                <a:latin typeface="Calibri" pitchFamily="34" charset="0"/>
                <a:cs typeface="Calibri" pitchFamily="34" charset="0"/>
              </a:rPr>
              <a:t>When are log transformations NOT helpful with achieving a normal variable?</a:t>
            </a:r>
          </a:p>
        </p:txBody>
      </p:sp>
      <p:pic>
        <p:nvPicPr>
          <p:cNvPr id="3" name="Picture 2"/>
          <p:cNvPicPr>
            <a:picLocks noChangeAspect="1"/>
          </p:cNvPicPr>
          <p:nvPr/>
        </p:nvPicPr>
        <p:blipFill>
          <a:blip r:embed="rId2"/>
          <a:stretch>
            <a:fillRect/>
          </a:stretch>
        </p:blipFill>
        <p:spPr>
          <a:xfrm>
            <a:off x="152400" y="1371600"/>
            <a:ext cx="4514850" cy="2590800"/>
          </a:xfrm>
          <a:prstGeom prst="rect">
            <a:avLst/>
          </a:prstGeom>
        </p:spPr>
      </p:pic>
      <p:pic>
        <p:nvPicPr>
          <p:cNvPr id="4" name="Picture 3"/>
          <p:cNvPicPr>
            <a:picLocks noChangeAspect="1"/>
          </p:cNvPicPr>
          <p:nvPr/>
        </p:nvPicPr>
        <p:blipFill>
          <a:blip r:embed="rId3"/>
          <a:stretch>
            <a:fillRect/>
          </a:stretch>
        </p:blipFill>
        <p:spPr>
          <a:xfrm>
            <a:off x="142875" y="4572000"/>
            <a:ext cx="4524375" cy="2231554"/>
          </a:xfrm>
          <a:prstGeom prst="rect">
            <a:avLst/>
          </a:prstGeom>
        </p:spPr>
      </p:pic>
      <p:sp>
        <p:nvSpPr>
          <p:cNvPr id="6" name="TextBox 5"/>
          <p:cNvSpPr txBox="1"/>
          <p:nvPr/>
        </p:nvSpPr>
        <p:spPr>
          <a:xfrm>
            <a:off x="4800600" y="2133600"/>
            <a:ext cx="3962400" cy="830997"/>
          </a:xfrm>
          <a:prstGeom prst="rect">
            <a:avLst/>
          </a:prstGeom>
          <a:noFill/>
        </p:spPr>
        <p:txBody>
          <a:bodyPr wrap="square" rtlCol="0">
            <a:spAutoFit/>
          </a:bodyPr>
          <a:lstStyle/>
          <a:p>
            <a:r>
              <a:rPr lang="en-US" b="1" dirty="0">
                <a:latin typeface="Calibri" panose="020F0502020204030204" pitchFamily="34" charset="0"/>
              </a:rPr>
              <a:t>Zero-inflated distributions*</a:t>
            </a:r>
          </a:p>
          <a:p>
            <a:r>
              <a:rPr lang="en-US" b="1" dirty="0">
                <a:latin typeface="Calibri" panose="020F0502020204030204" pitchFamily="34" charset="0"/>
              </a:rPr>
              <a:t>(See more on next slide)</a:t>
            </a:r>
          </a:p>
        </p:txBody>
      </p:sp>
      <p:sp>
        <p:nvSpPr>
          <p:cNvPr id="7" name="Rectangle 6"/>
          <p:cNvSpPr/>
          <p:nvPr/>
        </p:nvSpPr>
        <p:spPr>
          <a:xfrm>
            <a:off x="4800600" y="5687777"/>
            <a:ext cx="4255139" cy="461665"/>
          </a:xfrm>
          <a:prstGeom prst="rect">
            <a:avLst/>
          </a:prstGeom>
        </p:spPr>
        <p:txBody>
          <a:bodyPr wrap="none">
            <a:spAutoFit/>
          </a:bodyPr>
          <a:lstStyle/>
          <a:p>
            <a:r>
              <a:rPr lang="en-US" b="1" dirty="0">
                <a:latin typeface="Calibri" panose="020F0502020204030204" pitchFamily="34" charset="0"/>
              </a:rPr>
              <a:t>Negatively skewed distributions</a:t>
            </a:r>
          </a:p>
        </p:txBody>
      </p:sp>
    </p:spTree>
    <p:extLst>
      <p:ext uri="{BB962C8B-B14F-4D97-AF65-F5344CB8AC3E}">
        <p14:creationId xmlns:p14="http://schemas.microsoft.com/office/powerpoint/2010/main" val="959240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710643"/>
            <a:ext cx="3695700" cy="5685692"/>
          </a:xfrm>
          <a:prstGeom prst="rect">
            <a:avLst/>
          </a:prstGeom>
        </p:spPr>
      </p:pic>
      <p:sp>
        <p:nvSpPr>
          <p:cNvPr id="3" name="TextBox 2"/>
          <p:cNvSpPr txBox="1"/>
          <p:nvPr/>
        </p:nvSpPr>
        <p:spPr>
          <a:xfrm>
            <a:off x="0" y="6396335"/>
            <a:ext cx="4114800" cy="400110"/>
          </a:xfrm>
          <a:prstGeom prst="rect">
            <a:avLst/>
          </a:prstGeom>
          <a:noFill/>
        </p:spPr>
        <p:txBody>
          <a:bodyPr wrap="square" rtlCol="0">
            <a:spAutoFit/>
          </a:bodyPr>
          <a:lstStyle/>
          <a:p>
            <a:r>
              <a:rPr lang="en-US" sz="2000" dirty="0">
                <a:latin typeface="Calibri" panose="020F0502020204030204" pitchFamily="34" charset="0"/>
              </a:rPr>
              <a:t>Source: </a:t>
            </a:r>
            <a:r>
              <a:rPr lang="en-US" sz="2000" dirty="0">
                <a:latin typeface="Calibri" panose="020F0502020204030204" pitchFamily="34" charset="0"/>
                <a:hlinkClick r:id="rId3"/>
              </a:rPr>
              <a:t>www.causeweb.org</a:t>
            </a:r>
            <a:endParaRPr lang="en-US" sz="2000" dirty="0">
              <a:latin typeface="Calibri" panose="020F0502020204030204" pitchFamily="34" charset="0"/>
            </a:endParaRPr>
          </a:p>
        </p:txBody>
      </p:sp>
      <p:sp>
        <p:nvSpPr>
          <p:cNvPr id="4" name="Rectangle 2"/>
          <p:cNvSpPr txBox="1">
            <a:spLocks noChangeArrowheads="1"/>
          </p:cNvSpPr>
          <p:nvPr/>
        </p:nvSpPr>
        <p:spPr>
          <a:xfrm>
            <a:off x="0" y="66852"/>
            <a:ext cx="8686800" cy="487362"/>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60" charset="0"/>
              </a:defRPr>
            </a:lvl2pPr>
            <a:lvl3pPr algn="ctr" rtl="0" fontAlgn="base">
              <a:spcBef>
                <a:spcPct val="0"/>
              </a:spcBef>
              <a:spcAft>
                <a:spcPct val="0"/>
              </a:spcAft>
              <a:defRPr sz="4400">
                <a:solidFill>
                  <a:schemeClr val="tx2"/>
                </a:solidFill>
                <a:latin typeface="Times New Roman" pitchFamily="-60" charset="0"/>
              </a:defRPr>
            </a:lvl3pPr>
            <a:lvl4pPr algn="ctr" rtl="0" fontAlgn="base">
              <a:spcBef>
                <a:spcPct val="0"/>
              </a:spcBef>
              <a:spcAft>
                <a:spcPct val="0"/>
              </a:spcAft>
              <a:defRPr sz="4400">
                <a:solidFill>
                  <a:schemeClr val="tx2"/>
                </a:solidFill>
                <a:latin typeface="Times New Roman" pitchFamily="-60" charset="0"/>
              </a:defRPr>
            </a:lvl4pPr>
            <a:lvl5pPr algn="ctr" rtl="0" fontAlgn="base">
              <a:spcBef>
                <a:spcPct val="0"/>
              </a:spcBef>
              <a:spcAft>
                <a:spcPct val="0"/>
              </a:spcAft>
              <a:defRPr sz="4400">
                <a:solidFill>
                  <a:schemeClr val="tx2"/>
                </a:solidFill>
                <a:latin typeface="Times New Roman" pitchFamily="-60" charset="0"/>
              </a:defRPr>
            </a:lvl5pPr>
            <a:lvl6pPr marL="457200" algn="ctr" rtl="0" fontAlgn="base">
              <a:spcBef>
                <a:spcPct val="0"/>
              </a:spcBef>
              <a:spcAft>
                <a:spcPct val="0"/>
              </a:spcAft>
              <a:defRPr sz="4400">
                <a:solidFill>
                  <a:schemeClr val="tx2"/>
                </a:solidFill>
                <a:latin typeface="Times New Roman" pitchFamily="-60" charset="0"/>
              </a:defRPr>
            </a:lvl6pPr>
            <a:lvl7pPr marL="914400" algn="ctr" rtl="0" fontAlgn="base">
              <a:spcBef>
                <a:spcPct val="0"/>
              </a:spcBef>
              <a:spcAft>
                <a:spcPct val="0"/>
              </a:spcAft>
              <a:defRPr sz="4400">
                <a:solidFill>
                  <a:schemeClr val="tx2"/>
                </a:solidFill>
                <a:latin typeface="Times New Roman" pitchFamily="-60" charset="0"/>
              </a:defRPr>
            </a:lvl7pPr>
            <a:lvl8pPr marL="1371600" algn="ctr" rtl="0" fontAlgn="base">
              <a:spcBef>
                <a:spcPct val="0"/>
              </a:spcBef>
              <a:spcAft>
                <a:spcPct val="0"/>
              </a:spcAft>
              <a:defRPr sz="4400">
                <a:solidFill>
                  <a:schemeClr val="tx2"/>
                </a:solidFill>
                <a:latin typeface="Times New Roman" pitchFamily="-60" charset="0"/>
              </a:defRPr>
            </a:lvl8pPr>
            <a:lvl9pPr marL="1828800" algn="ctr" rtl="0" fontAlgn="base">
              <a:spcBef>
                <a:spcPct val="0"/>
              </a:spcBef>
              <a:spcAft>
                <a:spcPct val="0"/>
              </a:spcAft>
              <a:defRPr sz="4400">
                <a:solidFill>
                  <a:schemeClr val="tx2"/>
                </a:solidFill>
                <a:latin typeface="Times New Roman" pitchFamily="-60" charset="0"/>
              </a:defRPr>
            </a:lvl9pPr>
          </a:lstStyle>
          <a:p>
            <a:pPr algn="l"/>
            <a:r>
              <a:rPr lang="en-US" sz="3600" b="1" kern="0" dirty="0">
                <a:solidFill>
                  <a:schemeClr val="tx1"/>
                </a:solidFill>
                <a:latin typeface="Calibri" pitchFamily="34" charset="0"/>
                <a:cs typeface="Calibri" pitchFamily="34" charset="0"/>
              </a:rPr>
              <a:t>Ice Cream &amp; Crime</a:t>
            </a:r>
          </a:p>
        </p:txBody>
      </p:sp>
    </p:spTree>
    <p:extLst>
      <p:ext uri="{BB962C8B-B14F-4D97-AF65-F5344CB8AC3E}">
        <p14:creationId xmlns:p14="http://schemas.microsoft.com/office/powerpoint/2010/main" val="3154204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p:cNvSpPr>
          <p:nvPr/>
        </p:nvSpPr>
        <p:spPr bwMode="auto">
          <a:xfrm>
            <a:off x="0" y="94119"/>
            <a:ext cx="8911389" cy="9334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60" charset="0"/>
              </a:defRPr>
            </a:lvl2pPr>
            <a:lvl3pPr algn="ctr" rtl="0" fontAlgn="base">
              <a:spcBef>
                <a:spcPct val="0"/>
              </a:spcBef>
              <a:spcAft>
                <a:spcPct val="0"/>
              </a:spcAft>
              <a:defRPr sz="4400">
                <a:solidFill>
                  <a:schemeClr val="tx2"/>
                </a:solidFill>
                <a:latin typeface="Times New Roman" pitchFamily="-60" charset="0"/>
              </a:defRPr>
            </a:lvl3pPr>
            <a:lvl4pPr algn="ctr" rtl="0" fontAlgn="base">
              <a:spcBef>
                <a:spcPct val="0"/>
              </a:spcBef>
              <a:spcAft>
                <a:spcPct val="0"/>
              </a:spcAft>
              <a:defRPr sz="4400">
                <a:solidFill>
                  <a:schemeClr val="tx2"/>
                </a:solidFill>
                <a:latin typeface="Times New Roman" pitchFamily="-60" charset="0"/>
              </a:defRPr>
            </a:lvl4pPr>
            <a:lvl5pPr algn="ctr" rtl="0" fontAlgn="base">
              <a:spcBef>
                <a:spcPct val="0"/>
              </a:spcBef>
              <a:spcAft>
                <a:spcPct val="0"/>
              </a:spcAft>
              <a:defRPr sz="4400">
                <a:solidFill>
                  <a:schemeClr val="tx2"/>
                </a:solidFill>
                <a:latin typeface="Times New Roman" pitchFamily="-60" charset="0"/>
              </a:defRPr>
            </a:lvl5pPr>
            <a:lvl6pPr marL="457200" algn="ctr" rtl="0" fontAlgn="base">
              <a:spcBef>
                <a:spcPct val="0"/>
              </a:spcBef>
              <a:spcAft>
                <a:spcPct val="0"/>
              </a:spcAft>
              <a:defRPr sz="4400">
                <a:solidFill>
                  <a:schemeClr val="tx2"/>
                </a:solidFill>
                <a:latin typeface="Times New Roman" pitchFamily="-60" charset="0"/>
              </a:defRPr>
            </a:lvl6pPr>
            <a:lvl7pPr marL="914400" algn="ctr" rtl="0" fontAlgn="base">
              <a:spcBef>
                <a:spcPct val="0"/>
              </a:spcBef>
              <a:spcAft>
                <a:spcPct val="0"/>
              </a:spcAft>
              <a:defRPr sz="4400">
                <a:solidFill>
                  <a:schemeClr val="tx2"/>
                </a:solidFill>
                <a:latin typeface="Times New Roman" pitchFamily="-60" charset="0"/>
              </a:defRPr>
            </a:lvl7pPr>
            <a:lvl8pPr marL="1371600" algn="ctr" rtl="0" fontAlgn="base">
              <a:spcBef>
                <a:spcPct val="0"/>
              </a:spcBef>
              <a:spcAft>
                <a:spcPct val="0"/>
              </a:spcAft>
              <a:defRPr sz="4400">
                <a:solidFill>
                  <a:schemeClr val="tx2"/>
                </a:solidFill>
                <a:latin typeface="Times New Roman" pitchFamily="-60" charset="0"/>
              </a:defRPr>
            </a:lvl8pPr>
            <a:lvl9pPr marL="1828800" algn="ctr" rtl="0" fontAlgn="base">
              <a:spcBef>
                <a:spcPct val="0"/>
              </a:spcBef>
              <a:spcAft>
                <a:spcPct val="0"/>
              </a:spcAft>
              <a:defRPr sz="4400">
                <a:solidFill>
                  <a:schemeClr val="tx2"/>
                </a:solidFill>
                <a:latin typeface="Times New Roman" pitchFamily="-60" charset="0"/>
              </a:defRPr>
            </a:lvl9pPr>
          </a:lstStyle>
          <a:p>
            <a:pPr algn="l"/>
            <a:r>
              <a:rPr lang="en-US" sz="3600" b="1" kern="0" dirty="0">
                <a:solidFill>
                  <a:schemeClr val="tx1"/>
                </a:solidFill>
                <a:latin typeface="Calibri" pitchFamily="34" charset="0"/>
                <a:cs typeface="Calibri" pitchFamily="34" charset="0"/>
              </a:rPr>
              <a:t>Zero-Inflated Distribution, or Just Big Bins?</a:t>
            </a:r>
          </a:p>
        </p:txBody>
      </p:sp>
      <p:pic>
        <p:nvPicPr>
          <p:cNvPr id="3" name="Picture 2"/>
          <p:cNvPicPr>
            <a:picLocks noChangeAspect="1"/>
          </p:cNvPicPr>
          <p:nvPr/>
        </p:nvPicPr>
        <p:blipFill>
          <a:blip r:embed="rId2"/>
          <a:stretch>
            <a:fillRect/>
          </a:stretch>
        </p:blipFill>
        <p:spPr>
          <a:xfrm>
            <a:off x="152400" y="838200"/>
            <a:ext cx="3429000" cy="2607769"/>
          </a:xfrm>
          <a:prstGeom prst="rect">
            <a:avLst/>
          </a:prstGeom>
        </p:spPr>
      </p:pic>
      <p:sp>
        <p:nvSpPr>
          <p:cNvPr id="4" name="TextBox 3"/>
          <p:cNvSpPr txBox="1"/>
          <p:nvPr/>
        </p:nvSpPr>
        <p:spPr>
          <a:xfrm>
            <a:off x="4038600" y="1104809"/>
            <a:ext cx="5029200" cy="2246769"/>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Calibri" panose="020F0502020204030204" pitchFamily="34" charset="0"/>
              </a:rPr>
              <a:t>What if you use the </a:t>
            </a:r>
            <a:r>
              <a:rPr lang="en-US" sz="2000" b="1" dirty="0" err="1">
                <a:latin typeface="Calibri" panose="020F0502020204030204" pitchFamily="34" charset="0"/>
              </a:rPr>
              <a:t>hist</a:t>
            </a:r>
            <a:r>
              <a:rPr lang="en-US" sz="2000" b="1" dirty="0">
                <a:latin typeface="Calibri" panose="020F0502020204030204" pitchFamily="34" charset="0"/>
              </a:rPr>
              <a:t>(</a:t>
            </a:r>
            <a:r>
              <a:rPr lang="en-US" sz="2000" b="1" dirty="0" err="1">
                <a:latin typeface="Calibri" panose="020F0502020204030204" pitchFamily="34" charset="0"/>
              </a:rPr>
              <a:t>var</a:t>
            </a:r>
            <a:r>
              <a:rPr lang="en-US" sz="2000" b="1" dirty="0">
                <a:latin typeface="Calibri" panose="020F0502020204030204" pitchFamily="34" charset="0"/>
              </a:rPr>
              <a:t>) </a:t>
            </a:r>
            <a:r>
              <a:rPr lang="en-US" sz="2000" dirty="0">
                <a:latin typeface="Calibri" panose="020F0502020204030204" pitchFamily="34" charset="0"/>
              </a:rPr>
              <a:t>command and get the distribution like the one on the left? It looks zero-inflated, but it’s hard to tell because the histogram bins are too large</a:t>
            </a:r>
          </a:p>
          <a:p>
            <a:pPr marL="342900" indent="-342900">
              <a:buFont typeface="Arial" panose="020B0604020202020204" pitchFamily="34" charset="0"/>
              <a:buChar char="•"/>
            </a:pPr>
            <a:r>
              <a:rPr lang="en-US" sz="2000" dirty="0">
                <a:latin typeface="Calibri" panose="020F0502020204030204" pitchFamily="34" charset="0"/>
              </a:rPr>
              <a:t>Reduce the width of each bin by increasing number of bins to, say, 50, by using the command </a:t>
            </a:r>
            <a:r>
              <a:rPr lang="en-US" sz="2000" b="1" dirty="0" err="1">
                <a:latin typeface="Calibri" panose="020F0502020204030204" pitchFamily="34" charset="0"/>
              </a:rPr>
              <a:t>hist</a:t>
            </a:r>
            <a:r>
              <a:rPr lang="en-US" sz="2000" b="1" dirty="0">
                <a:latin typeface="Calibri" panose="020F0502020204030204" pitchFamily="34" charset="0"/>
              </a:rPr>
              <a:t>(</a:t>
            </a:r>
            <a:r>
              <a:rPr lang="en-US" sz="2000" b="1" dirty="0" err="1">
                <a:latin typeface="Calibri" panose="020F0502020204030204" pitchFamily="34" charset="0"/>
              </a:rPr>
              <a:t>var</a:t>
            </a:r>
            <a:r>
              <a:rPr lang="en-US" sz="2000" b="1" dirty="0">
                <a:latin typeface="Calibri" panose="020F0502020204030204" pitchFamily="34" charset="0"/>
              </a:rPr>
              <a:t>, breaks=50)</a:t>
            </a:r>
          </a:p>
        </p:txBody>
      </p:sp>
      <p:pic>
        <p:nvPicPr>
          <p:cNvPr id="5" name="Picture 4"/>
          <p:cNvPicPr>
            <a:picLocks noChangeAspect="1"/>
          </p:cNvPicPr>
          <p:nvPr/>
        </p:nvPicPr>
        <p:blipFill>
          <a:blip r:embed="rId3"/>
          <a:stretch>
            <a:fillRect/>
          </a:stretch>
        </p:blipFill>
        <p:spPr>
          <a:xfrm>
            <a:off x="0" y="3657600"/>
            <a:ext cx="8763000" cy="3062542"/>
          </a:xfrm>
          <a:prstGeom prst="rect">
            <a:avLst/>
          </a:prstGeom>
        </p:spPr>
      </p:pic>
      <p:sp>
        <p:nvSpPr>
          <p:cNvPr id="6" name="TextBox 5"/>
          <p:cNvSpPr txBox="1"/>
          <p:nvPr/>
        </p:nvSpPr>
        <p:spPr>
          <a:xfrm>
            <a:off x="934452" y="4077709"/>
            <a:ext cx="3769896" cy="738664"/>
          </a:xfrm>
          <a:prstGeom prst="rect">
            <a:avLst/>
          </a:prstGeom>
          <a:noFill/>
        </p:spPr>
        <p:txBody>
          <a:bodyPr wrap="square" rtlCol="0">
            <a:spAutoFit/>
          </a:bodyPr>
          <a:lstStyle/>
          <a:p>
            <a:r>
              <a:rPr lang="en-US" sz="1400" dirty="0">
                <a:latin typeface="Calibri" panose="020F0502020204030204" pitchFamily="34" charset="0"/>
              </a:rPr>
              <a:t>If the distribution now looks like this, it’s not zero-inflated and a log-transform will help normalize it</a:t>
            </a:r>
          </a:p>
        </p:txBody>
      </p:sp>
      <p:sp>
        <p:nvSpPr>
          <p:cNvPr id="7" name="TextBox 6"/>
          <p:cNvSpPr txBox="1"/>
          <p:nvPr/>
        </p:nvSpPr>
        <p:spPr>
          <a:xfrm>
            <a:off x="5562600" y="4077709"/>
            <a:ext cx="3581400" cy="738664"/>
          </a:xfrm>
          <a:prstGeom prst="rect">
            <a:avLst/>
          </a:prstGeom>
          <a:noFill/>
        </p:spPr>
        <p:txBody>
          <a:bodyPr wrap="square" rtlCol="0">
            <a:spAutoFit/>
          </a:bodyPr>
          <a:lstStyle/>
          <a:p>
            <a:r>
              <a:rPr lang="en-US" sz="1400" dirty="0">
                <a:latin typeface="Calibri" panose="020F0502020204030204" pitchFamily="34" charset="0"/>
              </a:rPr>
              <a:t>If the distribution now looks like this, it </a:t>
            </a:r>
            <a:r>
              <a:rPr lang="en-US" sz="1400" b="1" dirty="0">
                <a:latin typeface="Calibri" panose="020F0502020204030204" pitchFamily="34" charset="0"/>
              </a:rPr>
              <a:t>is</a:t>
            </a:r>
            <a:r>
              <a:rPr lang="en-US" sz="1400" dirty="0">
                <a:latin typeface="Calibri" panose="020F0502020204030204" pitchFamily="34" charset="0"/>
              </a:rPr>
              <a:t> zero-inflated (i.e., seems like there’s a large spike at 0) and a log-transform won’t help normalize it</a:t>
            </a:r>
          </a:p>
        </p:txBody>
      </p:sp>
    </p:spTree>
    <p:extLst>
      <p:ext uri="{BB962C8B-B14F-4D97-AF65-F5344CB8AC3E}">
        <p14:creationId xmlns:p14="http://schemas.microsoft.com/office/powerpoint/2010/main" val="200936161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915400" cy="733425"/>
          </a:xfrm>
        </p:spPr>
        <p:txBody>
          <a:bodyPr/>
          <a:lstStyle/>
          <a:p>
            <a:pPr algn="l"/>
            <a:r>
              <a:rPr lang="en-US" sz="3600" b="1" dirty="0">
                <a:solidFill>
                  <a:schemeClr val="tx1"/>
                </a:solidFill>
                <a:latin typeface="Calibri" pitchFamily="34" charset="0"/>
                <a:cs typeface="Calibri" pitchFamily="34" charset="0"/>
              </a:rPr>
              <a:t>More on Log (and Other) Transformations</a:t>
            </a:r>
          </a:p>
        </p:txBody>
      </p:sp>
      <p:sp>
        <p:nvSpPr>
          <p:cNvPr id="3" name="Content Placeholder 2"/>
          <p:cNvSpPr>
            <a:spLocks noGrp="1"/>
          </p:cNvSpPr>
          <p:nvPr>
            <p:ph idx="1"/>
          </p:nvPr>
        </p:nvSpPr>
        <p:spPr>
          <a:xfrm>
            <a:off x="0" y="723898"/>
            <a:ext cx="9144000" cy="6096000"/>
          </a:xfrm>
        </p:spPr>
        <p:txBody>
          <a:bodyPr/>
          <a:lstStyle/>
          <a:p>
            <a:r>
              <a:rPr lang="en-US" sz="1600" dirty="0">
                <a:latin typeface="Calibri" pitchFamily="34" charset="0"/>
                <a:cs typeface="Calibri" pitchFamily="34" charset="0"/>
              </a:rPr>
              <a:t>I </a:t>
            </a:r>
            <a:r>
              <a:rPr lang="en-US" sz="1600" b="1" dirty="0">
                <a:latin typeface="Calibri" pitchFamily="34" charset="0"/>
                <a:cs typeface="Calibri" pitchFamily="34" charset="0"/>
              </a:rPr>
              <a:t>strongly</a:t>
            </a:r>
            <a:r>
              <a:rPr lang="en-US" sz="1600" dirty="0">
                <a:latin typeface="Calibri" pitchFamily="34" charset="0"/>
                <a:cs typeface="Calibri" pitchFamily="34" charset="0"/>
              </a:rPr>
              <a:t> encourage everyone to look over the “</a:t>
            </a:r>
            <a:r>
              <a:rPr lang="en-US" sz="1600" dirty="0">
                <a:latin typeface="Calibri" panose="020F0502020204030204" pitchFamily="34" charset="0"/>
              </a:rPr>
              <a:t>Linear Regression Models with Logarithmic Transformations” document, which is available in the Class Notes folder on Canvas. It provides an </a:t>
            </a:r>
            <a:r>
              <a:rPr lang="en-US" sz="1600" dirty="0">
                <a:latin typeface="Calibri" pitchFamily="34" charset="0"/>
                <a:cs typeface="Calibri" pitchFamily="34" charset="0"/>
              </a:rPr>
              <a:t>easy-to-understand overview of interpreting logs in regression and some of the caveats we won’t have time cover in class. </a:t>
            </a:r>
          </a:p>
          <a:p>
            <a:r>
              <a:rPr lang="en-US" sz="1600" dirty="0">
                <a:latin typeface="Calibri" pitchFamily="34" charset="0"/>
                <a:cs typeface="Calibri" pitchFamily="34" charset="0"/>
              </a:rPr>
              <a:t>When 1+ more variables are not normally distributed, you might want to transform them. You could also use transformations to correct for </a:t>
            </a:r>
            <a:r>
              <a:rPr lang="en-US" sz="1600" dirty="0" err="1">
                <a:latin typeface="Calibri" pitchFamily="34" charset="0"/>
                <a:cs typeface="Calibri" pitchFamily="34" charset="0"/>
              </a:rPr>
              <a:t>heteroscedasiticy</a:t>
            </a:r>
            <a:r>
              <a:rPr lang="en-US" sz="1600" dirty="0">
                <a:latin typeface="Calibri" pitchFamily="34" charset="0"/>
                <a:cs typeface="Calibri" pitchFamily="34" charset="0"/>
              </a:rPr>
              <a:t>, nonlinearity, and outliers. Some people don’t like to do transformations because it becomes harder to interpret the analysis. Thus, if your variables are measured in "meaningful" units, such as days, you might not want to use transformations. But if your data are just arbitrary values on a scale, then transformations don't really make it more difficult to interpret the results.</a:t>
            </a:r>
          </a:p>
          <a:p>
            <a:r>
              <a:rPr lang="en-US" sz="1600" dirty="0">
                <a:latin typeface="Calibri" pitchFamily="34" charset="0"/>
                <a:cs typeface="Calibri" pitchFamily="34" charset="0"/>
              </a:rPr>
              <a:t>Since the goal of transformations is often to normalize your data, you want to re-check for normality after you have performed your transformations. Deciding which transformation is best is often an exercise in trial-and-error where you use several transformations and see which one has the best results. </a:t>
            </a:r>
            <a:r>
              <a:rPr lang="en-US" sz="1600" b="1" dirty="0">
                <a:latin typeface="Calibri" pitchFamily="34" charset="0"/>
                <a:cs typeface="Calibri" pitchFamily="34" charset="0"/>
              </a:rPr>
              <a:t>"Best results" means the transformation which results in the most normal residuals</a:t>
            </a:r>
            <a:r>
              <a:rPr lang="en-US" sz="1600" dirty="0">
                <a:latin typeface="Calibri" pitchFamily="34" charset="0"/>
                <a:cs typeface="Calibri" pitchFamily="34" charset="0"/>
              </a:rPr>
              <a:t>. The specific transformation used depends on the extent of the deviation from normality. If the distribution differs moderately from normality, a square root transformation is often the best. A log transformation is usually best if the data are more substantially non-normal. An inverse transformation [not covered in our class] could be tried for severely non-normal data. If nothing can be done to "normalize" the variable, then you might want to dichotomize the variable and use logistic regression (which we’ll cover later in the semester). Direction of the deviation is also important. If the data is negatively skewed, you should "reflect" the data and then apply the transformation. To reflect a variable, create a new variable where the original value of the variable is subtracted from a constant. The constant is calculated by adding 1 to the largest value of the original variable.</a:t>
            </a:r>
            <a:endParaRPr lang="en-US" sz="1600"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43000"/>
            <a:ext cx="9144000" cy="5486400"/>
          </a:xfrm>
        </p:spPr>
        <p:txBody>
          <a:bodyPr/>
          <a:lstStyle/>
          <a:p>
            <a:r>
              <a:rPr lang="en-US" sz="1750" dirty="0">
                <a:latin typeface="Calibri" pitchFamily="34" charset="0"/>
                <a:cs typeface="Calibri" pitchFamily="34" charset="0"/>
              </a:rPr>
              <a:t>If you have transformed your data, you need to keep that in mind when interpreting your findings. For example, imagine that your original variable was measured in days, but to make the data more normally distributed, you needed to do an inverse transformation. Now you need to keep in mind that the higher the value for this transformed variable, the lower the value the original variable, days. A similar thing will come up when you "reflect" a variable. A greater value for the original variable will translate into a smaller value for the reflected variable.</a:t>
            </a:r>
          </a:p>
          <a:p>
            <a:r>
              <a:rPr lang="en-US" sz="1750" dirty="0">
                <a:latin typeface="Calibri" pitchFamily="34" charset="0"/>
                <a:cs typeface="Calibri" pitchFamily="34" charset="0"/>
              </a:rPr>
              <a:t>The base of the log generally doesn’t matter for fixing issues related to normality, linearity, homoscedasticity, or outliers. However, the % interpretations given in the earlier slides are for </a:t>
            </a:r>
            <a:r>
              <a:rPr lang="en-US" sz="1750" b="1" dirty="0">
                <a:latin typeface="Calibri" pitchFamily="34" charset="0"/>
                <a:cs typeface="Calibri" pitchFamily="34" charset="0"/>
              </a:rPr>
              <a:t>natural logs (ln) </a:t>
            </a:r>
            <a:r>
              <a:rPr lang="en-US" sz="1750" dirty="0">
                <a:latin typeface="Calibri" pitchFamily="34" charset="0"/>
                <a:cs typeface="Calibri" pitchFamily="34" charset="0"/>
              </a:rPr>
              <a:t>and not logarithms with other bases.</a:t>
            </a:r>
          </a:p>
          <a:p>
            <a:endParaRPr lang="en-US" sz="1750" dirty="0">
              <a:latin typeface="Calibri" pitchFamily="34" charset="0"/>
              <a:cs typeface="Calibri" pitchFamily="34" charset="0"/>
            </a:endParaRPr>
          </a:p>
          <a:p>
            <a:pPr>
              <a:buNone/>
            </a:pPr>
            <a:r>
              <a:rPr lang="en-US" sz="1750" i="1" dirty="0">
                <a:latin typeface="Calibri" pitchFamily="34" charset="0"/>
                <a:cs typeface="Calibri" pitchFamily="34" charset="0"/>
              </a:rPr>
              <a:t>Source: Most content on this and previous slide taken verbatim from</a:t>
            </a:r>
          </a:p>
          <a:p>
            <a:pPr>
              <a:buNone/>
            </a:pPr>
            <a:r>
              <a:rPr lang="en-US" sz="1750" dirty="0">
                <a:latin typeface="Calibri" pitchFamily="34" charset="0"/>
                <a:cs typeface="Calibri" pitchFamily="34" charset="0"/>
                <a:hlinkClick r:id="rId2"/>
              </a:rPr>
              <a:t>http://dss.princeton.edu/online_help/analysis/regression_intro.htm#trans</a:t>
            </a:r>
            <a:endParaRPr lang="en-US" sz="1750" dirty="0">
              <a:latin typeface="Calibri" pitchFamily="34" charset="0"/>
              <a:cs typeface="Calibri" pitchFamily="34" charset="0"/>
            </a:endParaRPr>
          </a:p>
          <a:p>
            <a:pPr>
              <a:buNone/>
            </a:pPr>
            <a:endParaRPr lang="en-US" sz="1750" i="1" dirty="0">
              <a:latin typeface="Calibri" pitchFamily="34" charset="0"/>
              <a:cs typeface="Calibri" pitchFamily="34" charset="0"/>
            </a:endParaRPr>
          </a:p>
          <a:p>
            <a:endParaRPr lang="en-US" dirty="0"/>
          </a:p>
        </p:txBody>
      </p:sp>
      <p:sp>
        <p:nvSpPr>
          <p:cNvPr id="4" name="Title 1"/>
          <p:cNvSpPr>
            <a:spLocks noGrp="1"/>
          </p:cNvSpPr>
          <p:nvPr>
            <p:ph type="title"/>
          </p:nvPr>
        </p:nvSpPr>
        <p:spPr>
          <a:xfrm>
            <a:off x="0" y="381000"/>
            <a:ext cx="8915400" cy="762000"/>
          </a:xfrm>
        </p:spPr>
        <p:txBody>
          <a:bodyPr/>
          <a:lstStyle/>
          <a:p>
            <a:pPr algn="l"/>
            <a:r>
              <a:rPr lang="en-US" sz="3600" b="1" dirty="0">
                <a:solidFill>
                  <a:schemeClr val="tx1"/>
                </a:solidFill>
                <a:latin typeface="Calibri" pitchFamily="34" charset="0"/>
                <a:cs typeface="Calibri" pitchFamily="34" charset="0"/>
              </a:rPr>
              <a:t>More on Transformations (Cont’d)</a:t>
            </a:r>
          </a:p>
        </p:txBody>
      </p:sp>
      <p:sp>
        <p:nvSpPr>
          <p:cNvPr id="2" name="TextBox 1">
            <a:extLst>
              <a:ext uri="{FF2B5EF4-FFF2-40B4-BE49-F238E27FC236}">
                <a16:creationId xmlns:a16="http://schemas.microsoft.com/office/drawing/2014/main" id="{60DD7DCE-7357-4D3C-83B7-28CD6A78BF04}"/>
              </a:ext>
            </a:extLst>
          </p:cNvPr>
          <p:cNvSpPr txBox="1"/>
          <p:nvPr/>
        </p:nvSpPr>
        <p:spPr>
          <a:xfrm>
            <a:off x="76200" y="5181600"/>
            <a:ext cx="8991600" cy="1477328"/>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I STRONGLY recommend looking at the following files:</a:t>
            </a:r>
          </a:p>
          <a:p>
            <a:r>
              <a:rPr lang="en-US" sz="1800" i="1" dirty="0">
                <a:solidFill>
                  <a:schemeClr val="accent2"/>
                </a:solidFill>
                <a:latin typeface="Calibri" panose="020F0502020204030204" pitchFamily="34" charset="0"/>
                <a:cs typeface="Calibri" panose="020F0502020204030204" pitchFamily="34" charset="0"/>
              </a:rPr>
              <a:t>Lecture 7 - Linear Regression Models with Logarithmic Transformations.docx</a:t>
            </a:r>
          </a:p>
          <a:p>
            <a:r>
              <a:rPr lang="en-US" sz="1800" i="1" dirty="0">
                <a:solidFill>
                  <a:schemeClr val="accent2"/>
                </a:solidFill>
                <a:latin typeface="Calibri" panose="020F0502020204030204" pitchFamily="34" charset="0"/>
                <a:cs typeface="Calibri" panose="020F0502020204030204" pitchFamily="34" charset="0"/>
              </a:rPr>
              <a:t>Lecture 7 – Logarithms in Regression.pdf</a:t>
            </a:r>
          </a:p>
          <a:p>
            <a:r>
              <a:rPr lang="en-US" sz="1800" i="1" dirty="0">
                <a:solidFill>
                  <a:schemeClr val="accent2"/>
                </a:solidFill>
                <a:latin typeface="Calibri" panose="020F0502020204030204" pitchFamily="34" charset="0"/>
                <a:cs typeface="Calibri" panose="020F0502020204030204" pitchFamily="34" charset="0"/>
              </a:rPr>
              <a:t>Lecture 7 – More on Log Transformations.pdf</a:t>
            </a:r>
          </a:p>
          <a:p>
            <a:r>
              <a:rPr lang="en-US" sz="1800" i="1" dirty="0">
                <a:solidFill>
                  <a:schemeClr val="accent2"/>
                </a:solidFill>
                <a:latin typeface="Calibri" panose="020F0502020204030204" pitchFamily="34" charset="0"/>
                <a:cs typeface="Calibri" panose="020F0502020204030204" pitchFamily="34" charset="0"/>
              </a:rPr>
              <a:t>Lecture 7 – More Examples with Logged Variables.docx</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AutoShape 2"/>
          <p:cNvSpPr>
            <a:spLocks noGrp="1" noChangeArrowheads="1"/>
          </p:cNvSpPr>
          <p:nvPr>
            <p:ph type="title"/>
          </p:nvPr>
        </p:nvSpPr>
        <p:spPr>
          <a:xfrm>
            <a:off x="0" y="381000"/>
            <a:ext cx="8458200" cy="762000"/>
          </a:xfrm>
        </p:spPr>
        <p:txBody>
          <a:bodyPr/>
          <a:lstStyle/>
          <a:p>
            <a:pPr algn="l" eaLnBrk="1" hangingPunct="1"/>
            <a:r>
              <a:rPr lang="en-US" sz="3600" b="1" dirty="0">
                <a:solidFill>
                  <a:schemeClr val="tx1"/>
                </a:solidFill>
                <a:latin typeface="Calibri" pitchFamily="34" charset="0"/>
                <a:cs typeface="Calibri" pitchFamily="34" charset="0"/>
              </a:rPr>
              <a:t>Residual Plots and Polynomial Regression</a:t>
            </a:r>
          </a:p>
        </p:txBody>
      </p:sp>
      <p:sp>
        <p:nvSpPr>
          <p:cNvPr id="4099" name="Rectangle 3"/>
          <p:cNvSpPr>
            <a:spLocks noGrp="1" noChangeArrowheads="1"/>
          </p:cNvSpPr>
          <p:nvPr>
            <p:ph type="body" idx="1"/>
          </p:nvPr>
        </p:nvSpPr>
        <p:spPr>
          <a:xfrm>
            <a:off x="0" y="1371600"/>
            <a:ext cx="9144000" cy="5486400"/>
          </a:xfrm>
        </p:spPr>
        <p:txBody>
          <a:bodyPr/>
          <a:lstStyle/>
          <a:p>
            <a:pPr eaLnBrk="1" hangingPunct="1"/>
            <a:r>
              <a:rPr lang="en-US" sz="2800" dirty="0">
                <a:latin typeface="Calibri" pitchFamily="34" charset="0"/>
                <a:cs typeface="Calibri" pitchFamily="34" charset="0"/>
              </a:rPr>
              <a:t>The residuals </a:t>
            </a:r>
            <a:r>
              <a:rPr lang="el-GR" sz="2800" dirty="0">
                <a:latin typeface="Calibri" pitchFamily="34" charset="0"/>
                <a:cs typeface="Calibri" pitchFamily="34" charset="0"/>
              </a:rPr>
              <a:t>ε</a:t>
            </a:r>
            <a:r>
              <a:rPr lang="en-US" sz="2800" baseline="-25000" dirty="0">
                <a:latin typeface="Calibri" pitchFamily="34" charset="0"/>
                <a:cs typeface="Calibri" pitchFamily="34" charset="0"/>
              </a:rPr>
              <a:t>1</a:t>
            </a:r>
            <a:r>
              <a:rPr lang="en-US" sz="2800" dirty="0">
                <a:latin typeface="Calibri" pitchFamily="34" charset="0"/>
                <a:cs typeface="Calibri" pitchFamily="34" charset="0"/>
              </a:rPr>
              <a:t>,…,</a:t>
            </a:r>
            <a:r>
              <a:rPr lang="el-GR" sz="2800" dirty="0">
                <a:latin typeface="Calibri" pitchFamily="34" charset="0"/>
                <a:cs typeface="Calibri" pitchFamily="34" charset="0"/>
              </a:rPr>
              <a:t> ε</a:t>
            </a:r>
            <a:r>
              <a:rPr lang="en-US" sz="2800" baseline="-25000" dirty="0">
                <a:latin typeface="Calibri" pitchFamily="34" charset="0"/>
                <a:cs typeface="Calibri" pitchFamily="34" charset="0"/>
              </a:rPr>
              <a:t>n</a:t>
            </a:r>
            <a:r>
              <a:rPr lang="en-US" sz="2800" dirty="0">
                <a:latin typeface="Calibri" pitchFamily="34" charset="0"/>
                <a:cs typeface="Calibri" pitchFamily="34" charset="0"/>
              </a:rPr>
              <a:t> are a great method to check the regression assumptions.</a:t>
            </a:r>
          </a:p>
          <a:p>
            <a:pPr eaLnBrk="1" hangingPunct="1"/>
            <a:r>
              <a:rPr lang="en-US" sz="2800" dirty="0">
                <a:latin typeface="Calibri" pitchFamily="34" charset="0"/>
                <a:cs typeface="Calibri" pitchFamily="34" charset="0"/>
              </a:rPr>
              <a:t>Remember the residuals </a:t>
            </a:r>
            <a:r>
              <a:rPr lang="el-GR" sz="2800" dirty="0">
                <a:latin typeface="Calibri" pitchFamily="34" charset="0"/>
                <a:cs typeface="Calibri" pitchFamily="34" charset="0"/>
              </a:rPr>
              <a:t>ε</a:t>
            </a:r>
            <a:r>
              <a:rPr lang="en-US" sz="2800" baseline="-25000" dirty="0" err="1">
                <a:latin typeface="Calibri" pitchFamily="34" charset="0"/>
                <a:cs typeface="Calibri" pitchFamily="34" charset="0"/>
              </a:rPr>
              <a:t>i</a:t>
            </a:r>
            <a:r>
              <a:rPr lang="en-US" sz="2800" dirty="0">
                <a:latin typeface="Calibri" pitchFamily="34" charset="0"/>
                <a:cs typeface="Calibri" pitchFamily="34" charset="0"/>
              </a:rPr>
              <a:t> ~ N(0,</a:t>
            </a:r>
            <a:r>
              <a:rPr lang="el-GR" sz="2800" dirty="0">
                <a:latin typeface="Calibri" pitchFamily="34" charset="0"/>
                <a:cs typeface="Calibri" pitchFamily="34" charset="0"/>
              </a:rPr>
              <a:t>σ</a:t>
            </a:r>
            <a:r>
              <a:rPr lang="en-US" sz="2800" baseline="30000" dirty="0">
                <a:latin typeface="Calibri" pitchFamily="34" charset="0"/>
                <a:cs typeface="Calibri" pitchFamily="34" charset="0"/>
              </a:rPr>
              <a:t>2</a:t>
            </a:r>
            <a:r>
              <a:rPr lang="en-US" sz="2800" dirty="0">
                <a:latin typeface="Calibri" pitchFamily="34" charset="0"/>
                <a:cs typeface="Calibri" pitchFamily="34" charset="0"/>
              </a:rPr>
              <a:t>). </a:t>
            </a:r>
          </a:p>
          <a:p>
            <a:pPr eaLnBrk="1" hangingPunct="1"/>
            <a:r>
              <a:rPr lang="en-US" sz="2800" dirty="0">
                <a:latin typeface="Calibri" pitchFamily="34" charset="0"/>
                <a:cs typeface="Calibri" pitchFamily="34" charset="0"/>
              </a:rPr>
              <a:t>In a residual plot, you are looking for outliers, curvature, or changing variance.</a:t>
            </a:r>
          </a:p>
          <a:p>
            <a:pPr eaLnBrk="1" hangingPunct="1"/>
            <a:r>
              <a:rPr lang="en-US" sz="2800" dirty="0">
                <a:latin typeface="Calibri" pitchFamily="34" charset="0"/>
                <a:cs typeface="Calibri" pitchFamily="34" charset="0"/>
              </a:rPr>
              <a:t>Here, we will discuss polynomial regression. This is a possible solution to curvature, and transformations can sometimes help with </a:t>
            </a:r>
            <a:r>
              <a:rPr lang="en-US" sz="2800" dirty="0" err="1">
                <a:latin typeface="Calibri" pitchFamily="34" charset="0"/>
                <a:cs typeface="Calibri" pitchFamily="34" charset="0"/>
              </a:rPr>
              <a:t>heteroscedasticity</a:t>
            </a:r>
            <a:r>
              <a:rPr lang="en-US" sz="2800" dirty="0">
                <a:latin typeface="Calibri" pitchFamily="34" charset="0"/>
                <a:cs typeface="Calibri" pitchFamily="34" charset="0"/>
              </a:rPr>
              <a:t>.</a:t>
            </a:r>
            <a:endParaRPr lang="el-GR" sz="2800" dirty="0">
              <a:latin typeface="Calibri" pitchFamily="34" charset="0"/>
              <a:cs typeface="Calibri" pitchFamily="34" charset="0"/>
            </a:endParaRPr>
          </a:p>
        </p:txBody>
      </p:sp>
      <p:sp>
        <p:nvSpPr>
          <p:cNvPr id="4" name="TextBox 3"/>
          <p:cNvSpPr txBox="1"/>
          <p:nvPr/>
        </p:nvSpPr>
        <p:spPr>
          <a:xfrm>
            <a:off x="228600" y="6096000"/>
            <a:ext cx="8686800" cy="646331"/>
          </a:xfrm>
          <a:prstGeom prst="rect">
            <a:avLst/>
          </a:prstGeom>
          <a:noFill/>
        </p:spPr>
        <p:txBody>
          <a:bodyPr wrap="square" rtlCol="0">
            <a:spAutoFit/>
          </a:bodyPr>
          <a:lstStyle/>
          <a:p>
            <a:r>
              <a:rPr lang="en-US" sz="1800" dirty="0">
                <a:latin typeface="Calibri" pitchFamily="34" charset="0"/>
                <a:cs typeface="Calibri" pitchFamily="34" charset="0"/>
              </a:rPr>
              <a:t>Slides on polynomial regression are adapted from: web.as.uky.edu/statistics/users/</a:t>
            </a:r>
            <a:r>
              <a:rPr lang="en-US" sz="1800" dirty="0" err="1">
                <a:latin typeface="Calibri" pitchFamily="34" charset="0"/>
                <a:cs typeface="Calibri" pitchFamily="34" charset="0"/>
              </a:rPr>
              <a:t>viele</a:t>
            </a:r>
            <a:r>
              <a:rPr lang="en-US" sz="1800" dirty="0">
                <a:latin typeface="Calibri" pitchFamily="34" charset="0"/>
                <a:cs typeface="Calibri" pitchFamily="34" charset="0"/>
              </a:rPr>
              <a:t>/sta671u08/polytrans.ppt  </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p:cNvPicPr>
            <a:picLocks noChangeAspect="1" noChangeArrowheads="1"/>
          </p:cNvPicPr>
          <p:nvPr/>
        </p:nvPicPr>
        <p:blipFill>
          <a:blip r:embed="rId3" cstate="print"/>
          <a:srcRect/>
          <a:stretch>
            <a:fillRect/>
          </a:stretch>
        </p:blipFill>
        <p:spPr bwMode="auto">
          <a:xfrm>
            <a:off x="762001" y="1524000"/>
            <a:ext cx="4038600" cy="2623500"/>
          </a:xfrm>
          <a:prstGeom prst="rect">
            <a:avLst/>
          </a:prstGeom>
          <a:noFill/>
          <a:ln w="9525">
            <a:noFill/>
            <a:miter lim="800000"/>
            <a:headEnd/>
            <a:tailEnd/>
          </a:ln>
        </p:spPr>
      </p:pic>
      <p:pic>
        <p:nvPicPr>
          <p:cNvPr id="7" name="Picture 4"/>
          <p:cNvPicPr>
            <a:picLocks noChangeAspect="1" noChangeArrowheads="1"/>
          </p:cNvPicPr>
          <p:nvPr/>
        </p:nvPicPr>
        <p:blipFill>
          <a:blip r:embed="rId4" cstate="print"/>
          <a:srcRect/>
          <a:stretch>
            <a:fillRect/>
          </a:stretch>
        </p:blipFill>
        <p:spPr bwMode="auto">
          <a:xfrm>
            <a:off x="3516923" y="3657600"/>
            <a:ext cx="5627077" cy="3200400"/>
          </a:xfrm>
          <a:prstGeom prst="rect">
            <a:avLst/>
          </a:prstGeom>
          <a:noFill/>
        </p:spPr>
      </p:pic>
      <p:sp>
        <p:nvSpPr>
          <p:cNvPr id="5" name="TextBox 4"/>
          <p:cNvSpPr txBox="1"/>
          <p:nvPr/>
        </p:nvSpPr>
        <p:spPr>
          <a:xfrm>
            <a:off x="3505200" y="2667000"/>
            <a:ext cx="4648200" cy="461665"/>
          </a:xfrm>
          <a:prstGeom prst="rect">
            <a:avLst/>
          </a:prstGeom>
          <a:noFill/>
        </p:spPr>
        <p:txBody>
          <a:bodyPr wrap="square" rtlCol="0">
            <a:spAutoFit/>
          </a:bodyPr>
          <a:lstStyle/>
          <a:p>
            <a:pPr algn="ctr"/>
            <a:r>
              <a:rPr lang="en-US" dirty="0">
                <a:latin typeface="Calibri" pitchFamily="34" charset="0"/>
                <a:cs typeface="Calibri" pitchFamily="34" charset="0"/>
              </a:rPr>
              <a:t>Predicted Value</a:t>
            </a:r>
          </a:p>
        </p:txBody>
      </p:sp>
      <p:sp>
        <p:nvSpPr>
          <p:cNvPr id="6146" name="AutoShape 2"/>
          <p:cNvSpPr>
            <a:spLocks noGrp="1" noChangeArrowheads="1"/>
          </p:cNvSpPr>
          <p:nvPr>
            <p:ph type="title"/>
          </p:nvPr>
        </p:nvSpPr>
        <p:spPr>
          <a:xfrm>
            <a:off x="0" y="419100"/>
            <a:ext cx="9144000" cy="762000"/>
          </a:xfrm>
        </p:spPr>
        <p:txBody>
          <a:bodyPr/>
          <a:lstStyle/>
          <a:p>
            <a:pPr algn="l" eaLnBrk="1" hangingPunct="1"/>
            <a:r>
              <a:rPr lang="en-US" sz="3600" b="1" dirty="0">
                <a:solidFill>
                  <a:schemeClr val="tx1"/>
                </a:solidFill>
                <a:latin typeface="Calibri" pitchFamily="34" charset="0"/>
                <a:cs typeface="Calibri" pitchFamily="34" charset="0"/>
              </a:rPr>
              <a:t>Quadratic Trends</a:t>
            </a:r>
          </a:p>
        </p:txBody>
      </p:sp>
      <p:sp>
        <p:nvSpPr>
          <p:cNvPr id="6" name="TextBox 5"/>
          <p:cNvSpPr txBox="1"/>
          <p:nvPr/>
        </p:nvSpPr>
        <p:spPr>
          <a:xfrm rot="16200000">
            <a:off x="-918002" y="2518202"/>
            <a:ext cx="2667001" cy="830997"/>
          </a:xfrm>
          <a:prstGeom prst="rect">
            <a:avLst/>
          </a:prstGeom>
          <a:noFill/>
        </p:spPr>
        <p:txBody>
          <a:bodyPr wrap="square" rtlCol="0">
            <a:spAutoFit/>
          </a:bodyPr>
          <a:lstStyle/>
          <a:p>
            <a:pPr algn="ctr"/>
            <a:r>
              <a:rPr lang="en-US" dirty="0">
                <a:latin typeface="Calibri" pitchFamily="34" charset="0"/>
                <a:cs typeface="Calibri" pitchFamily="34" charset="0"/>
              </a:rPr>
              <a:t>Standardized Residual</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AutoShape 2"/>
          <p:cNvSpPr>
            <a:spLocks noGrp="1" noChangeArrowheads="1"/>
          </p:cNvSpPr>
          <p:nvPr>
            <p:ph type="title"/>
          </p:nvPr>
        </p:nvSpPr>
        <p:spPr>
          <a:xfrm>
            <a:off x="0" y="457200"/>
            <a:ext cx="8458200" cy="762000"/>
          </a:xfrm>
        </p:spPr>
        <p:txBody>
          <a:bodyPr/>
          <a:lstStyle/>
          <a:p>
            <a:pPr algn="l" eaLnBrk="1" hangingPunct="1"/>
            <a:r>
              <a:rPr lang="en-US" sz="3600" b="1" dirty="0">
                <a:solidFill>
                  <a:schemeClr val="tx1"/>
                </a:solidFill>
                <a:latin typeface="Calibri" pitchFamily="34" charset="0"/>
                <a:cs typeface="Calibri" pitchFamily="34" charset="0"/>
              </a:rPr>
              <a:t>Polynomial Regression</a:t>
            </a:r>
          </a:p>
        </p:txBody>
      </p:sp>
      <mc:AlternateContent xmlns:mc="http://schemas.openxmlformats.org/markup-compatibility/2006" xmlns:a14="http://schemas.microsoft.com/office/drawing/2010/main">
        <mc:Choice Requires="a14">
          <p:sp>
            <p:nvSpPr>
              <p:cNvPr id="7171" name="Rectangle 3"/>
              <p:cNvSpPr>
                <a:spLocks noGrp="1" noChangeArrowheads="1"/>
              </p:cNvSpPr>
              <p:nvPr>
                <p:ph type="body" idx="1"/>
              </p:nvPr>
            </p:nvSpPr>
            <p:spPr>
              <a:xfrm>
                <a:off x="0" y="1524000"/>
                <a:ext cx="9144000" cy="5334000"/>
              </a:xfrm>
            </p:spPr>
            <p:txBody>
              <a:bodyPr/>
              <a:lstStyle/>
              <a:p>
                <a:pPr eaLnBrk="1" hangingPunct="1">
                  <a:lnSpc>
                    <a:spcPct val="90000"/>
                  </a:lnSpc>
                </a:pPr>
                <a:r>
                  <a:rPr lang="en-US" sz="2400" dirty="0">
                    <a:latin typeface="Calibri" pitchFamily="34" charset="0"/>
                    <a:cs typeface="Calibri" pitchFamily="34" charset="0"/>
                  </a:rPr>
                  <a:t>To account for curvature, we can run a polynomial regression, i.e., fit a polynomial (usually a quadratic or cubic) instead of a line.</a:t>
                </a:r>
              </a:p>
              <a:p>
                <a:pPr eaLnBrk="1" hangingPunct="1">
                  <a:lnSpc>
                    <a:spcPct val="90000"/>
                  </a:lnSpc>
                </a:pPr>
                <a:r>
                  <a:rPr lang="en-US" sz="2400" dirty="0">
                    <a:latin typeface="Calibri" pitchFamily="34" charset="0"/>
                    <a:cs typeface="Calibri" pitchFamily="34" charset="0"/>
                  </a:rPr>
                  <a:t>The linear regression model was</a:t>
                </a:r>
                <a14:m>
                  <m:oMath xmlns:m="http://schemas.openxmlformats.org/officeDocument/2006/math">
                    <m:r>
                      <a:rPr lang="en-US" sz="2400" b="0" i="0" dirty="0" smtClean="0">
                        <a:latin typeface="Cambria Math" panose="02040503050406030204" pitchFamily="18" charset="0"/>
                        <a:cs typeface="Calibri" pitchFamily="34" charset="0"/>
                      </a:rPr>
                      <m:t> </m:t>
                    </m:r>
                    <m:r>
                      <a:rPr lang="en-US" sz="2400" i="1" dirty="0">
                        <a:latin typeface="Cambria Math" panose="02040503050406030204" pitchFamily="18" charset="0"/>
                        <a:cs typeface="Calibri" pitchFamily="34" charset="0"/>
                      </a:rPr>
                      <m:t>𝑌</m:t>
                    </m:r>
                    <m:r>
                      <a:rPr lang="en-US" sz="2400" i="1" dirty="0">
                        <a:latin typeface="Cambria Math" panose="02040503050406030204" pitchFamily="18" charset="0"/>
                        <a:cs typeface="Calibri" pitchFamily="34" charset="0"/>
                      </a:rPr>
                      <m:t>=</m:t>
                    </m:r>
                    <m:r>
                      <a:rPr lang="el-GR" sz="2400" i="1" dirty="0" smtClean="0">
                        <a:latin typeface="Cambria Math" panose="02040503050406030204" pitchFamily="18" charset="0"/>
                        <a:cs typeface="Calibri" pitchFamily="34" charset="0"/>
                      </a:rPr>
                      <m:t>𝛽</m:t>
                    </m:r>
                    <m:r>
                      <a:rPr lang="en-US" sz="2400" i="1" baseline="-25000" dirty="0" smtClean="0">
                        <a:latin typeface="Cambria Math" panose="02040503050406030204" pitchFamily="18" charset="0"/>
                        <a:cs typeface="Calibri" pitchFamily="34" charset="0"/>
                      </a:rPr>
                      <m:t>0</m:t>
                    </m:r>
                    <m:r>
                      <a:rPr lang="en-US" sz="2400" i="1" dirty="0" smtClean="0">
                        <a:latin typeface="Cambria Math" panose="02040503050406030204" pitchFamily="18" charset="0"/>
                        <a:cs typeface="Calibri" pitchFamily="34" charset="0"/>
                      </a:rPr>
                      <m:t>+</m:t>
                    </m:r>
                    <m:r>
                      <a:rPr lang="el-GR" sz="2400" i="1" dirty="0" smtClean="0">
                        <a:latin typeface="Cambria Math" panose="02040503050406030204" pitchFamily="18" charset="0"/>
                        <a:cs typeface="Calibri" pitchFamily="34" charset="0"/>
                      </a:rPr>
                      <m:t>𝛽</m:t>
                    </m:r>
                    <m:r>
                      <a:rPr lang="en-US" sz="2400" i="1" baseline="-25000" dirty="0" smtClean="0">
                        <a:latin typeface="Cambria Math" panose="02040503050406030204" pitchFamily="18" charset="0"/>
                        <a:cs typeface="Calibri" pitchFamily="34" charset="0"/>
                      </a:rPr>
                      <m:t>1</m:t>
                    </m:r>
                    <m:r>
                      <a:rPr lang="en-US" sz="2400" b="0" i="1" dirty="0" smtClean="0">
                        <a:latin typeface="Cambria Math" panose="02040503050406030204" pitchFamily="18" charset="0"/>
                        <a:cs typeface="Calibri" pitchFamily="34" charset="0"/>
                      </a:rPr>
                      <m:t>𝑋</m:t>
                    </m:r>
                    <m:r>
                      <a:rPr lang="en-US" sz="2400" i="1" dirty="0" smtClean="0">
                        <a:latin typeface="Cambria Math" panose="02040503050406030204" pitchFamily="18" charset="0"/>
                        <a:cs typeface="Calibri" pitchFamily="34" charset="0"/>
                      </a:rPr>
                      <m:t>+</m:t>
                    </m:r>
                    <m:r>
                      <a:rPr lang="el-GR" sz="2400" i="1" dirty="0" smtClean="0">
                        <a:latin typeface="Cambria Math" panose="02040503050406030204" pitchFamily="18" charset="0"/>
                        <a:ea typeface="Cambria Math" panose="02040503050406030204" pitchFamily="18" charset="0"/>
                        <a:cs typeface="Calibri" pitchFamily="34" charset="0"/>
                      </a:rPr>
                      <m:t>𝜀</m:t>
                    </m:r>
                    <m:r>
                      <a:rPr lang="en-US" sz="2400" i="1" dirty="0" smtClean="0">
                        <a:latin typeface="Cambria Math" panose="02040503050406030204" pitchFamily="18" charset="0"/>
                        <a:cs typeface="Calibri" pitchFamily="34" charset="0"/>
                      </a:rPr>
                      <m:t> </m:t>
                    </m:r>
                  </m:oMath>
                </a14:m>
                <a:endParaRPr lang="en-US" sz="2400" dirty="0">
                  <a:latin typeface="Calibri" pitchFamily="34" charset="0"/>
                  <a:cs typeface="Calibri" pitchFamily="34" charset="0"/>
                </a:endParaRPr>
              </a:p>
              <a:p>
                <a:pPr eaLnBrk="1" hangingPunct="1">
                  <a:lnSpc>
                    <a:spcPct val="90000"/>
                  </a:lnSpc>
                </a:pPr>
                <a:r>
                  <a:rPr lang="en-US" sz="2400" dirty="0">
                    <a:latin typeface="Calibri" pitchFamily="34" charset="0"/>
                    <a:cs typeface="Calibri" pitchFamily="34" charset="0"/>
                  </a:rPr>
                  <a:t>The quadratic model is</a:t>
                </a:r>
                <a14:m>
                  <m:oMath xmlns:m="http://schemas.openxmlformats.org/officeDocument/2006/math">
                    <m:r>
                      <a:rPr lang="en-US" sz="2400" b="0" i="0" dirty="0" smtClean="0">
                        <a:latin typeface="Cambria Math" panose="02040503050406030204" pitchFamily="18" charset="0"/>
                        <a:cs typeface="Calibri" pitchFamily="34" charset="0"/>
                      </a:rPr>
                      <m:t> </m:t>
                    </m:r>
                    <m:r>
                      <a:rPr lang="en-US" sz="2400" i="1" dirty="0">
                        <a:latin typeface="Cambria Math" panose="02040503050406030204" pitchFamily="18" charset="0"/>
                        <a:cs typeface="Calibri" pitchFamily="34" charset="0"/>
                      </a:rPr>
                      <m:t>𝑌</m:t>
                    </m:r>
                    <m:r>
                      <a:rPr lang="en-US" sz="2400" i="1" dirty="0">
                        <a:latin typeface="Cambria Math" panose="02040503050406030204" pitchFamily="18" charset="0"/>
                        <a:cs typeface="Calibri" pitchFamily="34" charset="0"/>
                      </a:rPr>
                      <m:t>=</m:t>
                    </m:r>
                    <m:r>
                      <a:rPr lang="el-GR" sz="2400" i="1" dirty="0" smtClean="0">
                        <a:latin typeface="Cambria Math" panose="02040503050406030204" pitchFamily="18" charset="0"/>
                        <a:cs typeface="Calibri" pitchFamily="34" charset="0"/>
                      </a:rPr>
                      <m:t>𝛽</m:t>
                    </m:r>
                    <m:r>
                      <a:rPr lang="en-US" sz="2400" i="1" baseline="-25000" dirty="0" smtClean="0">
                        <a:latin typeface="Cambria Math" panose="02040503050406030204" pitchFamily="18" charset="0"/>
                        <a:cs typeface="Calibri" pitchFamily="34" charset="0"/>
                      </a:rPr>
                      <m:t>0</m:t>
                    </m:r>
                    <m:r>
                      <a:rPr lang="en-US" sz="2400" b="0" i="1" dirty="0" smtClean="0">
                        <a:latin typeface="Cambria Math" panose="02040503050406030204" pitchFamily="18" charset="0"/>
                        <a:cs typeface="Calibri" pitchFamily="34" charset="0"/>
                      </a:rPr>
                      <m:t>+</m:t>
                    </m:r>
                    <m:r>
                      <a:rPr lang="el-GR" sz="2400" i="1" dirty="0" smtClean="0">
                        <a:latin typeface="Cambria Math" panose="02040503050406030204" pitchFamily="18" charset="0"/>
                        <a:cs typeface="Calibri" pitchFamily="34" charset="0"/>
                      </a:rPr>
                      <m:t>𝛽</m:t>
                    </m:r>
                    <m:r>
                      <a:rPr lang="en-US" sz="2400" i="1" baseline="-25000" dirty="0" smtClean="0">
                        <a:latin typeface="Cambria Math" panose="02040503050406030204" pitchFamily="18" charset="0"/>
                        <a:cs typeface="Calibri" pitchFamily="34" charset="0"/>
                      </a:rPr>
                      <m:t>1</m:t>
                    </m:r>
                    <m:r>
                      <a:rPr lang="en-US" sz="2400" i="1" dirty="0">
                        <a:latin typeface="Cambria Math" panose="02040503050406030204" pitchFamily="18" charset="0"/>
                        <a:cs typeface="Calibri" pitchFamily="34" charset="0"/>
                      </a:rPr>
                      <m:t>𝑋</m:t>
                    </m:r>
                    <m:r>
                      <a:rPr lang="en-US" sz="2400" b="0" i="1" dirty="0" smtClean="0">
                        <a:latin typeface="Cambria Math" panose="02040503050406030204" pitchFamily="18" charset="0"/>
                        <a:cs typeface="Calibri" pitchFamily="34" charset="0"/>
                      </a:rPr>
                      <m:t>+</m:t>
                    </m:r>
                    <m:r>
                      <a:rPr lang="el-GR" sz="2400" i="1" dirty="0" smtClean="0">
                        <a:latin typeface="Cambria Math" panose="02040503050406030204" pitchFamily="18" charset="0"/>
                        <a:cs typeface="Calibri" pitchFamily="34" charset="0"/>
                      </a:rPr>
                      <m:t>𝛽</m:t>
                    </m:r>
                    <m:r>
                      <a:rPr lang="en-US" sz="2400" i="1" baseline="-25000" dirty="0" smtClean="0">
                        <a:latin typeface="Cambria Math" panose="02040503050406030204" pitchFamily="18" charset="0"/>
                        <a:cs typeface="Calibri" pitchFamily="34" charset="0"/>
                      </a:rPr>
                      <m:t>2</m:t>
                    </m:r>
                    <m:r>
                      <a:rPr lang="en-US" sz="2400" i="1" dirty="0">
                        <a:latin typeface="Cambria Math" panose="02040503050406030204" pitchFamily="18" charset="0"/>
                        <a:cs typeface="Calibri" pitchFamily="34" charset="0"/>
                      </a:rPr>
                      <m:t>𝑋</m:t>
                    </m:r>
                    <m:r>
                      <a:rPr lang="en-US" sz="2400" i="1" baseline="30000" dirty="0" smtClean="0">
                        <a:latin typeface="Cambria Math" panose="02040503050406030204" pitchFamily="18" charset="0"/>
                        <a:cs typeface="Calibri" pitchFamily="34" charset="0"/>
                      </a:rPr>
                      <m:t>2</m:t>
                    </m:r>
                    <m:r>
                      <a:rPr lang="en-US" sz="2400" i="1" dirty="0" smtClean="0">
                        <a:latin typeface="Cambria Math" panose="02040503050406030204" pitchFamily="18" charset="0"/>
                        <a:cs typeface="Calibri" pitchFamily="34" charset="0"/>
                      </a:rPr>
                      <m:t>+</m:t>
                    </m:r>
                    <m:r>
                      <a:rPr lang="el-GR" sz="2400" i="1" dirty="0">
                        <a:latin typeface="Cambria Math" panose="02040503050406030204" pitchFamily="18" charset="0"/>
                        <a:ea typeface="Cambria Math" panose="02040503050406030204" pitchFamily="18" charset="0"/>
                        <a:cs typeface="Calibri" pitchFamily="34" charset="0"/>
                      </a:rPr>
                      <m:t>𝜀</m:t>
                    </m:r>
                  </m:oMath>
                </a14:m>
                <a:r>
                  <a:rPr lang="en-US" sz="2400" dirty="0">
                    <a:latin typeface="Calibri" pitchFamily="34" charset="0"/>
                    <a:cs typeface="Calibri" pitchFamily="34" charset="0"/>
                  </a:rPr>
                  <a:t> </a:t>
                </a:r>
              </a:p>
              <a:p>
                <a:pPr eaLnBrk="1" hangingPunct="1">
                  <a:lnSpc>
                    <a:spcPct val="90000"/>
                  </a:lnSpc>
                </a:pPr>
                <a:r>
                  <a:rPr lang="en-US" sz="2400" dirty="0">
                    <a:latin typeface="Calibri" pitchFamily="34" charset="0"/>
                    <a:cs typeface="Calibri" pitchFamily="34" charset="0"/>
                  </a:rPr>
                  <a:t>The cubic model is </a:t>
                </a:r>
                <a14:m>
                  <m:oMath xmlns:m="http://schemas.openxmlformats.org/officeDocument/2006/math">
                    <m:r>
                      <a:rPr lang="en-US" sz="2400" b="0" i="1" dirty="0" smtClean="0">
                        <a:latin typeface="Cambria Math" panose="02040503050406030204" pitchFamily="18" charset="0"/>
                        <a:cs typeface="Calibri" pitchFamily="34" charset="0"/>
                      </a:rPr>
                      <m:t>𝑌</m:t>
                    </m:r>
                    <m:r>
                      <a:rPr lang="en-US" sz="2400" b="0" i="1" dirty="0" smtClean="0">
                        <a:latin typeface="Cambria Math" panose="02040503050406030204" pitchFamily="18" charset="0"/>
                        <a:cs typeface="Calibri" pitchFamily="34" charset="0"/>
                      </a:rPr>
                      <m:t>=</m:t>
                    </m:r>
                    <m:r>
                      <a:rPr lang="el-GR" sz="2400" i="1" dirty="0" smtClean="0">
                        <a:latin typeface="Cambria Math" panose="02040503050406030204" pitchFamily="18" charset="0"/>
                        <a:cs typeface="Calibri" pitchFamily="34" charset="0"/>
                      </a:rPr>
                      <m:t>𝛽</m:t>
                    </m:r>
                    <m:r>
                      <a:rPr lang="en-US" sz="2400" i="1" baseline="-25000" dirty="0" smtClean="0">
                        <a:latin typeface="Cambria Math" panose="02040503050406030204" pitchFamily="18" charset="0"/>
                        <a:cs typeface="Calibri" pitchFamily="34" charset="0"/>
                      </a:rPr>
                      <m:t>0</m:t>
                    </m:r>
                    <m:r>
                      <a:rPr lang="en-US" sz="2400" i="1" dirty="0" smtClean="0">
                        <a:latin typeface="Cambria Math" panose="02040503050406030204" pitchFamily="18" charset="0"/>
                        <a:cs typeface="Calibri" pitchFamily="34" charset="0"/>
                      </a:rPr>
                      <m:t>+</m:t>
                    </m:r>
                    <m:r>
                      <a:rPr lang="el-GR" sz="2400" i="1" dirty="0" smtClean="0">
                        <a:latin typeface="Cambria Math" panose="02040503050406030204" pitchFamily="18" charset="0"/>
                        <a:cs typeface="Calibri" pitchFamily="34" charset="0"/>
                      </a:rPr>
                      <m:t>𝛽</m:t>
                    </m:r>
                    <m:r>
                      <a:rPr lang="en-US" sz="2400" i="1" baseline="-25000" dirty="0" smtClean="0">
                        <a:latin typeface="Cambria Math" panose="02040503050406030204" pitchFamily="18" charset="0"/>
                        <a:cs typeface="Calibri" pitchFamily="34" charset="0"/>
                      </a:rPr>
                      <m:t>1</m:t>
                    </m:r>
                    <m:r>
                      <a:rPr lang="en-US" sz="2400" i="1" dirty="0">
                        <a:latin typeface="Cambria Math" panose="02040503050406030204" pitchFamily="18" charset="0"/>
                        <a:cs typeface="Calibri" pitchFamily="34" charset="0"/>
                      </a:rPr>
                      <m:t>𝑋</m:t>
                    </m:r>
                    <m:r>
                      <a:rPr lang="en-US" sz="2400" i="1" dirty="0" smtClean="0">
                        <a:latin typeface="Cambria Math" panose="02040503050406030204" pitchFamily="18" charset="0"/>
                        <a:cs typeface="Calibri" pitchFamily="34" charset="0"/>
                      </a:rPr>
                      <m:t>+</m:t>
                    </m:r>
                    <m:r>
                      <a:rPr lang="el-GR" sz="2400" i="1" dirty="0" smtClean="0">
                        <a:latin typeface="Cambria Math" panose="02040503050406030204" pitchFamily="18" charset="0"/>
                        <a:cs typeface="Calibri" pitchFamily="34" charset="0"/>
                      </a:rPr>
                      <m:t>𝛽</m:t>
                    </m:r>
                    <m:r>
                      <a:rPr lang="en-US" sz="2400" i="1" baseline="-25000" dirty="0" smtClean="0">
                        <a:latin typeface="Cambria Math" panose="02040503050406030204" pitchFamily="18" charset="0"/>
                        <a:cs typeface="Calibri" pitchFamily="34" charset="0"/>
                      </a:rPr>
                      <m:t>2</m:t>
                    </m:r>
                    <m:r>
                      <a:rPr lang="en-US" sz="2400" i="1" dirty="0">
                        <a:latin typeface="Cambria Math" panose="02040503050406030204" pitchFamily="18" charset="0"/>
                        <a:cs typeface="Calibri" pitchFamily="34" charset="0"/>
                      </a:rPr>
                      <m:t>𝑋</m:t>
                    </m:r>
                    <m:r>
                      <a:rPr lang="en-US" sz="2400" i="1" baseline="30000" dirty="0" smtClean="0">
                        <a:latin typeface="Cambria Math" panose="02040503050406030204" pitchFamily="18" charset="0"/>
                        <a:cs typeface="Calibri" pitchFamily="34" charset="0"/>
                      </a:rPr>
                      <m:t>2</m:t>
                    </m:r>
                    <m:r>
                      <a:rPr lang="en-US" sz="2400" i="1" dirty="0" smtClean="0">
                        <a:latin typeface="Cambria Math" panose="02040503050406030204" pitchFamily="18" charset="0"/>
                        <a:cs typeface="Calibri" pitchFamily="34" charset="0"/>
                      </a:rPr>
                      <m:t>+</m:t>
                    </m:r>
                    <m:r>
                      <a:rPr lang="el-GR" sz="2400" i="1" dirty="0" smtClean="0">
                        <a:latin typeface="Cambria Math" panose="02040503050406030204" pitchFamily="18" charset="0"/>
                        <a:cs typeface="Calibri" pitchFamily="34" charset="0"/>
                      </a:rPr>
                      <m:t>𝛽</m:t>
                    </m:r>
                    <m:r>
                      <a:rPr lang="en-US" sz="2400" i="1" baseline="-25000" dirty="0" smtClean="0">
                        <a:latin typeface="Cambria Math" panose="02040503050406030204" pitchFamily="18" charset="0"/>
                        <a:cs typeface="Calibri" pitchFamily="34" charset="0"/>
                      </a:rPr>
                      <m:t>3</m:t>
                    </m:r>
                    <m:r>
                      <a:rPr lang="en-US" sz="2400" i="1" dirty="0">
                        <a:latin typeface="Cambria Math" panose="02040503050406030204" pitchFamily="18" charset="0"/>
                        <a:cs typeface="Calibri" pitchFamily="34" charset="0"/>
                      </a:rPr>
                      <m:t>𝑋</m:t>
                    </m:r>
                    <m:r>
                      <a:rPr lang="en-US" sz="2400" i="1" baseline="30000" dirty="0" smtClean="0">
                        <a:latin typeface="Cambria Math" panose="02040503050406030204" pitchFamily="18" charset="0"/>
                        <a:cs typeface="Calibri" pitchFamily="34" charset="0"/>
                      </a:rPr>
                      <m:t>3</m:t>
                    </m:r>
                    <m:r>
                      <a:rPr lang="en-US" sz="2400" i="1" dirty="0" smtClean="0">
                        <a:latin typeface="Cambria Math" panose="02040503050406030204" pitchFamily="18" charset="0"/>
                        <a:cs typeface="Calibri" pitchFamily="34" charset="0"/>
                      </a:rPr>
                      <m:t>+</m:t>
                    </m:r>
                    <m:r>
                      <a:rPr lang="el-GR" sz="2400" i="1" dirty="0">
                        <a:latin typeface="Cambria Math" panose="02040503050406030204" pitchFamily="18" charset="0"/>
                        <a:ea typeface="Cambria Math" panose="02040503050406030204" pitchFamily="18" charset="0"/>
                        <a:cs typeface="Calibri" pitchFamily="34" charset="0"/>
                      </a:rPr>
                      <m:t>𝜀</m:t>
                    </m:r>
                  </m:oMath>
                </a14:m>
                <a:endParaRPr lang="en-US" sz="2400" baseline="-25000" dirty="0">
                  <a:latin typeface="Calibri" pitchFamily="34" charset="0"/>
                  <a:cs typeface="Calibri" pitchFamily="34" charset="0"/>
                </a:endParaRPr>
              </a:p>
              <a:p>
                <a:pPr eaLnBrk="1" hangingPunct="1">
                  <a:lnSpc>
                    <a:spcPct val="90000"/>
                  </a:lnSpc>
                </a:pPr>
                <a:r>
                  <a:rPr lang="en-US" sz="2400" dirty="0">
                    <a:latin typeface="Calibri" pitchFamily="34" charset="0"/>
                    <a:cs typeface="Calibri" pitchFamily="34" charset="0"/>
                  </a:rPr>
                  <a:t>The higher the order of the polynomial, the more curvature it can account for.</a:t>
                </a:r>
              </a:p>
              <a:p>
                <a:pPr eaLnBrk="1" hangingPunct="1">
                  <a:lnSpc>
                    <a:spcPct val="90000"/>
                  </a:lnSpc>
                </a:pPr>
                <a:r>
                  <a:rPr lang="en-US" sz="2400" dirty="0">
                    <a:latin typeface="Calibri" pitchFamily="34" charset="0"/>
                    <a:cs typeface="Calibri" pitchFamily="34" charset="0"/>
                  </a:rPr>
                  <a:t>However, usually it’s best to not use a polynomial that is of higher order than 3. We should choose the LOWEST order polynomial possible (i.e. prefer linear to quadratic, quadratic to cubic, etc.)</a:t>
                </a:r>
              </a:p>
              <a:p>
                <a:pPr lvl="1"/>
                <a:r>
                  <a:rPr lang="en-US" sz="2000" dirty="0">
                    <a:latin typeface="Calibri" pitchFamily="34" charset="0"/>
                    <a:cs typeface="Calibri" pitchFamily="34" charset="0"/>
                  </a:rPr>
                  <a:t>Simpler models are preferred - the higher the polynomial order, the more parameters we need to estimate, and of course the fewer parameters there are, the easier they are to estimate</a:t>
                </a:r>
                <a:r>
                  <a:rPr lang="en-US" sz="2000" dirty="0"/>
                  <a:t>.</a:t>
                </a:r>
              </a:p>
              <a:p>
                <a:pPr eaLnBrk="1" hangingPunct="1">
                  <a:lnSpc>
                    <a:spcPct val="90000"/>
                  </a:lnSpc>
                </a:pPr>
                <a:endParaRPr lang="el-GR" sz="2400" dirty="0">
                  <a:latin typeface="Calibri" pitchFamily="34" charset="0"/>
                  <a:cs typeface="Calibri" pitchFamily="34" charset="0"/>
                </a:endParaRPr>
              </a:p>
            </p:txBody>
          </p:sp>
        </mc:Choice>
        <mc:Fallback xmlns="">
          <p:sp>
            <p:nvSpPr>
              <p:cNvPr id="7171" name="Rectangle 3"/>
              <p:cNvSpPr>
                <a:spLocks noGrp="1" noRot="1" noChangeAspect="1" noMove="1" noResize="1" noEditPoints="1" noAdjustHandles="1" noChangeArrowheads="1" noChangeShapeType="1" noTextEdit="1"/>
              </p:cNvSpPr>
              <p:nvPr>
                <p:ph type="body" idx="1"/>
              </p:nvPr>
            </p:nvSpPr>
            <p:spPr>
              <a:xfrm>
                <a:off x="0" y="1524000"/>
                <a:ext cx="9144000" cy="5334000"/>
              </a:xfrm>
              <a:blipFill rotWithShape="0">
                <a:blip r:embed="rId3"/>
                <a:stretch>
                  <a:fillRect l="-1067" t="-1714" r="-667"/>
                </a:stretch>
              </a:blipFill>
            </p:spPr>
            <p:txBody>
              <a:bodyPr/>
              <a:lstStyle/>
              <a:p>
                <a:r>
                  <a:rPr lang="en-US">
                    <a:noFill/>
                  </a:rPr>
                  <a:t> </a:t>
                </a:r>
              </a:p>
            </p:txBody>
          </p:sp>
        </mc:Fallback>
      </mc:AlternateContent>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2"/>
          <p:cNvSpPr>
            <a:spLocks noGrp="1" noChangeArrowheads="1"/>
          </p:cNvSpPr>
          <p:nvPr>
            <p:ph type="title"/>
          </p:nvPr>
        </p:nvSpPr>
        <p:spPr>
          <a:xfrm>
            <a:off x="0" y="457200"/>
            <a:ext cx="8458200" cy="762000"/>
          </a:xfrm>
        </p:spPr>
        <p:txBody>
          <a:bodyPr/>
          <a:lstStyle/>
          <a:p>
            <a:pPr algn="l" eaLnBrk="1" hangingPunct="1"/>
            <a:r>
              <a:rPr lang="en-US" sz="3600" b="1" dirty="0">
                <a:solidFill>
                  <a:schemeClr val="tx1"/>
                </a:solidFill>
                <a:latin typeface="Calibri" pitchFamily="34" charset="0"/>
                <a:cs typeface="Calibri" pitchFamily="34" charset="0"/>
              </a:rPr>
              <a:t>P-values for Selecting Order</a:t>
            </a:r>
          </a:p>
        </p:txBody>
      </p:sp>
      <p:sp>
        <p:nvSpPr>
          <p:cNvPr id="11267" name="Rectangle 3"/>
          <p:cNvSpPr>
            <a:spLocks noGrp="1" noChangeArrowheads="1"/>
          </p:cNvSpPr>
          <p:nvPr>
            <p:ph type="body" idx="1"/>
          </p:nvPr>
        </p:nvSpPr>
        <p:spPr>
          <a:xfrm>
            <a:off x="0" y="1447800"/>
            <a:ext cx="9144000" cy="5410200"/>
          </a:xfrm>
        </p:spPr>
        <p:txBody>
          <a:bodyPr/>
          <a:lstStyle/>
          <a:p>
            <a:pPr eaLnBrk="1" hangingPunct="1"/>
            <a:r>
              <a:rPr lang="en-US" sz="2400" dirty="0">
                <a:latin typeface="Calibri" pitchFamily="34" charset="0"/>
                <a:cs typeface="Calibri" pitchFamily="34" charset="0"/>
              </a:rPr>
              <a:t>The regression output provides a more formal method for selecting the order of the polynomial. This method typically agrees with looking at the residual plot.</a:t>
            </a:r>
          </a:p>
          <a:p>
            <a:pPr eaLnBrk="1" hangingPunct="1"/>
            <a:r>
              <a:rPr lang="en-US" sz="2400" dirty="0">
                <a:latin typeface="Calibri" pitchFamily="34" charset="0"/>
                <a:cs typeface="Calibri" pitchFamily="34" charset="0"/>
              </a:rPr>
              <a:t>Look at the p-value for the highest order term (cubic or quadratic) in the regression output</a:t>
            </a:r>
          </a:p>
          <a:p>
            <a:pPr eaLnBrk="1" hangingPunct="1"/>
            <a:r>
              <a:rPr lang="en-US" sz="2400" dirty="0">
                <a:latin typeface="Calibri" pitchFamily="34" charset="0"/>
                <a:cs typeface="Calibri" pitchFamily="34" charset="0"/>
              </a:rPr>
              <a:t>E.g., fit the cubic model to start. If the cubic term is significant, use the cubic model</a:t>
            </a:r>
          </a:p>
          <a:p>
            <a:pPr eaLnBrk="1" hangingPunct="1"/>
            <a:r>
              <a:rPr lang="en-US" sz="2400" dirty="0">
                <a:latin typeface="Calibri" pitchFamily="34" charset="0"/>
                <a:cs typeface="Calibri" pitchFamily="34" charset="0"/>
              </a:rPr>
              <a:t>If the cubic term is not significant, remove it and rerun the model, then look to see if the quadratic term is significant.</a:t>
            </a:r>
          </a:p>
          <a:p>
            <a:pPr eaLnBrk="1" hangingPunct="1"/>
            <a:r>
              <a:rPr lang="en-US" sz="2400" dirty="0">
                <a:latin typeface="Calibri" pitchFamily="34" charset="0"/>
                <a:cs typeface="Calibri" pitchFamily="34" charset="0"/>
              </a:rPr>
              <a:t>If the quadratic term is not significant, remove it and RERUN the model, resulting in a linear regression.</a:t>
            </a:r>
          </a:p>
          <a:p>
            <a:pPr eaLnBrk="1" hangingPunct="1"/>
            <a:r>
              <a:rPr lang="en-US" sz="2400" dirty="0">
                <a:latin typeface="Calibri" pitchFamily="34" charset="0"/>
                <a:cs typeface="Calibri" pitchFamily="34" charset="0"/>
              </a:rPr>
              <a:t>If none of these models produce a reasonable residual plot, you may need another method.</a:t>
            </a:r>
          </a:p>
          <a:p>
            <a:pPr eaLnBrk="1" hangingPunct="1"/>
            <a:endParaRPr lang="en-US" sz="2400" dirty="0">
              <a:latin typeface="Calibri" pitchFamily="34" charset="0"/>
              <a:cs typeface="Calibri" pitchFamily="34" charset="0"/>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AutoShape 2"/>
          <p:cNvSpPr>
            <a:spLocks noGrp="1" noChangeArrowheads="1"/>
          </p:cNvSpPr>
          <p:nvPr>
            <p:ph type="title"/>
          </p:nvPr>
        </p:nvSpPr>
        <p:spPr>
          <a:xfrm>
            <a:off x="0" y="466221"/>
            <a:ext cx="8458200" cy="762000"/>
          </a:xfrm>
        </p:spPr>
        <p:txBody>
          <a:bodyPr/>
          <a:lstStyle/>
          <a:p>
            <a:pPr algn="l" eaLnBrk="1" hangingPunct="1"/>
            <a:r>
              <a:rPr lang="en-US" sz="3600" b="1" dirty="0">
                <a:solidFill>
                  <a:schemeClr val="tx1"/>
                </a:solidFill>
                <a:latin typeface="Calibri" pitchFamily="34" charset="0"/>
                <a:cs typeface="Calibri" pitchFamily="34" charset="0"/>
              </a:rPr>
              <a:t>Example</a:t>
            </a:r>
          </a:p>
        </p:txBody>
      </p:sp>
      <p:sp>
        <p:nvSpPr>
          <p:cNvPr id="13315" name="Rectangle 3"/>
          <p:cNvSpPr>
            <a:spLocks noGrp="1" noChangeArrowheads="1"/>
          </p:cNvSpPr>
          <p:nvPr>
            <p:ph type="body" idx="1"/>
          </p:nvPr>
        </p:nvSpPr>
        <p:spPr>
          <a:xfrm>
            <a:off x="0" y="1524000"/>
            <a:ext cx="9144000" cy="5334000"/>
          </a:xfrm>
        </p:spPr>
        <p:txBody>
          <a:bodyPr/>
          <a:lstStyle/>
          <a:p>
            <a:pPr eaLnBrk="1" hangingPunct="1">
              <a:lnSpc>
                <a:spcPct val="90000"/>
              </a:lnSpc>
            </a:pPr>
            <a:r>
              <a:rPr lang="en-US" sz="2400" dirty="0">
                <a:latin typeface="Calibri" pitchFamily="34" charset="0"/>
                <a:cs typeface="Calibri" pitchFamily="34" charset="0"/>
              </a:rPr>
              <a:t>In the following example, we first run a cubic model</a:t>
            </a:r>
          </a:p>
          <a:p>
            <a:pPr eaLnBrk="1" hangingPunct="1">
              <a:lnSpc>
                <a:spcPct val="90000"/>
              </a:lnSpc>
            </a:pPr>
            <a:endParaRPr lang="en-US" dirty="0">
              <a:cs typeface="Arial" pitchFamily="34" charset="0"/>
            </a:endParaRPr>
          </a:p>
          <a:p>
            <a:pPr eaLnBrk="1" hangingPunct="1">
              <a:lnSpc>
                <a:spcPct val="90000"/>
              </a:lnSpc>
            </a:pPr>
            <a:endParaRPr lang="en-US" dirty="0">
              <a:cs typeface="Arial" pitchFamily="34" charset="0"/>
            </a:endParaRPr>
          </a:p>
          <a:p>
            <a:pPr eaLnBrk="1" hangingPunct="1">
              <a:lnSpc>
                <a:spcPct val="90000"/>
              </a:lnSpc>
            </a:pPr>
            <a:endParaRPr lang="en-US" sz="1200" dirty="0">
              <a:latin typeface="Calibri" pitchFamily="34" charset="0"/>
              <a:cs typeface="Calibri" pitchFamily="34" charset="0"/>
            </a:endParaRPr>
          </a:p>
          <a:p>
            <a:pPr eaLnBrk="1" hangingPunct="1">
              <a:lnSpc>
                <a:spcPct val="90000"/>
              </a:lnSpc>
            </a:pPr>
            <a:r>
              <a:rPr lang="en-US" sz="2400" dirty="0">
                <a:latin typeface="Calibri" pitchFamily="34" charset="0"/>
                <a:cs typeface="Calibri" pitchFamily="34" charset="0"/>
              </a:rPr>
              <a:t>The p-value shows the cubic term is not significant, so we remove it and RERUN the model with the linear and quadratic term (do NOT just remove the quadratic terms based on the p-value above)</a:t>
            </a:r>
          </a:p>
          <a:p>
            <a:pPr eaLnBrk="1" hangingPunct="1">
              <a:lnSpc>
                <a:spcPct val="90000"/>
              </a:lnSpc>
            </a:pPr>
            <a:endParaRPr lang="en-US" sz="2400" dirty="0">
              <a:latin typeface="Calibri" pitchFamily="34" charset="0"/>
              <a:cs typeface="Calibri" pitchFamily="34" charset="0"/>
            </a:endParaRPr>
          </a:p>
          <a:p>
            <a:pPr eaLnBrk="1" hangingPunct="1">
              <a:lnSpc>
                <a:spcPct val="90000"/>
              </a:lnSpc>
            </a:pPr>
            <a:endParaRPr lang="en-US" sz="2400" dirty="0">
              <a:latin typeface="Calibri" pitchFamily="34" charset="0"/>
              <a:cs typeface="Calibri" pitchFamily="34" charset="0"/>
            </a:endParaRPr>
          </a:p>
          <a:p>
            <a:pPr eaLnBrk="1" hangingPunct="1">
              <a:lnSpc>
                <a:spcPct val="90000"/>
              </a:lnSpc>
            </a:pPr>
            <a:endParaRPr lang="en-US" sz="2400" dirty="0">
              <a:latin typeface="Calibri" pitchFamily="34" charset="0"/>
              <a:cs typeface="Calibri" pitchFamily="34" charset="0"/>
            </a:endParaRPr>
          </a:p>
          <a:p>
            <a:pPr eaLnBrk="1" hangingPunct="1">
              <a:lnSpc>
                <a:spcPct val="90000"/>
              </a:lnSpc>
            </a:pPr>
            <a:r>
              <a:rPr lang="en-US" sz="2400" dirty="0">
                <a:latin typeface="Calibri" pitchFamily="34" charset="0"/>
                <a:cs typeface="Calibri" pitchFamily="34" charset="0"/>
              </a:rPr>
              <a:t>The quadratic term is significant. Assuming we observe a reasonable residual plot, we’re good to go – this is our final model!</a:t>
            </a:r>
          </a:p>
          <a:p>
            <a:pPr eaLnBrk="1" hangingPunct="1">
              <a:lnSpc>
                <a:spcPct val="90000"/>
              </a:lnSpc>
            </a:pPr>
            <a:endParaRPr lang="el-GR" sz="2400" dirty="0">
              <a:latin typeface="Calibri" pitchFamily="34" charset="0"/>
              <a:cs typeface="Calibri" pitchFamily="34" charset="0"/>
            </a:endParaRPr>
          </a:p>
        </p:txBody>
      </p:sp>
      <p:sp>
        <p:nvSpPr>
          <p:cNvPr id="13316" name="Rectangle 4"/>
          <p:cNvSpPr>
            <a:spLocks noChangeArrowheads="1"/>
          </p:cNvSpPr>
          <p:nvPr/>
        </p:nvSpPr>
        <p:spPr bwMode="auto">
          <a:xfrm>
            <a:off x="381000" y="1981200"/>
            <a:ext cx="8001000" cy="1400383"/>
          </a:xfrm>
          <a:prstGeom prst="rect">
            <a:avLst/>
          </a:prstGeom>
          <a:noFill/>
          <a:ln w="9525">
            <a:noFill/>
            <a:miter lim="800000"/>
            <a:headEnd/>
            <a:tailEnd/>
          </a:ln>
        </p:spPr>
        <p:txBody>
          <a:bodyPr>
            <a:spAutoFit/>
          </a:bodyPr>
          <a:lstStyle/>
          <a:p>
            <a:r>
              <a:rPr lang="en-US" sz="1000" dirty="0">
                <a:latin typeface="Courier New" panose="02070309020205020404" pitchFamily="49" charset="0"/>
                <a:cs typeface="Courier New" panose="02070309020205020404" pitchFamily="49" charset="0"/>
              </a:rPr>
              <a:t>Parameter     Standard                                                                   </a:t>
            </a:r>
          </a:p>
          <a:p>
            <a:r>
              <a:rPr lang="en-US" sz="1000" dirty="0">
                <a:latin typeface="Courier New" panose="02070309020205020404" pitchFamily="49" charset="0"/>
                <a:cs typeface="Courier New" panose="02070309020205020404" pitchFamily="49" charset="0"/>
              </a:rPr>
              <a:t>Variable       Label                     DF     Estimate        Error  t Value  Pr &gt; |t|    Type I SS                                   </a:t>
            </a:r>
          </a:p>
          <a:p>
            <a:r>
              <a:rPr lang="en-US" sz="1000" dirty="0">
                <a:latin typeface="Courier New" panose="02070309020205020404" pitchFamily="49" charset="0"/>
                <a:cs typeface="Courier New" panose="02070309020205020404" pitchFamily="49" charset="0"/>
              </a:rPr>
              <a:t>                                                                                                                                        </a:t>
            </a:r>
          </a:p>
          <a:p>
            <a:r>
              <a:rPr lang="en-US" sz="1000" dirty="0">
                <a:latin typeface="Courier New" panose="02070309020205020404" pitchFamily="49" charset="0"/>
                <a:cs typeface="Courier New" panose="02070309020205020404" pitchFamily="49" charset="0"/>
              </a:rPr>
              <a:t>Intercept      </a:t>
            </a:r>
            <a:r>
              <a:rPr lang="en-US" sz="1000" dirty="0" err="1">
                <a:latin typeface="Courier New" panose="02070309020205020404" pitchFamily="49" charset="0"/>
                <a:cs typeface="Courier New" panose="02070309020205020404" pitchFamily="49" charset="0"/>
              </a:rPr>
              <a:t>Intercept</a:t>
            </a:r>
            <a:r>
              <a:rPr lang="en-US" sz="1000" dirty="0">
                <a:latin typeface="Courier New" panose="02070309020205020404" pitchFamily="49" charset="0"/>
                <a:cs typeface="Courier New" panose="02070309020205020404" pitchFamily="49" charset="0"/>
              </a:rPr>
              <a:t>                  1    124.13563    384.83452     0.32    0.7495        12434                                   </a:t>
            </a:r>
          </a:p>
          <a:p>
            <a:r>
              <a:rPr lang="en-US" sz="1000" dirty="0">
                <a:latin typeface="Courier New" panose="02070309020205020404" pitchFamily="49" charset="0"/>
                <a:cs typeface="Courier New" panose="02070309020205020404" pitchFamily="49" charset="0"/>
              </a:rPr>
              <a:t>Temperature                               1     -1.68544      5.92071    -0.28    0.7781    444.16724                                   </a:t>
            </a:r>
          </a:p>
          <a:p>
            <a:r>
              <a:rPr lang="en-US" sz="1000" dirty="0">
                <a:latin typeface="Courier New" panose="02070309020205020404" pitchFamily="49" charset="0"/>
                <a:cs typeface="Courier New" panose="02070309020205020404" pitchFamily="49" charset="0"/>
              </a:rPr>
              <a:t>Temperature_2  2nd power of TEMPERATURE   1      0.00688      0.03032     0.23    0.8222      2.98566                                   </a:t>
            </a:r>
          </a:p>
          <a:p>
            <a:r>
              <a:rPr lang="en-US" sz="1000" dirty="0">
                <a:latin typeface="Courier New" panose="02070309020205020404" pitchFamily="49" charset="0"/>
                <a:cs typeface="Courier New" panose="02070309020205020404" pitchFamily="49" charset="0"/>
              </a:rPr>
              <a:t>Temperature_3  3rd power of TEMPERATURE   1  -0.00000486   0.00005171    -0.09    </a:t>
            </a:r>
            <a:r>
              <a:rPr lang="en-US" sz="1000" b="1" u="sng" dirty="0">
                <a:solidFill>
                  <a:srgbClr val="FF3300"/>
                </a:solidFill>
                <a:latin typeface="Courier New" panose="02070309020205020404" pitchFamily="49" charset="0"/>
                <a:cs typeface="Courier New" panose="02070309020205020404" pitchFamily="49" charset="0"/>
              </a:rPr>
              <a:t>0.9259</a:t>
            </a:r>
            <a:r>
              <a:rPr lang="en-US" sz="1000" dirty="0">
                <a:latin typeface="Courier New" panose="02070309020205020404" pitchFamily="49" charset="0"/>
                <a:cs typeface="Courier New" panose="02070309020205020404" pitchFamily="49" charset="0"/>
              </a:rPr>
              <a:t>   0.00022757                                   </a:t>
            </a:r>
          </a:p>
          <a:p>
            <a:pPr>
              <a:spcBef>
                <a:spcPct val="50000"/>
              </a:spcBef>
            </a:pPr>
            <a:r>
              <a:rPr lang="en-US" sz="1000" dirty="0">
                <a:latin typeface="SAS Monospace" pitchFamily="49" charset="0"/>
              </a:rPr>
              <a:t>                                                                                                                                        </a:t>
            </a:r>
          </a:p>
        </p:txBody>
      </p:sp>
      <p:sp>
        <p:nvSpPr>
          <p:cNvPr id="5" name="Rectangle 4"/>
          <p:cNvSpPr>
            <a:spLocks noChangeArrowheads="1"/>
          </p:cNvSpPr>
          <p:nvPr/>
        </p:nvSpPr>
        <p:spPr bwMode="auto">
          <a:xfrm>
            <a:off x="457200" y="4343400"/>
            <a:ext cx="8153400" cy="1015663"/>
          </a:xfrm>
          <a:prstGeom prst="rect">
            <a:avLst/>
          </a:prstGeom>
          <a:noFill/>
          <a:ln w="9525">
            <a:noFill/>
            <a:miter lim="800000"/>
            <a:headEnd/>
            <a:tailEnd/>
          </a:ln>
        </p:spPr>
        <p:txBody>
          <a:bodyPr>
            <a:spAutoFit/>
          </a:bodyPr>
          <a:lstStyle/>
          <a:p>
            <a:r>
              <a:rPr lang="en-US" sz="1000" dirty="0">
                <a:latin typeface="Courier New" panose="02070309020205020404" pitchFamily="49" charset="0"/>
                <a:cs typeface="Courier New" panose="02070309020205020404" pitchFamily="49" charset="0"/>
              </a:rPr>
              <a:t>Parameter     Standard                                                                   </a:t>
            </a:r>
          </a:p>
          <a:p>
            <a:r>
              <a:rPr lang="en-US" sz="1000" dirty="0">
                <a:latin typeface="Courier New" panose="02070309020205020404" pitchFamily="49" charset="0"/>
                <a:cs typeface="Courier New" panose="02070309020205020404" pitchFamily="49" charset="0"/>
              </a:rPr>
              <a:t>Variable       Label                     DF     Estimate        Error  t Value  Pr &gt; |t|    Type I SS                                   </a:t>
            </a:r>
          </a:p>
          <a:p>
            <a:r>
              <a:rPr lang="en-US" sz="1000" dirty="0">
                <a:latin typeface="Courier New" panose="02070309020205020404" pitchFamily="49" charset="0"/>
                <a:cs typeface="Courier New" panose="02070309020205020404" pitchFamily="49" charset="0"/>
              </a:rPr>
              <a:t>                                                                                                                                        </a:t>
            </a:r>
          </a:p>
          <a:p>
            <a:r>
              <a:rPr lang="en-US" sz="1000" dirty="0">
                <a:latin typeface="Courier New" panose="02070309020205020404" pitchFamily="49" charset="0"/>
                <a:cs typeface="Courier New" panose="02070309020205020404" pitchFamily="49" charset="0"/>
              </a:rPr>
              <a:t>Intercept      </a:t>
            </a:r>
            <a:r>
              <a:rPr lang="en-US" sz="1000" dirty="0" err="1">
                <a:latin typeface="Courier New" panose="02070309020205020404" pitchFamily="49" charset="0"/>
                <a:cs typeface="Courier New" panose="02070309020205020404" pitchFamily="49" charset="0"/>
              </a:rPr>
              <a:t>Intercept</a:t>
            </a:r>
            <a:r>
              <a:rPr lang="en-US" sz="1000" dirty="0">
                <a:latin typeface="Courier New" panose="02070309020205020404" pitchFamily="49" charset="0"/>
                <a:cs typeface="Courier New" panose="02070309020205020404" pitchFamily="49" charset="0"/>
              </a:rPr>
              <a:t>                  1     88.01662     13.93063     6.32    &lt;.0001        12434                                   </a:t>
            </a:r>
          </a:p>
          <a:p>
            <a:r>
              <a:rPr lang="en-US" sz="1000" dirty="0">
                <a:latin typeface="Courier New" panose="02070309020205020404" pitchFamily="49" charset="0"/>
                <a:cs typeface="Courier New" panose="02070309020205020404" pitchFamily="49" charset="0"/>
              </a:rPr>
              <a:t>Temperature                               1     -1.12954      0.14336    -7.88    &lt;.0001    444.16724                                   </a:t>
            </a:r>
          </a:p>
          <a:p>
            <a:r>
              <a:rPr lang="en-US" sz="1000" dirty="0">
                <a:latin typeface="Courier New" panose="02070309020205020404" pitchFamily="49" charset="0"/>
                <a:cs typeface="Courier New" panose="02070309020205020404" pitchFamily="49" charset="0"/>
              </a:rPr>
              <a:t>Temperature_2  2nd power of TEMPERATURE   1      0.00403   0.00036820    10.95    </a:t>
            </a:r>
            <a:r>
              <a:rPr lang="en-US" sz="1000" b="1" u="sng" dirty="0">
                <a:solidFill>
                  <a:srgbClr val="FF3300"/>
                </a:solidFill>
                <a:latin typeface="Courier New" panose="02070309020205020404" pitchFamily="49" charset="0"/>
                <a:cs typeface="Courier New" panose="02070309020205020404" pitchFamily="49" charset="0"/>
              </a:rPr>
              <a:t>&lt;.0001</a:t>
            </a:r>
            <a:r>
              <a:rPr lang="en-US" sz="1000" dirty="0">
                <a:latin typeface="Courier New" panose="02070309020205020404" pitchFamily="49" charset="0"/>
                <a:cs typeface="Courier New" panose="02070309020205020404" pitchFamily="49" charset="0"/>
              </a:rPr>
              <a:t>      2.98566                                   </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2"/>
          <p:cNvSpPr>
            <a:spLocks noGrp="1" noChangeArrowheads="1"/>
          </p:cNvSpPr>
          <p:nvPr>
            <p:ph type="title"/>
          </p:nvPr>
        </p:nvSpPr>
        <p:spPr>
          <a:xfrm>
            <a:off x="0" y="457200"/>
            <a:ext cx="8458200" cy="762000"/>
          </a:xfrm>
        </p:spPr>
        <p:txBody>
          <a:bodyPr/>
          <a:lstStyle/>
          <a:p>
            <a:pPr algn="l" eaLnBrk="1" hangingPunct="1"/>
            <a:r>
              <a:rPr lang="en-US" sz="3600" b="1" dirty="0">
                <a:solidFill>
                  <a:schemeClr val="tx1"/>
                </a:solidFill>
                <a:latin typeface="Calibri" pitchFamily="34" charset="0"/>
                <a:cs typeface="Calibri" pitchFamily="34" charset="0"/>
              </a:rPr>
              <a:t>Polynomial Model – Concluding Remarks</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type="body" idx="1"/>
              </p:nvPr>
            </p:nvSpPr>
            <p:spPr>
              <a:xfrm>
                <a:off x="0" y="1447800"/>
                <a:ext cx="9144000" cy="5410200"/>
              </a:xfrm>
            </p:spPr>
            <p:txBody>
              <a:bodyPr/>
              <a:lstStyle/>
              <a:p>
                <a:pPr eaLnBrk="1" hangingPunct="1"/>
                <a:r>
                  <a:rPr lang="en-US" sz="2000" dirty="0">
                    <a:latin typeface="Calibri" pitchFamily="34" charset="0"/>
                    <a:cs typeface="Calibri" pitchFamily="34" charset="0"/>
                  </a:rPr>
                  <a:t>If none of our polynomial model produces a reasonable residual plot, we need another method.</a:t>
                </a:r>
              </a:p>
              <a:p>
                <a:pPr eaLnBrk="1" hangingPunct="1"/>
                <a:r>
                  <a:rPr lang="en-US" sz="2000" dirty="0">
                    <a:latin typeface="Calibri" pitchFamily="34" charset="0"/>
                    <a:cs typeface="Calibri" pitchFamily="34" charset="0"/>
                  </a:rPr>
                  <a:t>Another method to try is to transform the response variable.</a:t>
                </a:r>
              </a:p>
              <a:p>
                <a:pPr eaLnBrk="1" hangingPunct="1"/>
                <a:r>
                  <a:rPr lang="en-US" sz="2000" dirty="0">
                    <a:latin typeface="Calibri" pitchFamily="34" charset="0"/>
                    <a:cs typeface="Calibri" pitchFamily="34" charset="0"/>
                  </a:rPr>
                  <a:t>Transformations, like polynomial regression, can handle curvature, and in addition transformations have the potential to handle changing spread as well.</a:t>
                </a:r>
              </a:p>
              <a:p>
                <a:pPr eaLnBrk="1" hangingPunct="1"/>
                <a:r>
                  <a:rPr lang="en-US" sz="2000" dirty="0">
                    <a:latin typeface="Calibri" pitchFamily="34" charset="0"/>
                    <a:cs typeface="Calibri" pitchFamily="34" charset="0"/>
                  </a:rPr>
                  <a:t>There are no hard and fast rules on which transformation to try, no guaranteed method for finding a good transformation (in some data, you seem to never find a great fit).</a:t>
                </a:r>
              </a:p>
              <a:p>
                <a:pPr eaLnBrk="1" hangingPunct="1"/>
                <a:r>
                  <a:rPr lang="en-US" sz="2000" dirty="0">
                    <a:latin typeface="Calibri" pitchFamily="34" charset="0"/>
                    <a:cs typeface="Calibri" pitchFamily="34" charset="0"/>
                  </a:rPr>
                  <a:t>Usually trial and error helps</a:t>
                </a:r>
              </a:p>
              <a:p>
                <a:pPr eaLnBrk="1" hangingPunct="1"/>
                <a:r>
                  <a:rPr lang="en-US" sz="2000" dirty="0">
                    <a:latin typeface="Calibri" pitchFamily="34" charset="0"/>
                    <a:cs typeface="Calibri" pitchFamily="34" charset="0"/>
                  </a:rPr>
                  <a:t>Remember you can combine polynomial regression with transformation. Thus for example, you can fit a cubic model in X to predict log(Y).</a:t>
                </a:r>
              </a:p>
              <a:p>
                <a:r>
                  <a:rPr lang="en-US" sz="2000" dirty="0">
                    <a:latin typeface="Calibri" pitchFamily="34" charset="0"/>
                    <a:cs typeface="Calibri" pitchFamily="34" charset="0"/>
                  </a:rPr>
                  <a:t>You can no longer interpret the model coefficients the same way as before – that is, you can no longer say that in regression </a:t>
                </a:r>
                <a14:m>
                  <m:oMath xmlns:m="http://schemas.openxmlformats.org/officeDocument/2006/math">
                    <m:r>
                      <a:rPr lang="en-US" sz="2000" i="1" dirty="0">
                        <a:latin typeface="Cambria Math" panose="02040503050406030204" pitchFamily="18" charset="0"/>
                        <a:cs typeface="Calibri" pitchFamily="34" charset="0"/>
                      </a:rPr>
                      <m:t>𝑌</m:t>
                    </m:r>
                    <m:r>
                      <a:rPr lang="en-US" sz="2000" i="1" dirty="0">
                        <a:latin typeface="Cambria Math" panose="02040503050406030204" pitchFamily="18" charset="0"/>
                        <a:cs typeface="Calibri" pitchFamily="34" charset="0"/>
                      </a:rPr>
                      <m:t>=</m:t>
                    </m:r>
                    <m:r>
                      <a:rPr lang="el-GR" sz="2000" i="1" dirty="0">
                        <a:latin typeface="Cambria Math" panose="02040503050406030204" pitchFamily="18" charset="0"/>
                        <a:cs typeface="Calibri" pitchFamily="34" charset="0"/>
                      </a:rPr>
                      <m:t>𝛽</m:t>
                    </m:r>
                    <m:r>
                      <a:rPr lang="en-US" sz="2000" i="1" baseline="-25000" dirty="0">
                        <a:latin typeface="Cambria Math" panose="02040503050406030204" pitchFamily="18" charset="0"/>
                        <a:cs typeface="Calibri" pitchFamily="34" charset="0"/>
                      </a:rPr>
                      <m:t>0</m:t>
                    </m:r>
                    <m:r>
                      <a:rPr lang="en-US" sz="2000" i="1" dirty="0">
                        <a:latin typeface="Cambria Math" panose="02040503050406030204" pitchFamily="18" charset="0"/>
                        <a:cs typeface="Calibri" pitchFamily="34" charset="0"/>
                      </a:rPr>
                      <m:t>+</m:t>
                    </m:r>
                    <m:r>
                      <a:rPr lang="el-GR" sz="2000" i="1" dirty="0">
                        <a:latin typeface="Cambria Math" panose="02040503050406030204" pitchFamily="18" charset="0"/>
                        <a:cs typeface="Calibri" pitchFamily="34" charset="0"/>
                      </a:rPr>
                      <m:t>𝛽</m:t>
                    </m:r>
                    <m:r>
                      <a:rPr lang="en-US" sz="2000" i="1" baseline="-25000" dirty="0">
                        <a:latin typeface="Cambria Math" panose="02040503050406030204" pitchFamily="18" charset="0"/>
                        <a:cs typeface="Calibri" pitchFamily="34" charset="0"/>
                      </a:rPr>
                      <m:t>1</m:t>
                    </m:r>
                    <m:r>
                      <a:rPr lang="en-US" sz="2000" i="1" dirty="0">
                        <a:latin typeface="Cambria Math" panose="02040503050406030204" pitchFamily="18" charset="0"/>
                        <a:cs typeface="Calibri" pitchFamily="34" charset="0"/>
                      </a:rPr>
                      <m:t>𝑋</m:t>
                    </m:r>
                    <m:r>
                      <a:rPr lang="en-US" sz="2000" i="1" dirty="0">
                        <a:latin typeface="Cambria Math" panose="02040503050406030204" pitchFamily="18" charset="0"/>
                        <a:cs typeface="Calibri" pitchFamily="34" charset="0"/>
                      </a:rPr>
                      <m:t>+</m:t>
                    </m:r>
                    <m:r>
                      <a:rPr lang="el-GR" sz="2000" i="1" dirty="0">
                        <a:latin typeface="Cambria Math" panose="02040503050406030204" pitchFamily="18" charset="0"/>
                        <a:cs typeface="Calibri" pitchFamily="34" charset="0"/>
                      </a:rPr>
                      <m:t>𝛽</m:t>
                    </m:r>
                    <m:r>
                      <a:rPr lang="en-US" sz="2000" i="1" baseline="-25000" dirty="0">
                        <a:latin typeface="Cambria Math" panose="02040503050406030204" pitchFamily="18" charset="0"/>
                        <a:cs typeface="Calibri" pitchFamily="34" charset="0"/>
                      </a:rPr>
                      <m:t>2</m:t>
                    </m:r>
                    <m:r>
                      <a:rPr lang="en-US" sz="2000" i="1" dirty="0">
                        <a:latin typeface="Cambria Math" panose="02040503050406030204" pitchFamily="18" charset="0"/>
                        <a:cs typeface="Calibri" pitchFamily="34" charset="0"/>
                      </a:rPr>
                      <m:t>𝑋</m:t>
                    </m:r>
                    <m:r>
                      <a:rPr lang="en-US" sz="2000" i="1" baseline="30000" dirty="0">
                        <a:latin typeface="Cambria Math" panose="02040503050406030204" pitchFamily="18" charset="0"/>
                        <a:cs typeface="Calibri" pitchFamily="34" charset="0"/>
                      </a:rPr>
                      <m:t>2</m:t>
                    </m:r>
                    <m:r>
                      <a:rPr lang="en-US" sz="2000" i="1" dirty="0">
                        <a:latin typeface="Cambria Math" panose="02040503050406030204" pitchFamily="18" charset="0"/>
                        <a:cs typeface="Calibri" pitchFamily="34" charset="0"/>
                      </a:rPr>
                      <m:t>+</m:t>
                    </m:r>
                    <m:r>
                      <a:rPr lang="el-GR" sz="2000" i="1" dirty="0">
                        <a:latin typeface="Cambria Math" panose="02040503050406030204" pitchFamily="18" charset="0"/>
                        <a:cs typeface="Calibri" pitchFamily="34" charset="0"/>
                      </a:rPr>
                      <m:t>𝛽</m:t>
                    </m:r>
                    <m:r>
                      <a:rPr lang="en-US" sz="2000" i="1" baseline="-25000" dirty="0">
                        <a:latin typeface="Cambria Math" panose="02040503050406030204" pitchFamily="18" charset="0"/>
                        <a:cs typeface="Calibri" pitchFamily="34" charset="0"/>
                      </a:rPr>
                      <m:t>3</m:t>
                    </m:r>
                    <m:r>
                      <a:rPr lang="en-US" sz="2000" i="1" dirty="0">
                        <a:latin typeface="Cambria Math" panose="02040503050406030204" pitchFamily="18" charset="0"/>
                        <a:cs typeface="Calibri" pitchFamily="34" charset="0"/>
                      </a:rPr>
                      <m:t>𝑋</m:t>
                    </m:r>
                    <m:r>
                      <a:rPr lang="en-US" sz="2000" i="1" baseline="30000" dirty="0">
                        <a:latin typeface="Cambria Math" panose="02040503050406030204" pitchFamily="18" charset="0"/>
                        <a:cs typeface="Calibri" pitchFamily="34" charset="0"/>
                      </a:rPr>
                      <m:t>3</m:t>
                    </m:r>
                    <m:r>
                      <a:rPr lang="en-US" sz="2000" i="1" dirty="0">
                        <a:latin typeface="Cambria Math" panose="02040503050406030204" pitchFamily="18" charset="0"/>
                        <a:cs typeface="Calibri" pitchFamily="34" charset="0"/>
                      </a:rPr>
                      <m:t>+</m:t>
                    </m:r>
                    <m:r>
                      <a:rPr lang="el-GR" sz="2000" i="1" dirty="0">
                        <a:latin typeface="Cambria Math" panose="02040503050406030204" pitchFamily="18" charset="0"/>
                        <a:ea typeface="Cambria Math" panose="02040503050406030204" pitchFamily="18" charset="0"/>
                        <a:cs typeface="Calibri" pitchFamily="34" charset="0"/>
                      </a:rPr>
                      <m:t>𝜀</m:t>
                    </m:r>
                    <m:r>
                      <a:rPr lang="en-US" sz="2000" b="0" i="0" dirty="0" smtClean="0">
                        <a:latin typeface="Cambria Math" panose="02040503050406030204" pitchFamily="18" charset="0"/>
                        <a:ea typeface="Cambria Math" panose="02040503050406030204" pitchFamily="18" charset="0"/>
                        <a:cs typeface="Calibri" pitchFamily="34" charset="0"/>
                      </a:rPr>
                      <m:t> </m:t>
                    </m:r>
                  </m:oMath>
                </a14:m>
                <a:r>
                  <a:rPr lang="en-US" sz="2000" dirty="0">
                    <a:latin typeface="Calibri" pitchFamily="34" charset="0"/>
                    <a:cs typeface="Calibri" pitchFamily="34" charset="0"/>
                  </a:rPr>
                  <a:t>that </a:t>
                </a:r>
                <a:r>
                  <a:rPr lang="el-GR" sz="2000" dirty="0">
                    <a:latin typeface="Calibri" pitchFamily="34" charset="0"/>
                    <a:cs typeface="Calibri" pitchFamily="34" charset="0"/>
                  </a:rPr>
                  <a:t>β</a:t>
                </a:r>
                <a:r>
                  <a:rPr lang="en-US" sz="2000" dirty="0">
                    <a:latin typeface="Calibri" pitchFamily="34" charset="0"/>
                    <a:cs typeface="Calibri" pitchFamily="34" charset="0"/>
                  </a:rPr>
                  <a:t> is the amount by which Y goes up when X changes by 1 unit, holding other predictors constant – you can’t hold </a:t>
                </a:r>
                <a14:m>
                  <m:oMath xmlns:m="http://schemas.openxmlformats.org/officeDocument/2006/math">
                    <m:r>
                      <a:rPr lang="en-US" sz="2000" i="1" dirty="0">
                        <a:latin typeface="Cambria Math" panose="02040503050406030204" pitchFamily="18" charset="0"/>
                        <a:cs typeface="Calibri" pitchFamily="34" charset="0"/>
                      </a:rPr>
                      <m:t>𝑋</m:t>
                    </m:r>
                    <m:r>
                      <a:rPr lang="en-US" sz="2000" i="1" baseline="30000" dirty="0">
                        <a:latin typeface="Cambria Math" panose="02040503050406030204" pitchFamily="18" charset="0"/>
                        <a:cs typeface="Calibri" pitchFamily="34" charset="0"/>
                      </a:rPr>
                      <m:t>2</m:t>
                    </m:r>
                  </m:oMath>
                </a14:m>
                <a:r>
                  <a:rPr lang="en-US" sz="2000" dirty="0">
                    <a:latin typeface="Calibri" pitchFamily="34" charset="0"/>
                    <a:cs typeface="Calibri" pitchFamily="34" charset="0"/>
                  </a:rPr>
                  <a:t> or </a:t>
                </a:r>
                <a14:m>
                  <m:oMath xmlns:m="http://schemas.openxmlformats.org/officeDocument/2006/math">
                    <m:r>
                      <a:rPr lang="en-US" sz="2000" i="1" dirty="0">
                        <a:latin typeface="Cambria Math" panose="02040503050406030204" pitchFamily="18" charset="0"/>
                        <a:cs typeface="Calibri" pitchFamily="34" charset="0"/>
                      </a:rPr>
                      <m:t>𝑋</m:t>
                    </m:r>
                    <m:r>
                      <a:rPr lang="en-US" sz="2000" i="1" baseline="30000" dirty="0">
                        <a:latin typeface="Cambria Math" panose="02040503050406030204" pitchFamily="18" charset="0"/>
                        <a:cs typeface="Calibri" pitchFamily="34" charset="0"/>
                      </a:rPr>
                      <m:t>3</m:t>
                    </m:r>
                  </m:oMath>
                </a14:m>
                <a:r>
                  <a:rPr lang="en-US" sz="2000" dirty="0">
                    <a:latin typeface="Calibri" pitchFamily="34" charset="0"/>
                    <a:cs typeface="Calibri" pitchFamily="34" charset="0"/>
                  </a:rPr>
                  <a:t> constant when you change X.</a:t>
                </a:r>
              </a:p>
              <a:p>
                <a:pPr eaLnBrk="1" hangingPunct="1"/>
                <a:r>
                  <a:rPr lang="en-US" sz="2000" dirty="0">
                    <a:latin typeface="Calibri" pitchFamily="34" charset="0"/>
                    <a:cs typeface="Calibri" pitchFamily="34" charset="0"/>
                  </a:rPr>
                  <a:t>In R: </a:t>
                </a:r>
                <a:r>
                  <a:rPr lang="en-US" sz="2000" dirty="0">
                    <a:latin typeface="Calibri" pitchFamily="34" charset="0"/>
                    <a:cs typeface="Calibri" pitchFamily="34" charset="0"/>
                    <a:hlinkClick r:id="rId3"/>
                  </a:rPr>
                  <a:t>http://www.utstat.utoronto.ca/reid/sta414/Rsession-polys.pdf</a:t>
                </a:r>
                <a:r>
                  <a:rPr lang="en-US" sz="2000" dirty="0">
                    <a:latin typeface="Calibri" pitchFamily="34" charset="0"/>
                    <a:cs typeface="Calibri" pitchFamily="34" charset="0"/>
                  </a:rPr>
                  <a:t> </a:t>
                </a:r>
              </a:p>
            </p:txBody>
          </p:sp>
        </mc:Choice>
        <mc:Fallback xmlns="">
          <p:sp>
            <p:nvSpPr>
              <p:cNvPr id="15363" name="Rectangle 3"/>
              <p:cNvSpPr>
                <a:spLocks noGrp="1" noRot="1" noChangeAspect="1" noMove="1" noResize="1" noEditPoints="1" noAdjustHandles="1" noChangeArrowheads="1" noChangeShapeType="1" noTextEdit="1"/>
              </p:cNvSpPr>
              <p:nvPr>
                <p:ph type="body" idx="1"/>
              </p:nvPr>
            </p:nvSpPr>
            <p:spPr>
              <a:xfrm>
                <a:off x="0" y="1447800"/>
                <a:ext cx="9144000" cy="5410200"/>
              </a:xfrm>
              <a:blipFill rotWithShape="0">
                <a:blip r:embed="rId4"/>
                <a:stretch>
                  <a:fillRect l="-733" t="-789" r="-67" b="-1804"/>
                </a:stretch>
              </a:blipFill>
            </p:spPr>
            <p:txBody>
              <a:bodyPr/>
              <a:lstStyle/>
              <a:p>
                <a:r>
                  <a:rPr lang="en-US">
                    <a:noFill/>
                  </a:rPr>
                  <a:t> </a:t>
                </a:r>
              </a:p>
            </p:txBody>
          </p:sp>
        </mc:Fallback>
      </mc:AlternateContent>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2"/>
          <p:cNvSpPr>
            <a:spLocks noGrp="1" noChangeArrowheads="1"/>
          </p:cNvSpPr>
          <p:nvPr>
            <p:ph type="title"/>
          </p:nvPr>
        </p:nvSpPr>
        <p:spPr>
          <a:xfrm>
            <a:off x="0" y="457200"/>
            <a:ext cx="8458200" cy="762000"/>
          </a:xfrm>
        </p:spPr>
        <p:txBody>
          <a:bodyPr/>
          <a:lstStyle/>
          <a:p>
            <a:pPr algn="l" eaLnBrk="1" hangingPunct="1"/>
            <a:r>
              <a:rPr lang="en-US" sz="3600" b="1" dirty="0">
                <a:solidFill>
                  <a:schemeClr val="tx1"/>
                </a:solidFill>
                <a:latin typeface="Calibri" pitchFamily="34" charset="0"/>
                <a:cs typeface="Calibri" pitchFamily="34" charset="0"/>
              </a:rPr>
              <a:t>Polynomial Model – Concluding Remarks</a:t>
            </a:r>
          </a:p>
        </p:txBody>
      </p:sp>
      <p:sp>
        <p:nvSpPr>
          <p:cNvPr id="15363" name="Rectangle 3"/>
          <p:cNvSpPr>
            <a:spLocks noGrp="1" noChangeArrowheads="1"/>
          </p:cNvSpPr>
          <p:nvPr>
            <p:ph type="body" idx="1"/>
          </p:nvPr>
        </p:nvSpPr>
        <p:spPr>
          <a:xfrm>
            <a:off x="0" y="1447800"/>
            <a:ext cx="9144000" cy="5410200"/>
          </a:xfrm>
        </p:spPr>
        <p:txBody>
          <a:bodyPr/>
          <a:lstStyle/>
          <a:p>
            <a:pPr eaLnBrk="1" hangingPunct="1"/>
            <a:r>
              <a:rPr lang="en-US" sz="2000" dirty="0">
                <a:latin typeface="Calibri" pitchFamily="34" charset="0"/>
                <a:cs typeface="Calibri" pitchFamily="34" charset="0"/>
              </a:rPr>
              <a:t>Sometimes, including a linear and quadratic term will raise issues with multicollinearity and VIFs for the quadratic term may be high. </a:t>
            </a:r>
          </a:p>
          <a:p>
            <a:pPr eaLnBrk="1" hangingPunct="1"/>
            <a:r>
              <a:rPr lang="en-US" sz="2000" dirty="0">
                <a:latin typeface="Calibri" pitchFamily="34" charset="0"/>
                <a:cs typeface="Calibri" pitchFamily="34" charset="0"/>
              </a:rPr>
              <a:t>A possible way to remedy this is to center the predictor (i.e., subtract the mean from all the values), and to include the centered predictor and centered predictor squared in the regression. </a:t>
            </a:r>
          </a:p>
          <a:p>
            <a:pPr lvl="1"/>
            <a:r>
              <a:rPr lang="en-US" sz="1600" dirty="0">
                <a:latin typeface="Calibri" pitchFamily="34" charset="0"/>
                <a:cs typeface="Calibri" pitchFamily="34" charset="0"/>
              </a:rPr>
              <a:t>This will likely help reduce multicollinearity if your predictor doesn’t already have negative and positive values</a:t>
            </a:r>
          </a:p>
          <a:p>
            <a:r>
              <a:rPr lang="en-US" sz="2000" dirty="0">
                <a:latin typeface="Calibri" pitchFamily="34" charset="0"/>
                <a:cs typeface="Calibri" pitchFamily="34" charset="0"/>
              </a:rPr>
              <a:t>The way to include quadratic (and cubic) terms is to first create the quadratic (and cubic) variables and then include them in the regression model</a:t>
            </a:r>
          </a:p>
          <a:p>
            <a:pPr marL="0" indent="0">
              <a:buNone/>
            </a:pPr>
            <a:endParaRPr lang="en-US" sz="2000" dirty="0">
              <a:solidFill>
                <a:schemeClr val="accent6">
                  <a:lumMod val="40000"/>
                  <a:lumOff val="60000"/>
                </a:schemeClr>
              </a:solidFill>
              <a:latin typeface="Calibri" panose="020F0502020204030204" pitchFamily="34" charset="0"/>
            </a:endParaRPr>
          </a:p>
          <a:p>
            <a:pPr marL="400050" lvl="1" indent="0">
              <a:buNone/>
            </a:pPr>
            <a:r>
              <a:rPr lang="en-US" sz="1600" dirty="0">
                <a:solidFill>
                  <a:schemeClr val="accent6">
                    <a:lumMod val="40000"/>
                    <a:lumOff val="60000"/>
                  </a:schemeClr>
                </a:solidFill>
                <a:latin typeface="Calibri" panose="020F0502020204030204" pitchFamily="34" charset="0"/>
              </a:rPr>
              <a:t>PCTVACANT_SQUARED = PCTVACANT^2</a:t>
            </a:r>
          </a:p>
          <a:p>
            <a:pPr marL="400050" lvl="1" indent="0">
              <a:buNone/>
            </a:pPr>
            <a:r>
              <a:rPr lang="en-US" sz="1600" dirty="0">
                <a:solidFill>
                  <a:schemeClr val="accent6">
                    <a:lumMod val="40000"/>
                    <a:lumOff val="60000"/>
                  </a:schemeClr>
                </a:solidFill>
                <a:latin typeface="Calibri" panose="020F0502020204030204" pitchFamily="34" charset="0"/>
              </a:rPr>
              <a:t>PCTVACANT_CUBED = PCTVACANT^3</a:t>
            </a:r>
          </a:p>
          <a:p>
            <a:pPr marL="400050" lvl="1" indent="0">
              <a:buNone/>
            </a:pPr>
            <a:r>
              <a:rPr lang="en-US" sz="1600" dirty="0">
                <a:solidFill>
                  <a:schemeClr val="accent6">
                    <a:lumMod val="40000"/>
                    <a:lumOff val="60000"/>
                  </a:schemeClr>
                </a:solidFill>
                <a:latin typeface="Calibri" panose="020F0502020204030204" pitchFamily="34" charset="0"/>
              </a:rPr>
              <a:t>fit &lt;- lm(MEDHHINC ~ PCTVACANT + PCTVACANT_SQUARED + PCTVACANT_CUBED, data=</a:t>
            </a:r>
            <a:r>
              <a:rPr lang="en-US" sz="1600" dirty="0" err="1">
                <a:solidFill>
                  <a:schemeClr val="accent6">
                    <a:lumMod val="40000"/>
                    <a:lumOff val="60000"/>
                  </a:schemeClr>
                </a:solidFill>
                <a:latin typeface="Calibri" panose="020F0502020204030204" pitchFamily="34" charset="0"/>
              </a:rPr>
              <a:t>multregdata</a:t>
            </a:r>
            <a:r>
              <a:rPr lang="en-US" sz="1600" dirty="0">
                <a:solidFill>
                  <a:schemeClr val="accent6">
                    <a:lumMod val="40000"/>
                    <a:lumOff val="60000"/>
                  </a:schemeClr>
                </a:solidFill>
                <a:latin typeface="Calibri" panose="020F0502020204030204" pitchFamily="34" charset="0"/>
              </a:rPr>
              <a:t>)</a:t>
            </a:r>
          </a:p>
          <a:p>
            <a:endParaRPr lang="en-US" sz="2000" dirty="0">
              <a:latin typeface="Calibri" pitchFamily="34" charset="0"/>
              <a:cs typeface="Calibri" pitchFamily="34" charset="0"/>
            </a:endParaRPr>
          </a:p>
        </p:txBody>
      </p:sp>
      <p:sp>
        <p:nvSpPr>
          <p:cNvPr id="2" name="TextBox 1">
            <a:extLst>
              <a:ext uri="{FF2B5EF4-FFF2-40B4-BE49-F238E27FC236}">
                <a16:creationId xmlns:a16="http://schemas.microsoft.com/office/drawing/2014/main" id="{6C1FE9B1-62DF-4C51-91C7-3180B8FB1075}"/>
              </a:ext>
            </a:extLst>
          </p:cNvPr>
          <p:cNvSpPr txBox="1"/>
          <p:nvPr/>
        </p:nvSpPr>
        <p:spPr>
          <a:xfrm>
            <a:off x="152400" y="5943600"/>
            <a:ext cx="8763000"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Take a look at the file </a:t>
            </a:r>
          </a:p>
          <a:p>
            <a:r>
              <a:rPr lang="en-US" i="1" dirty="0">
                <a:solidFill>
                  <a:schemeClr val="accent2"/>
                </a:solidFill>
                <a:latin typeface="Calibri" panose="020F0502020204030204" pitchFamily="34" charset="0"/>
                <a:cs typeface="Calibri" panose="020F0502020204030204" pitchFamily="34" charset="0"/>
              </a:rPr>
              <a:t>Lecture 7 – Multicollinearity in Polynomial Regression.docx</a:t>
            </a:r>
          </a:p>
        </p:txBody>
      </p:sp>
    </p:spTree>
    <p:extLst>
      <p:ext uri="{BB962C8B-B14F-4D97-AF65-F5344CB8AC3E}">
        <p14:creationId xmlns:p14="http://schemas.microsoft.com/office/powerpoint/2010/main" val="768059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0" y="457200"/>
            <a:ext cx="8686800" cy="487362"/>
          </a:xfrm>
        </p:spPr>
        <p:txBody>
          <a:bodyPr/>
          <a:lstStyle/>
          <a:p>
            <a:pPr algn="l"/>
            <a:r>
              <a:rPr lang="en-US" sz="3600" b="1" dirty="0">
                <a:solidFill>
                  <a:schemeClr val="tx1"/>
                </a:solidFill>
                <a:latin typeface="Calibri" pitchFamily="34" charset="0"/>
                <a:cs typeface="Calibri" pitchFamily="34" charset="0"/>
              </a:rPr>
              <a:t>Correlation Matrix</a:t>
            </a:r>
          </a:p>
        </p:txBody>
      </p:sp>
      <p:sp>
        <p:nvSpPr>
          <p:cNvPr id="64515" name="Rectangle 3"/>
          <p:cNvSpPr>
            <a:spLocks noGrp="1" noChangeArrowheads="1"/>
          </p:cNvSpPr>
          <p:nvPr>
            <p:ph type="body" idx="1"/>
          </p:nvPr>
        </p:nvSpPr>
        <p:spPr>
          <a:xfrm>
            <a:off x="0" y="1066800"/>
            <a:ext cx="9144000" cy="4267200"/>
          </a:xfrm>
        </p:spPr>
        <p:txBody>
          <a:bodyPr/>
          <a:lstStyle/>
          <a:p>
            <a:r>
              <a:rPr lang="en-US" sz="1800" dirty="0">
                <a:latin typeface="Calibri" pitchFamily="34" charset="0"/>
                <a:cs typeface="Calibri" pitchFamily="34" charset="0"/>
              </a:rPr>
              <a:t>Assume we have 4 variables (at the Census tract level): median house value, median household income, crime rate, median years of schooling. </a:t>
            </a:r>
          </a:p>
          <a:p>
            <a:r>
              <a:rPr lang="en-US" sz="1800" dirty="0">
                <a:latin typeface="Calibri" pitchFamily="34" charset="0"/>
                <a:cs typeface="Calibri" pitchFamily="34" charset="0"/>
              </a:rPr>
              <a:t>A correlation </a:t>
            </a:r>
            <a:r>
              <a:rPr lang="en-US" sz="1800" i="1" dirty="0">
                <a:latin typeface="Calibri" pitchFamily="34" charset="0"/>
                <a:cs typeface="Calibri" pitchFamily="34" charset="0"/>
              </a:rPr>
              <a:t>matrix</a:t>
            </a:r>
            <a:r>
              <a:rPr lang="en-US" sz="1800" dirty="0">
                <a:latin typeface="Calibri" pitchFamily="34" charset="0"/>
                <a:cs typeface="Calibri" pitchFamily="34" charset="0"/>
              </a:rPr>
              <a:t> conveniently presents the </a:t>
            </a:r>
            <a:r>
              <a:rPr lang="en-US" sz="1800" i="1" dirty="0" err="1">
                <a:latin typeface="Calibri" pitchFamily="34" charset="0"/>
                <a:cs typeface="Calibri" pitchFamily="34" charset="0"/>
              </a:rPr>
              <a:t>pairwise</a:t>
            </a:r>
            <a:r>
              <a:rPr lang="en-US" sz="1800" dirty="0">
                <a:latin typeface="Calibri" pitchFamily="34" charset="0"/>
                <a:cs typeface="Calibri" pitchFamily="34" charset="0"/>
              </a:rPr>
              <a:t> correlations between variables. </a:t>
            </a:r>
          </a:p>
          <a:p>
            <a:r>
              <a:rPr lang="en-US" sz="1800" dirty="0">
                <a:latin typeface="Calibri" pitchFamily="34" charset="0"/>
                <a:cs typeface="Calibri" pitchFamily="34" charset="0"/>
              </a:rPr>
              <a:t>From the matrix below, we can see that correlation between crime and education is 0.41.</a:t>
            </a:r>
          </a:p>
          <a:p>
            <a:r>
              <a:rPr lang="en-US" sz="1800" dirty="0">
                <a:latin typeface="Calibri" pitchFamily="34" charset="0"/>
                <a:cs typeface="Calibri" pitchFamily="34" charset="0"/>
              </a:rPr>
              <a:t>Note that the matrix is symmetric around the main diagonal (that is, the correlation between crime and education is the same as the correlation between education and crime). Thus, it is common to present just the </a:t>
            </a:r>
            <a:r>
              <a:rPr lang="en-US" sz="1800" i="1" dirty="0">
                <a:latin typeface="Calibri" pitchFamily="34" charset="0"/>
                <a:cs typeface="Calibri" pitchFamily="34" charset="0"/>
              </a:rPr>
              <a:t>lower </a:t>
            </a:r>
            <a:r>
              <a:rPr lang="en-US" sz="1800" dirty="0">
                <a:latin typeface="Calibri" pitchFamily="34" charset="0"/>
                <a:cs typeface="Calibri" pitchFamily="34" charset="0"/>
              </a:rPr>
              <a:t>part of the matrix (as below).</a:t>
            </a:r>
          </a:p>
        </p:txBody>
      </p:sp>
      <p:pic>
        <p:nvPicPr>
          <p:cNvPr id="64691" name="Picture 179"/>
          <p:cNvPicPr>
            <a:picLocks noChangeAspect="1" noChangeArrowheads="1"/>
          </p:cNvPicPr>
          <p:nvPr/>
        </p:nvPicPr>
        <p:blipFill>
          <a:blip r:embed="rId2" cstate="print"/>
          <a:srcRect/>
          <a:stretch>
            <a:fillRect/>
          </a:stretch>
        </p:blipFill>
        <p:spPr bwMode="auto">
          <a:xfrm>
            <a:off x="978043" y="3352800"/>
            <a:ext cx="7175357" cy="1635125"/>
          </a:xfrm>
          <a:prstGeom prst="rect">
            <a:avLst/>
          </a:prstGeom>
          <a:noFill/>
        </p:spPr>
      </p:pic>
      <p:pic>
        <p:nvPicPr>
          <p:cNvPr id="64695" name="Picture 183"/>
          <p:cNvPicPr>
            <a:picLocks noChangeAspect="1" noChangeArrowheads="1"/>
          </p:cNvPicPr>
          <p:nvPr/>
        </p:nvPicPr>
        <p:blipFill>
          <a:blip r:embed="rId3" cstate="print"/>
          <a:srcRect/>
          <a:stretch>
            <a:fillRect/>
          </a:stretch>
        </p:blipFill>
        <p:spPr bwMode="auto">
          <a:xfrm>
            <a:off x="978043" y="4992429"/>
            <a:ext cx="7175356" cy="1636971"/>
          </a:xfrm>
          <a:prstGeom prst="rect">
            <a:avLst/>
          </a:prstGeom>
          <a:noFill/>
        </p:spPr>
      </p:pic>
      <p:sp>
        <p:nvSpPr>
          <p:cNvPr id="7" name="TextBox 6"/>
          <p:cNvSpPr txBox="1"/>
          <p:nvPr/>
        </p:nvSpPr>
        <p:spPr>
          <a:xfrm rot="16200000">
            <a:off x="-454968" y="4722168"/>
            <a:ext cx="2438401" cy="461665"/>
          </a:xfrm>
          <a:prstGeom prst="rect">
            <a:avLst/>
          </a:prstGeom>
          <a:noFill/>
        </p:spPr>
        <p:txBody>
          <a:bodyPr wrap="square" rtlCol="0">
            <a:spAutoFit/>
          </a:bodyPr>
          <a:lstStyle/>
          <a:p>
            <a:r>
              <a:rPr lang="en-US" dirty="0">
                <a:latin typeface="Calibri" pitchFamily="34" charset="0"/>
                <a:cs typeface="Calibri" pitchFamily="34" charset="0"/>
              </a:rPr>
              <a:t>Lower              Full</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tanding on a stage&#10;&#10;Description automatically generated with low confidence">
            <a:extLst>
              <a:ext uri="{FF2B5EF4-FFF2-40B4-BE49-F238E27FC236}">
                <a16:creationId xmlns:a16="http://schemas.microsoft.com/office/drawing/2014/main" id="{890DFF6B-A245-40D5-96E4-DDD60F65C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450" y="0"/>
            <a:ext cx="8019099" cy="6858000"/>
          </a:xfrm>
          <a:prstGeom prst="rect">
            <a:avLst/>
          </a:prstGeom>
        </p:spPr>
      </p:pic>
    </p:spTree>
    <p:extLst>
      <p:ext uri="{BB962C8B-B14F-4D97-AF65-F5344CB8AC3E}">
        <p14:creationId xmlns:p14="http://schemas.microsoft.com/office/powerpoint/2010/main" val="1741150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D2E43-D3A5-46A3-817B-80FD66D42690}"/>
              </a:ext>
            </a:extLst>
          </p:cNvPr>
          <p:cNvSpPr>
            <a:spLocks noGrp="1"/>
          </p:cNvSpPr>
          <p:nvPr>
            <p:ph type="title"/>
          </p:nvPr>
        </p:nvSpPr>
        <p:spPr/>
        <p:txBody>
          <a:bodyPr/>
          <a:lstStyle/>
          <a:p>
            <a:r>
              <a:rPr lang="en-US" sz="3600" b="1" dirty="0">
                <a:latin typeface="Calibri" panose="020F0502020204030204" pitchFamily="34" charset="0"/>
                <a:cs typeface="Calibri" panose="020F0502020204030204" pitchFamily="34" charset="0"/>
              </a:rPr>
              <a:t>A Summary of Regression Assumptions</a:t>
            </a:r>
          </a:p>
        </p:txBody>
      </p:sp>
      <p:sp>
        <p:nvSpPr>
          <p:cNvPr id="3" name="Content Placeholder 2">
            <a:extLst>
              <a:ext uri="{FF2B5EF4-FFF2-40B4-BE49-F238E27FC236}">
                <a16:creationId xmlns:a16="http://schemas.microsoft.com/office/drawing/2014/main" id="{651A2C36-6CDC-4B6E-860E-3639D3A375A7}"/>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I strongly recommend looking at the file </a:t>
            </a:r>
            <a:r>
              <a:rPr lang="en-US" i="1" dirty="0">
                <a:solidFill>
                  <a:schemeClr val="accent2"/>
                </a:solidFill>
                <a:latin typeface="Calibri" panose="020F0502020204030204" pitchFamily="34" charset="0"/>
                <a:cs typeface="Calibri" panose="020F0502020204030204" pitchFamily="34" charset="0"/>
              </a:rPr>
              <a:t>Lecture 7 – Regression Diagnostics.docx</a:t>
            </a:r>
          </a:p>
        </p:txBody>
      </p:sp>
    </p:spTree>
    <p:extLst>
      <p:ext uri="{BB962C8B-B14F-4D97-AF65-F5344CB8AC3E}">
        <p14:creationId xmlns:p14="http://schemas.microsoft.com/office/powerpoint/2010/main" val="330317757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685800"/>
          </a:xfrm>
        </p:spPr>
        <p:txBody>
          <a:bodyPr/>
          <a:lstStyle/>
          <a:p>
            <a:pPr algn="l"/>
            <a:r>
              <a:rPr lang="en-US" b="1" dirty="0">
                <a:latin typeface="Calibri" panose="020F0502020204030204" pitchFamily="34" charset="0"/>
              </a:rPr>
              <a:t>2 Approaches to Regression Analysis</a:t>
            </a:r>
          </a:p>
        </p:txBody>
      </p:sp>
      <mc:AlternateContent xmlns:mc="http://schemas.openxmlformats.org/markup-compatibility/2006" xmlns:a14="http://schemas.microsoft.com/office/drawing/2010/main">
        <mc:Choice Requires="a14">
          <p:sp>
            <p:nvSpPr>
              <p:cNvPr id="4" name="Rectangle 3"/>
              <p:cNvSpPr txBox="1">
                <a:spLocks noChangeArrowheads="1"/>
              </p:cNvSpPr>
              <p:nvPr/>
            </p:nvSpPr>
            <p:spPr bwMode="auto">
              <a:xfrm>
                <a:off x="0" y="1447800"/>
                <a:ext cx="9144000" cy="5410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400" kern="0" dirty="0">
                    <a:latin typeface="Calibri" pitchFamily="34" charset="0"/>
                    <a:cs typeface="Calibri" pitchFamily="34" charset="0"/>
                  </a:rPr>
                  <a:t>Theory-driven, </a:t>
                </a:r>
                <a:r>
                  <a:rPr lang="en-US" sz="2400" i="1" kern="0" dirty="0">
                    <a:latin typeface="Calibri" pitchFamily="34" charset="0"/>
                    <a:cs typeface="Calibri" pitchFamily="34" charset="0"/>
                  </a:rPr>
                  <a:t>traditional </a:t>
                </a:r>
                <a:r>
                  <a:rPr lang="en-US" sz="2400" kern="0" dirty="0">
                    <a:latin typeface="Calibri" pitchFamily="34" charset="0"/>
                    <a:cs typeface="Calibri" pitchFamily="34" charset="0"/>
                  </a:rPr>
                  <a:t>statistical approach:</a:t>
                </a:r>
              </a:p>
              <a:p>
                <a:pPr lvl="1"/>
                <a:r>
                  <a:rPr lang="en-US" sz="2000" kern="0" dirty="0">
                    <a:latin typeface="Calibri" pitchFamily="34" charset="0"/>
                    <a:cs typeface="Calibri" pitchFamily="34" charset="0"/>
                  </a:rPr>
                  <a:t>Formulate a theory that the dependent variable is a function of one or more predictors.</a:t>
                </a:r>
              </a:p>
              <a:p>
                <a:pPr lvl="1"/>
                <a:r>
                  <a:rPr lang="en-US" sz="2000" kern="0" dirty="0">
                    <a:latin typeface="Calibri" pitchFamily="34" charset="0"/>
                    <a:cs typeface="Calibri" pitchFamily="34" charset="0"/>
                  </a:rPr>
                  <a:t>Test that theory by using the simple/multiple regression methods we described earlier, focusing more on the significance and effect size of each predictor than on the overall predictive ability of the model (e.g., </a:t>
                </a:r>
                <a14:m>
                  <m:oMath xmlns:m="http://schemas.openxmlformats.org/officeDocument/2006/math">
                    <m:sSup>
                      <m:sSupPr>
                        <m:ctrlPr>
                          <a:rPr lang="en-US" sz="2000" i="1" kern="0" smtClean="0">
                            <a:latin typeface="Cambria Math" panose="02040503050406030204" pitchFamily="18" charset="0"/>
                          </a:rPr>
                        </m:ctrlPr>
                      </m:sSupPr>
                      <m:e>
                        <m:r>
                          <a:rPr lang="en-US" sz="2000" b="0" i="1" kern="0" smtClean="0">
                            <a:latin typeface="Cambria Math" panose="02040503050406030204" pitchFamily="18" charset="0"/>
                          </a:rPr>
                          <m:t>𝑅</m:t>
                        </m:r>
                      </m:e>
                      <m:sup>
                        <m:r>
                          <a:rPr lang="en-US" sz="2000" b="0" i="1" kern="0" smtClean="0">
                            <a:latin typeface="Cambria Math" panose="02040503050406030204" pitchFamily="18" charset="0"/>
                          </a:rPr>
                          <m:t>2</m:t>
                        </m:r>
                      </m:sup>
                    </m:sSup>
                  </m:oMath>
                </a14:m>
                <a:r>
                  <a:rPr lang="en-US" sz="2000" kern="0" dirty="0">
                    <a:latin typeface="Calibri" pitchFamily="34" charset="0"/>
                    <a:cs typeface="Calibri" pitchFamily="34" charset="0"/>
                  </a:rPr>
                  <a:t>).</a:t>
                </a:r>
              </a:p>
              <a:p>
                <a:r>
                  <a:rPr lang="en-US" sz="2400" kern="0" dirty="0">
                    <a:latin typeface="Calibri" pitchFamily="34" charset="0"/>
                    <a:cs typeface="Calibri" pitchFamily="34" charset="0"/>
                  </a:rPr>
                  <a:t>S</a:t>
                </a:r>
                <a:r>
                  <a:rPr lang="en-US" sz="2400" i="1" kern="0" dirty="0">
                    <a:latin typeface="Calibri" pitchFamily="34" charset="0"/>
                    <a:cs typeface="Calibri" pitchFamily="34" charset="0"/>
                  </a:rPr>
                  <a:t>tatistical learning</a:t>
                </a:r>
                <a:r>
                  <a:rPr lang="en-US" sz="2400" kern="0" dirty="0">
                    <a:latin typeface="Calibri" pitchFamily="34" charset="0"/>
                    <a:cs typeface="Calibri" pitchFamily="34" charset="0"/>
                  </a:rPr>
                  <a:t>/</a:t>
                </a:r>
                <a:r>
                  <a:rPr lang="en-US" sz="2400" i="1" kern="0" dirty="0">
                    <a:latin typeface="Calibri" pitchFamily="34" charset="0"/>
                    <a:cs typeface="Calibri" pitchFamily="34" charset="0"/>
                  </a:rPr>
                  <a:t>data mining</a:t>
                </a:r>
                <a:r>
                  <a:rPr lang="en-US" sz="2400" kern="0" dirty="0">
                    <a:latin typeface="Calibri" pitchFamily="34" charset="0"/>
                    <a:cs typeface="Calibri" pitchFamily="34" charset="0"/>
                  </a:rPr>
                  <a:t> paradigm focusing on model’s predictive ability:</a:t>
                </a:r>
              </a:p>
              <a:p>
                <a:pPr lvl="1"/>
                <a:r>
                  <a:rPr lang="en-US" sz="2000" kern="0" dirty="0">
                    <a:latin typeface="Calibri" pitchFamily="34" charset="0"/>
                    <a:cs typeface="Calibri" pitchFamily="34" charset="0"/>
                  </a:rPr>
                  <a:t>With this framework, we care more about how well the overall model fits the data and focus less on the contribution of each individual predictor.</a:t>
                </a:r>
              </a:p>
              <a:p>
                <a:pPr lvl="1"/>
                <a:r>
                  <a:rPr lang="en-US" sz="2000" kern="0" dirty="0">
                    <a:latin typeface="Calibri" pitchFamily="34" charset="0"/>
                    <a:cs typeface="Calibri" pitchFamily="34" charset="0"/>
                  </a:rPr>
                  <a:t>Goal is to optimize quantities like </a:t>
                </a:r>
                <a14:m>
                  <m:oMath xmlns:m="http://schemas.openxmlformats.org/officeDocument/2006/math">
                    <m:sSup>
                      <m:sSupPr>
                        <m:ctrlPr>
                          <a:rPr lang="en-US" sz="2000" i="1" kern="0">
                            <a:latin typeface="Cambria Math" panose="02040503050406030204" pitchFamily="18" charset="0"/>
                          </a:rPr>
                        </m:ctrlPr>
                      </m:sSupPr>
                      <m:e>
                        <m:r>
                          <a:rPr lang="en-US" sz="2000" i="1" kern="0">
                            <a:latin typeface="Cambria Math" panose="02040503050406030204" pitchFamily="18" charset="0"/>
                          </a:rPr>
                          <m:t>𝑅</m:t>
                        </m:r>
                      </m:e>
                      <m:sup>
                        <m:r>
                          <a:rPr lang="en-US" sz="2000" i="1" kern="0">
                            <a:latin typeface="Cambria Math" panose="02040503050406030204" pitchFamily="18" charset="0"/>
                          </a:rPr>
                          <m:t>2</m:t>
                        </m:r>
                      </m:sup>
                    </m:sSup>
                  </m:oMath>
                </a14:m>
                <a:r>
                  <a:rPr lang="en-US" sz="2000" kern="0" dirty="0">
                    <a:latin typeface="Calibri" pitchFamily="34" charset="0"/>
                    <a:cs typeface="Calibri" pitchFamily="34" charset="0"/>
                  </a:rPr>
                  <a:t> and RMSE (more on that later), and not just for the data set at hand: we also want to assess the quality of prediction for unseen data.</a:t>
                </a:r>
              </a:p>
            </p:txBody>
          </p:sp>
        </mc:Choice>
        <mc:Fallback xmlns="">
          <p:sp>
            <p:nvSpPr>
              <p:cNvPr id="4" name="Rectangle 3"/>
              <p:cNvSpPr txBox="1">
                <a:spLocks noRot="1" noChangeAspect="1" noMove="1" noResize="1" noEditPoints="1" noAdjustHandles="1" noChangeArrowheads="1" noChangeShapeType="1" noTextEdit="1"/>
              </p:cNvSpPr>
              <p:nvPr/>
            </p:nvSpPr>
            <p:spPr bwMode="auto">
              <a:xfrm>
                <a:off x="0" y="1447800"/>
                <a:ext cx="9144000" cy="5410200"/>
              </a:xfrm>
              <a:prstGeom prst="rect">
                <a:avLst/>
              </a:prstGeom>
              <a:blipFill rotWithShape="0">
                <a:blip r:embed="rId3"/>
                <a:stretch>
                  <a:fillRect l="-1067" t="-1127" r="-1133"/>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282480324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685800"/>
          </a:xfrm>
        </p:spPr>
        <p:txBody>
          <a:bodyPr/>
          <a:lstStyle/>
          <a:p>
            <a:pPr algn="l"/>
            <a:r>
              <a:rPr lang="en-US" b="1" dirty="0">
                <a:latin typeface="Calibri" panose="020F0502020204030204" pitchFamily="34" charset="0"/>
              </a:rPr>
              <a:t>Comparing Regression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09" y="1066800"/>
                <a:ext cx="9144000" cy="5791200"/>
              </a:xfrm>
            </p:spPr>
            <p:txBody>
              <a:bodyPr>
                <a:normAutofit fontScale="92500" lnSpcReduction="20000"/>
              </a:bodyPr>
              <a:lstStyle/>
              <a:p>
                <a:pPr marL="457200" lvl="1" indent="-457200">
                  <a:buFont typeface="Arial" panose="020B0604020202020204" pitchFamily="34" charset="0"/>
                  <a:buChar char="•"/>
                </a:pPr>
                <a:r>
                  <a:rPr lang="en-US" sz="2400" dirty="0">
                    <a:latin typeface="Calibri" panose="020F0502020204030204" pitchFamily="34" charset="0"/>
                  </a:rPr>
                  <a:t>Imagine we’re trying to model median household income and we have 2 models:</a:t>
                </a:r>
              </a:p>
              <a:p>
                <a:endParaRPr lang="en-US" sz="2400" dirty="0">
                  <a:latin typeface="Calibri" panose="020F0502020204030204" pitchFamily="34" charset="0"/>
                </a:endParaRPr>
              </a:p>
              <a:p>
                <a:pPr marL="0" indent="0">
                  <a:buNone/>
                </a:pPr>
                <a:r>
                  <a:rPr lang="en-US" sz="2000" dirty="0"/>
                  <a:t>MODEL 1: </a:t>
                </a:r>
                <a14:m>
                  <m:oMath xmlns:m="http://schemas.openxmlformats.org/officeDocument/2006/math">
                    <m:r>
                      <a:rPr lang="en-US" sz="2000" b="0" i="0" smtClean="0">
                        <a:latin typeface="Cambria Math" panose="02040503050406030204" pitchFamily="18" charset="0"/>
                      </a:rPr>
                      <m:t>  </m:t>
                    </m:r>
                    <m:r>
                      <a:rPr lang="en-US" sz="2000" i="1">
                        <a:latin typeface="Cambria Math" panose="02040503050406030204" pitchFamily="18" charset="0"/>
                      </a:rPr>
                      <m:t>𝑀𝐸𝐷𝐻𝐻𝐼𝑁𝐶</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1</m:t>
                        </m:r>
                      </m:sub>
                    </m:sSub>
                    <m:r>
                      <a:rPr lang="en-US" sz="2000" i="1">
                        <a:latin typeface="Cambria Math" panose="02040503050406030204" pitchFamily="18" charset="0"/>
                      </a:rPr>
                      <m:t>𝑃𝐶𝑇𝑉𝐴𝐶𝐴𝑁𝑇</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2</m:t>
                        </m:r>
                      </m:sub>
                    </m:sSub>
                    <m:r>
                      <a:rPr lang="en-US" sz="2000" i="1">
                        <a:latin typeface="Cambria Math" panose="02040503050406030204" pitchFamily="18" charset="0"/>
                      </a:rPr>
                      <m:t>𝑃𝐶𝑇𝑆𝐼𝑁𝐺𝐿𝐸</m:t>
                    </m:r>
                  </m:oMath>
                </a14:m>
                <a:endParaRPr lang="en-US" sz="2000" dirty="0">
                  <a:latin typeface="Calibri" panose="020F0502020204030204" pitchFamily="34" charset="0"/>
                </a:endParaRPr>
              </a:p>
              <a:p>
                <a:pPr marL="0" indent="0" algn="ctr">
                  <a:buNone/>
                </a:pPr>
                <a:endParaRPr lang="en-US" sz="2000" i="1" dirty="0">
                  <a:latin typeface="Cambria Math" panose="02040503050406030204" pitchFamily="18" charset="0"/>
                </a:endParaRPr>
              </a:p>
              <a:p>
                <a:pPr marL="0" indent="0" algn="ctr">
                  <a:buNone/>
                </a:pPr>
                <a:r>
                  <a:rPr lang="en-US" sz="2000" i="1" dirty="0">
                    <a:latin typeface="Cambria Math" panose="02040503050406030204" pitchFamily="18" charset="0"/>
                  </a:rPr>
                  <a:t>Vs. </a:t>
                </a:r>
              </a:p>
              <a:p>
                <a:pPr marL="0" indent="0" algn="ctr">
                  <a:buNone/>
                </a:pPr>
                <a:endParaRPr lang="en-US" sz="2000" i="1" dirty="0">
                  <a:latin typeface="Cambria Math" panose="02040503050406030204" pitchFamily="18" charset="0"/>
                </a:endParaRPr>
              </a:p>
              <a:p>
                <a:pPr marL="0" indent="0">
                  <a:buNone/>
                </a:pPr>
                <a:r>
                  <a:rPr lang="en-US" sz="2000" dirty="0"/>
                  <a:t>MODEL 2:   </a:t>
                </a:r>
                <a14:m>
                  <m:oMath xmlns:m="http://schemas.openxmlformats.org/officeDocument/2006/math">
                    <m:r>
                      <a:rPr lang="en-US" sz="2000" i="1">
                        <a:latin typeface="Cambria Math" panose="02040503050406030204" pitchFamily="18" charset="0"/>
                      </a:rPr>
                      <m:t>𝑀𝐸𝐷𝐻𝐻𝐼𝑁𝐶</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1</m:t>
                        </m:r>
                      </m:sub>
                    </m:sSub>
                    <m:r>
                      <a:rPr lang="en-US" sz="2000" i="1">
                        <a:latin typeface="Cambria Math" panose="02040503050406030204" pitchFamily="18" charset="0"/>
                      </a:rPr>
                      <m:t>𝑃𝐶𝑇𝑉𝐴𝐶𝐴𝑁𝑇</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2</m:t>
                        </m:r>
                      </m:sub>
                    </m:sSub>
                    <m:r>
                      <a:rPr lang="en-US" sz="2000" b="0" i="1" smtClean="0">
                        <a:latin typeface="Cambria Math" panose="02040503050406030204" pitchFamily="18" charset="0"/>
                      </a:rPr>
                      <m:t>𝑃𝐶𝑇𝑆𝐼𝑁𝐺𝐿𝐸</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3</m:t>
                        </m:r>
                      </m:sub>
                    </m:sSub>
                    <m:r>
                      <a:rPr lang="en-US" sz="2000" i="1">
                        <a:latin typeface="Cambria Math" panose="02040503050406030204" pitchFamily="18" charset="0"/>
                      </a:rPr>
                      <m:t>𝐴𝐺𝐺𝐴𝑆𝑆𝐴𝑈𝐿𝑇𝑆</m:t>
                    </m:r>
                  </m:oMath>
                </a14:m>
                <a:endParaRPr lang="en-US" sz="2000" dirty="0">
                  <a:latin typeface="Calibri" panose="020F0502020204030204" pitchFamily="34" charset="0"/>
                </a:endParaRPr>
              </a:p>
              <a:p>
                <a:pPr marL="457200" lvl="1" indent="-457200">
                  <a:buFont typeface="Arial" panose="020B0604020202020204" pitchFamily="34" charset="0"/>
                  <a:buChar char="•"/>
                </a:pPr>
                <a:endParaRPr lang="en-US" sz="2400" dirty="0">
                  <a:latin typeface="Calibri" panose="020F0502020204030204" pitchFamily="34" charset="0"/>
                </a:endParaRPr>
              </a:p>
              <a:p>
                <a:pPr marL="457200" lvl="1" indent="-457200">
                  <a:buFont typeface="Arial" panose="020B0604020202020204" pitchFamily="34" charset="0"/>
                  <a:buChar char="•"/>
                </a:pPr>
                <a:r>
                  <a:rPr lang="en-US" sz="2400" dirty="0">
                    <a:latin typeface="Calibri" panose="020F0502020204030204" pitchFamily="34" charset="0"/>
                  </a:rPr>
                  <a:t>Which model is best?</a:t>
                </a:r>
              </a:p>
              <a:p>
                <a:pPr marL="1314450" lvl="3" indent="-457200">
                  <a:buFont typeface="Arial" panose="020B0604020202020204" pitchFamily="34" charset="0"/>
                  <a:buChar char="•"/>
                </a:pPr>
                <a:r>
                  <a:rPr lang="en-US" sz="1900" dirty="0">
                    <a:latin typeface="Calibri" panose="020F0502020204030204" pitchFamily="34" charset="0"/>
                  </a:rPr>
                  <a:t>We can use R-Squared, adjusted R-Squared, the </a:t>
                </a:r>
                <a:r>
                  <a:rPr lang="en-US" sz="1900" dirty="0" err="1">
                    <a:latin typeface="Calibri" panose="020F0502020204030204" pitchFamily="34" charset="0"/>
                  </a:rPr>
                  <a:t>Akaike</a:t>
                </a:r>
                <a:r>
                  <a:rPr lang="en-US" sz="1900" dirty="0">
                    <a:latin typeface="Calibri" panose="020F0502020204030204" pitchFamily="34" charset="0"/>
                  </a:rPr>
                  <a:t> Information Criterion (which we’ll discuss later), and some other statistics to compare different regression models.</a:t>
                </a:r>
                <a:endParaRPr lang="en-US" sz="1600" dirty="0">
                  <a:latin typeface="Calibri" panose="020F0502020204030204" pitchFamily="34" charset="0"/>
                </a:endParaRPr>
              </a:p>
              <a:p>
                <a:pPr marL="457200" lvl="1" indent="-457200">
                  <a:buFont typeface="Arial" panose="020B0604020202020204" pitchFamily="34" charset="0"/>
                  <a:buChar char="•"/>
                </a:pPr>
                <a:r>
                  <a:rPr lang="en-US" sz="2400" dirty="0">
                    <a:latin typeface="Calibri" panose="020F0502020204030204" pitchFamily="34" charset="0"/>
                  </a:rPr>
                  <a:t>However, one other criterion which we can use to judge the quality of a model is how well it performs on unseen data (relative to other models).</a:t>
                </a:r>
              </a:p>
              <a:p>
                <a:pPr marL="457200" lvl="1" indent="-457200">
                  <a:buFont typeface="Arial" panose="020B0604020202020204" pitchFamily="34" charset="0"/>
                  <a:buChar char="•"/>
                </a:pPr>
                <a:r>
                  <a:rPr lang="en-US" sz="2400" dirty="0">
                    <a:latin typeface="Calibri" panose="020F0502020204030204" pitchFamily="34" charset="0"/>
                  </a:rPr>
                  <a:t>That is, if our data set is one of many possible samples from the population. How well would our model do with a different data set?</a:t>
                </a:r>
              </a:p>
              <a:p>
                <a:pPr marL="1314450" lvl="3" indent="-457200">
                  <a:buFont typeface="Arial" panose="020B0604020202020204" pitchFamily="34" charset="0"/>
                  <a:buChar char="•"/>
                </a:pPr>
                <a:r>
                  <a:rPr lang="en-US" sz="1900" b="1" dirty="0">
                    <a:latin typeface="Calibri" panose="020F0502020204030204" pitchFamily="34" charset="0"/>
                  </a:rPr>
                  <a:t>That is, how </a:t>
                </a:r>
                <a:r>
                  <a:rPr lang="en-US" sz="1900" b="1" i="1" dirty="0">
                    <a:latin typeface="Calibri" panose="020F0502020204030204" pitchFamily="34" charset="0"/>
                  </a:rPr>
                  <a:t>generalizable </a:t>
                </a:r>
                <a:r>
                  <a:rPr lang="en-US" sz="1900" b="1" dirty="0">
                    <a:latin typeface="Calibri" panose="020F0502020204030204" pitchFamily="34" charset="0"/>
                  </a:rPr>
                  <a:t>is our model?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09" y="1066800"/>
                <a:ext cx="9144000" cy="5791200"/>
              </a:xfrm>
              <a:blipFill rotWithShape="0">
                <a:blip r:embed="rId3"/>
                <a:stretch>
                  <a:fillRect l="-733" t="-1789"/>
                </a:stretch>
              </a:blipFill>
            </p:spPr>
            <p:txBody>
              <a:bodyPr/>
              <a:lstStyle/>
              <a:p>
                <a:r>
                  <a:rPr lang="en-US">
                    <a:noFill/>
                  </a:rPr>
                  <a:t> </a:t>
                </a:r>
              </a:p>
            </p:txBody>
          </p:sp>
        </mc:Fallback>
      </mc:AlternateContent>
    </p:spTree>
    <p:extLst>
      <p:ext uri="{BB962C8B-B14F-4D97-AF65-F5344CB8AC3E}">
        <p14:creationId xmlns:p14="http://schemas.microsoft.com/office/powerpoint/2010/main" val="125176800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990600"/>
                <a:ext cx="9144000" cy="5867400"/>
              </a:xfrm>
            </p:spPr>
            <p:txBody>
              <a:bodyPr/>
              <a:lstStyle/>
              <a:p>
                <a:r>
                  <a:rPr lang="en-US" sz="2400" dirty="0">
                    <a:latin typeface="Calibri" panose="020F0502020204030204" pitchFamily="34" charset="0"/>
                  </a:rPr>
                  <a:t>Imagine we have a data set with 1000 observations and are trying to fit the models using this data set</a:t>
                </a:r>
              </a:p>
              <a:p>
                <a:r>
                  <a:rPr lang="en-US" sz="2400" b="1" i="1" dirty="0">
                    <a:latin typeface="Calibri" panose="020F0502020204030204" pitchFamily="34" charset="0"/>
                  </a:rPr>
                  <a:t>BUT IT’S ONLY ONE DATA SET!</a:t>
                </a:r>
              </a:p>
              <a:p>
                <a:r>
                  <a:rPr lang="en-US" sz="2400" dirty="0">
                    <a:latin typeface="Calibri" panose="020F0502020204030204" pitchFamily="34" charset="0"/>
                  </a:rPr>
                  <a:t>So, what if… we randomly split the data set in half?</a:t>
                </a:r>
              </a:p>
              <a:p>
                <a:pPr lvl="1"/>
                <a:r>
                  <a:rPr lang="en-US" sz="2000" dirty="0">
                    <a:latin typeface="Calibri" panose="020F0502020204030204" pitchFamily="34" charset="0"/>
                  </a:rPr>
                  <a:t>500 randomly selected observations are placed into the </a:t>
                </a:r>
                <a:r>
                  <a:rPr lang="en-US" sz="2000" b="1" i="1" dirty="0">
                    <a:latin typeface="Calibri" panose="020F0502020204030204" pitchFamily="34" charset="0"/>
                  </a:rPr>
                  <a:t>training data set</a:t>
                </a:r>
                <a:endParaRPr lang="en-US" sz="2000" dirty="0">
                  <a:latin typeface="Calibri" panose="020F0502020204030204" pitchFamily="34" charset="0"/>
                </a:endParaRPr>
              </a:p>
              <a:p>
                <a:pPr lvl="1"/>
                <a:r>
                  <a:rPr lang="en-US" sz="2000" dirty="0">
                    <a:latin typeface="Calibri" panose="020F0502020204030204" pitchFamily="34" charset="0"/>
                  </a:rPr>
                  <a:t>The 500 </a:t>
                </a:r>
                <a:r>
                  <a:rPr lang="en-US" sz="2000" b="1" i="1" dirty="0">
                    <a:latin typeface="Calibri" panose="020F0502020204030204" pitchFamily="34" charset="0"/>
                  </a:rPr>
                  <a:t>hold-out </a:t>
                </a:r>
                <a:r>
                  <a:rPr lang="en-US" sz="2000" dirty="0">
                    <a:latin typeface="Calibri" panose="020F0502020204030204" pitchFamily="34" charset="0"/>
                  </a:rPr>
                  <a:t>observations are placed into the </a:t>
                </a:r>
                <a:r>
                  <a:rPr lang="en-US" sz="2000" b="1" i="1" dirty="0">
                    <a:latin typeface="Calibri" panose="020F0502020204030204" pitchFamily="34" charset="0"/>
                  </a:rPr>
                  <a:t>validation (or test) data set </a:t>
                </a:r>
                <a:endParaRPr lang="en-US" sz="2000" dirty="0">
                  <a:latin typeface="Calibri" panose="020F0502020204030204" pitchFamily="34" charset="0"/>
                </a:endParaRPr>
              </a:p>
              <a:p>
                <a:r>
                  <a:rPr lang="en-US" sz="2400" dirty="0">
                    <a:latin typeface="Calibri" panose="020F0502020204030204" pitchFamily="34" charset="0"/>
                  </a:rPr>
                  <a:t>We use the training data set to “train” the regression models – i.e., to estimate parameters (i.e., </a:t>
                </a:r>
                <a14:m>
                  <m:oMath xmlns:m="http://schemas.openxmlformats.org/officeDocument/2006/math">
                    <m:r>
                      <a:rPr lang="en-US" sz="2400" i="1">
                        <a:latin typeface="Cambria Math" panose="02040503050406030204" pitchFamily="18" charset="0"/>
                        <a:ea typeface="Cambria Math" panose="02040503050406030204" pitchFamily="18" charset="0"/>
                      </a:rPr>
                      <m:t>𝛽</m:t>
                    </m:r>
                    <m:r>
                      <a:rPr lang="en-US" sz="2400" b="0" i="0" smtClean="0">
                        <a:latin typeface="Cambria Math" panose="02040503050406030204" pitchFamily="18" charset="0"/>
                        <a:ea typeface="Cambria Math" panose="02040503050406030204" pitchFamily="18" charset="0"/>
                      </a:rPr>
                      <m:t> </m:t>
                    </m:r>
                  </m:oMath>
                </a14:m>
                <a:r>
                  <a:rPr lang="en-US" sz="2400" dirty="0">
                    <a:latin typeface="Calibri" panose="020F0502020204030204" pitchFamily="34" charset="0"/>
                  </a:rPr>
                  <a:t>coefficients) in the two regression models on the previous slide.</a:t>
                </a:r>
              </a:p>
              <a:p>
                <a:r>
                  <a:rPr lang="en-US" sz="2400" dirty="0">
                    <a:latin typeface="Calibri" panose="020F0502020204030204" pitchFamily="34" charset="0"/>
                  </a:rPr>
                  <a:t>For the 1</a:t>
                </a:r>
                <a:r>
                  <a:rPr lang="en-US" sz="2400" baseline="30000" dirty="0">
                    <a:latin typeface="Calibri" panose="020F0502020204030204" pitchFamily="34" charset="0"/>
                  </a:rPr>
                  <a:t>st</a:t>
                </a:r>
                <a:r>
                  <a:rPr lang="en-US" sz="2400" dirty="0">
                    <a:latin typeface="Calibri" panose="020F0502020204030204" pitchFamily="34" charset="0"/>
                  </a:rPr>
                  <a:t> model, we then take the </a:t>
                </a:r>
                <a14:m>
                  <m:oMath xmlns:m="http://schemas.openxmlformats.org/officeDocument/2006/math">
                    <m:r>
                      <a:rPr lang="en-US" sz="2400" i="1">
                        <a:latin typeface="Cambria Math" panose="02040503050406030204" pitchFamily="18" charset="0"/>
                        <a:ea typeface="Cambria Math" panose="02040503050406030204" pitchFamily="18" charset="0"/>
                      </a:rPr>
                      <m:t>𝛽</m:t>
                    </m:r>
                    <m:r>
                      <a:rPr lang="en-US" sz="2400">
                        <a:latin typeface="Cambria Math" panose="02040503050406030204" pitchFamily="18" charset="0"/>
                        <a:ea typeface="Cambria Math" panose="02040503050406030204" pitchFamily="18" charset="0"/>
                      </a:rPr>
                      <m:t> </m:t>
                    </m:r>
                  </m:oMath>
                </a14:m>
                <a:r>
                  <a:rPr lang="en-US" sz="2400" dirty="0">
                    <a:latin typeface="Calibri" panose="020F0502020204030204" pitchFamily="34" charset="0"/>
                  </a:rPr>
                  <a:t>coefficients that were estimated with the </a:t>
                </a:r>
                <a:r>
                  <a:rPr lang="en-US" sz="2400" i="1" dirty="0">
                    <a:latin typeface="Calibri" panose="020F0502020204030204" pitchFamily="34" charset="0"/>
                  </a:rPr>
                  <a:t>training data set</a:t>
                </a:r>
                <a:r>
                  <a:rPr lang="en-US" sz="2400" dirty="0">
                    <a:latin typeface="Calibri" panose="020F0502020204030204" pitchFamily="34" charset="0"/>
                  </a:rPr>
                  <a:t> and compute the predicted value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𝑖</m:t>
                        </m:r>
                      </m:sub>
                    </m:sSub>
                  </m:oMath>
                </a14:m>
                <a:r>
                  <a:rPr lang="en-US" sz="2400" dirty="0">
                    <a:latin typeface="Calibri" panose="020F0502020204030204" pitchFamily="34" charset="0"/>
                  </a:rPr>
                  <a:t> and the residual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𝑖</m:t>
                        </m:r>
                      </m:sub>
                    </m:sSub>
                  </m:oMath>
                </a14:m>
                <a:r>
                  <a:rPr lang="en-US" sz="2400" dirty="0">
                    <a:latin typeface="Calibri" panose="020F0502020204030204" pitchFamily="34" charset="0"/>
                  </a:rPr>
                  <a:t> for each observation </a:t>
                </a:r>
                <a:r>
                  <a:rPr lang="en-US" sz="2400" i="1" dirty="0" err="1">
                    <a:latin typeface="+mj-lt"/>
                  </a:rPr>
                  <a:t>i</a:t>
                </a:r>
                <a:r>
                  <a:rPr lang="en-US" sz="2400" dirty="0">
                    <a:latin typeface="Calibri" panose="020F0502020204030204" pitchFamily="34" charset="0"/>
                  </a:rPr>
                  <a:t> in the </a:t>
                </a:r>
                <a:r>
                  <a:rPr lang="en-US" sz="2400" i="1" dirty="0">
                    <a:latin typeface="Calibri" panose="020F0502020204030204" pitchFamily="34" charset="0"/>
                  </a:rPr>
                  <a:t>validation data set</a:t>
                </a:r>
                <a:r>
                  <a:rPr lang="en-US" sz="2400" dirty="0">
                    <a:latin typeface="Calibri" panose="020F0502020204030204" pitchFamily="34" charset="0"/>
                  </a:rPr>
                  <a:t>. We then repeat this for the 2</a:t>
                </a:r>
                <a:r>
                  <a:rPr lang="en-US" sz="2400" baseline="30000" dirty="0">
                    <a:latin typeface="Calibri" panose="020F0502020204030204" pitchFamily="34" charset="0"/>
                  </a:rPr>
                  <a:t>nd</a:t>
                </a:r>
                <a:r>
                  <a:rPr lang="en-US" sz="2400" dirty="0">
                    <a:latin typeface="Calibri" panose="020F0502020204030204" pitchFamily="34" charset="0"/>
                  </a:rPr>
                  <a:t> model.</a:t>
                </a:r>
                <a:endParaRPr lang="en-US" sz="2400" dirty="0">
                  <a:latin typeface="+mj-lt"/>
                </a:endParaRPr>
              </a:p>
              <a:p>
                <a:r>
                  <a:rPr lang="en-US" sz="2400" dirty="0">
                    <a:latin typeface="Calibri" panose="020F0502020204030204" pitchFamily="34" charset="0"/>
                  </a:rPr>
                  <a:t>We then use the validation data set to calculate a statistic known as the </a:t>
                </a:r>
                <a:r>
                  <a:rPr lang="en-US" sz="2400" b="1" dirty="0">
                    <a:latin typeface="Calibri" panose="020F0502020204030204" pitchFamily="34" charset="0"/>
                  </a:rPr>
                  <a:t>Root Mean Square Error</a:t>
                </a:r>
                <a:r>
                  <a:rPr lang="en-US" sz="2400" dirty="0">
                    <a:latin typeface="Calibri" panose="020F0502020204030204" pitchFamily="34" charset="0"/>
                  </a:rPr>
                  <a:t> for both models.</a:t>
                </a:r>
                <a:endParaRPr lang="en-US" sz="2000" b="1" dirty="0">
                  <a:latin typeface="Calibri" panose="020F0502020204030204" pitchFamily="34" charset="0"/>
                </a:endParaRP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990600"/>
                <a:ext cx="9144000" cy="5867400"/>
              </a:xfrm>
              <a:blipFill rotWithShape="0">
                <a:blip r:embed="rId2"/>
                <a:stretch>
                  <a:fillRect l="-1067" t="-1040" r="-1667" b="-3638"/>
                </a:stretch>
              </a:blipFill>
            </p:spPr>
            <p:txBody>
              <a:bodyPr/>
              <a:lstStyle/>
              <a:p>
                <a:r>
                  <a:rPr lang="en-US">
                    <a:noFill/>
                  </a:rPr>
                  <a:t> </a:t>
                </a:r>
              </a:p>
            </p:txBody>
          </p:sp>
        </mc:Fallback>
      </mc:AlternateContent>
      <p:sp>
        <p:nvSpPr>
          <p:cNvPr id="4" name="Title 1"/>
          <p:cNvSpPr>
            <a:spLocks noGrp="1"/>
          </p:cNvSpPr>
          <p:nvPr>
            <p:ph type="title"/>
          </p:nvPr>
        </p:nvSpPr>
        <p:spPr>
          <a:xfrm>
            <a:off x="0" y="304800"/>
            <a:ext cx="9144000" cy="685800"/>
          </a:xfrm>
        </p:spPr>
        <p:txBody>
          <a:bodyPr/>
          <a:lstStyle/>
          <a:p>
            <a:pPr algn="l"/>
            <a:r>
              <a:rPr lang="en-US" b="1" dirty="0">
                <a:latin typeface="Calibri" panose="020F0502020204030204" pitchFamily="34" charset="0"/>
              </a:rPr>
              <a:t>Training and Validation Data Sets</a:t>
            </a:r>
          </a:p>
        </p:txBody>
      </p:sp>
    </p:spTree>
    <p:extLst>
      <p:ext uri="{BB962C8B-B14F-4D97-AF65-F5344CB8AC3E}">
        <p14:creationId xmlns:p14="http://schemas.microsoft.com/office/powerpoint/2010/main" val="300256453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666749"/>
          </a:xfrm>
        </p:spPr>
        <p:txBody>
          <a:bodyPr/>
          <a:lstStyle/>
          <a:p>
            <a:pPr algn="l"/>
            <a:r>
              <a:rPr lang="en-US" b="1" dirty="0">
                <a:latin typeface="Calibri" panose="020F0502020204030204" pitchFamily="34" charset="0"/>
              </a:rPr>
              <a:t>Root Mean Square Error (RMSE)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143000"/>
                <a:ext cx="9144000" cy="5715000"/>
              </a:xfrm>
            </p:spPr>
            <p:txBody>
              <a:bodyPr>
                <a:normAutofit fontScale="55000" lnSpcReduction="20000"/>
              </a:bodyPr>
              <a:lstStyle/>
              <a:p>
                <a:r>
                  <a:rPr lang="en-US" dirty="0">
                    <a:latin typeface="Calibri" panose="020F0502020204030204" pitchFamily="34" charset="0"/>
                  </a:rPr>
                  <a:t>Remember that in OLS regression, the </a:t>
                </a:r>
                <a:r>
                  <a:rPr lang="en-US" i="1" dirty="0">
                    <a:latin typeface="Calibri" panose="020F0502020204030204" pitchFamily="34" charset="0"/>
                  </a:rPr>
                  <a:t>residual</a:t>
                </a:r>
                <a:r>
                  <a:rPr lang="en-US" dirty="0">
                    <a:latin typeface="Calibri" panose="020F0502020204030204" pitchFamily="34" charset="0"/>
                  </a:rPr>
                  <a:t>, or </a:t>
                </a:r>
                <a:r>
                  <a:rPr lang="en-US" i="1" dirty="0">
                    <a:latin typeface="Calibri" panose="020F0502020204030204" pitchFamily="34" charset="0"/>
                  </a:rPr>
                  <a:t>error</a:t>
                </a:r>
                <a:r>
                  <a:rPr lang="en-US" dirty="0">
                    <a:latin typeface="Calibri" panose="020F0502020204030204" pitchFamily="34" charset="0"/>
                  </a:rPr>
                  <a:t>, for observation </a:t>
                </a:r>
                <a:r>
                  <a:rPr lang="en-US" i="1" dirty="0" err="1">
                    <a:latin typeface="Calibri" panose="020F0502020204030204" pitchFamily="34" charset="0"/>
                  </a:rPr>
                  <a:t>i</a:t>
                </a:r>
                <a:r>
                  <a:rPr lang="en-US" dirty="0">
                    <a:latin typeface="Calibri" panose="020F0502020204030204" pitchFamily="34" charset="0"/>
                  </a:rPr>
                  <a:t>, is calculated as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𝑦</m:t>
                            </m:r>
                          </m:e>
                        </m:acc>
                      </m:e>
                      <m:sub>
                        <m:r>
                          <a:rPr lang="en-US" b="0" i="1" smtClean="0">
                            <a:latin typeface="Cambria Math" panose="02040503050406030204" pitchFamily="18" charset="0"/>
                            <a:ea typeface="Cambria Math" panose="02040503050406030204" pitchFamily="18" charset="0"/>
                          </a:rPr>
                          <m:t>𝑖</m:t>
                        </m:r>
                      </m:sub>
                    </m:sSub>
                  </m:oMath>
                </a14:m>
                <a:r>
                  <a:rPr lang="en-US" i="1" dirty="0">
                    <a:latin typeface="Calibri" panose="020F0502020204030204" pitchFamily="34" charset="0"/>
                  </a:rPr>
                  <a:t>.</a:t>
                </a:r>
              </a:p>
              <a:p>
                <a:pPr marL="0" indent="0">
                  <a:buNone/>
                </a:pPr>
                <a:endParaRPr lang="en-US" i="1" dirty="0">
                  <a:latin typeface="Calibri" panose="020F0502020204030204" pitchFamily="34" charset="0"/>
                </a:endParaRPr>
              </a:p>
              <a:p>
                <a:r>
                  <a:rPr lang="en-US" dirty="0">
                    <a:latin typeface="Calibri" panose="020F0502020204030204" pitchFamily="34" charset="0"/>
                  </a:rPr>
                  <a:t>Also, remember that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𝑛</m:t>
                        </m:r>
                      </m:sup>
                      <m:e>
                        <m:sSubSup>
                          <m:sSubSupPr>
                            <m:ctrlPr>
                              <a:rPr lang="en-US" i="1" smtClean="0">
                                <a:latin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e>
                    </m:nary>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𝑦</m:t>
                                    </m:r>
                                  </m:e>
                                </m:acc>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𝑆𝑆𝐸</m:t>
                        </m:r>
                      </m:e>
                    </m:nary>
                  </m:oMath>
                </a14:m>
                <a:endParaRPr lang="en-US" b="0" dirty="0">
                  <a:latin typeface="Calibri" panose="020F0502020204030204" pitchFamily="34" charset="0"/>
                </a:endParaRPr>
              </a:p>
              <a:p>
                <a:endParaRPr lang="en-US" dirty="0">
                  <a:latin typeface="Calibri" panose="020F0502020204030204" pitchFamily="34" charset="0"/>
                </a:endParaRPr>
              </a:p>
              <a:p>
                <a:r>
                  <a:rPr lang="en-US" dirty="0">
                    <a:latin typeface="Calibri" panose="020F0502020204030204" pitchFamily="34" charset="0"/>
                  </a:rPr>
                  <a:t>If we divide SSE by the number of observations, </a:t>
                </a:r>
                <a:r>
                  <a:rPr lang="en-US" i="1" dirty="0">
                    <a:latin typeface="Calibri" panose="020F0502020204030204" pitchFamily="34" charset="0"/>
                  </a:rPr>
                  <a:t>n</a:t>
                </a:r>
                <a:r>
                  <a:rPr lang="en-US" dirty="0">
                    <a:latin typeface="Calibri" panose="020F0502020204030204" pitchFamily="34" charset="0"/>
                  </a:rPr>
                  <a:t>, then we get something that is known as the </a:t>
                </a:r>
                <a:r>
                  <a:rPr lang="en-US" i="1" dirty="0">
                    <a:latin typeface="Calibri" panose="020F0502020204030204" pitchFamily="34" charset="0"/>
                  </a:rPr>
                  <a:t>mean squared error (MSE).</a:t>
                </a:r>
              </a:p>
              <a:p>
                <a:endParaRPr lang="en-US" i="1" dirty="0">
                  <a:latin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𝑀𝑆𝐸</m:t>
                      </m:r>
                      <m:r>
                        <a:rPr lang="en-US" b="0" i="1" smtClean="0">
                          <a:latin typeface="Cambria Math" panose="02040503050406030204" pitchFamily="18" charset="0"/>
                        </a:rPr>
                        <m:t>=</m:t>
                      </m:r>
                      <m:f>
                        <m:fPr>
                          <m:ctrlPr>
                            <a:rPr lang="en-US" i="1" smtClean="0">
                              <a:latin typeface="Cambria Math" panose="02040503050406030204" pitchFamily="18" charset="0"/>
                            </a:rPr>
                          </m:ctrlPr>
                        </m:fPr>
                        <m:num>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𝑦</m:t>
                                          </m:r>
                                        </m:e>
                                      </m:acc>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2</m:t>
                                  </m:r>
                                </m:sup>
                              </m:sSup>
                            </m:e>
                          </m:nary>
                        </m:num>
                        <m:den>
                          <m:r>
                            <a:rPr lang="en-US" b="0" i="1" smtClean="0">
                              <a:latin typeface="Cambria Math" panose="02040503050406030204" pitchFamily="18" charset="0"/>
                            </a:rPr>
                            <m:t>𝑛</m:t>
                          </m:r>
                        </m:den>
                      </m:f>
                    </m:oMath>
                  </m:oMathPara>
                </a14:m>
                <a:endParaRPr lang="en-US" dirty="0">
                  <a:latin typeface="Calibri" panose="020F0502020204030204" pitchFamily="34" charset="0"/>
                </a:endParaRPr>
              </a:p>
              <a:p>
                <a:endParaRPr lang="en-US" dirty="0">
                  <a:latin typeface="Calibri" panose="020F0502020204030204" pitchFamily="34" charset="0"/>
                </a:endParaRPr>
              </a:p>
              <a:p>
                <a:r>
                  <a:rPr lang="en-US" dirty="0">
                    <a:latin typeface="Calibri" panose="020F0502020204030204" pitchFamily="34" charset="0"/>
                  </a:rPr>
                  <a:t>If we take the square root of the </a:t>
                </a:r>
                <a:r>
                  <a:rPr lang="en-US" i="1" dirty="0">
                    <a:latin typeface="Calibri" panose="020F0502020204030204" pitchFamily="34" charset="0"/>
                  </a:rPr>
                  <a:t>MSE</a:t>
                </a:r>
                <a:r>
                  <a:rPr lang="en-US" dirty="0">
                    <a:latin typeface="Calibri" panose="020F0502020204030204" pitchFamily="34" charset="0"/>
                  </a:rPr>
                  <a:t>, we get a statistic known as the </a:t>
                </a:r>
                <a:r>
                  <a:rPr lang="en-US" i="1" dirty="0">
                    <a:latin typeface="Calibri" panose="020F0502020204030204" pitchFamily="34" charset="0"/>
                  </a:rPr>
                  <a:t>root mean squared error (RMSE)</a:t>
                </a:r>
                <a:r>
                  <a:rPr lang="en-US" dirty="0">
                    <a:latin typeface="Calibri" panose="020F0502020204030204" pitchFamily="34" charset="0"/>
                  </a:rPr>
                  <a:t>, which is an estimate of the magnitude of a typical residual</a:t>
                </a:r>
              </a:p>
              <a:p>
                <a:endParaRPr lang="en-US" dirty="0">
                  <a:latin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𝑅𝑀𝑆𝐸</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i="1" smtClean="0">
                                  <a:latin typeface="Cambria Math" panose="02040503050406030204" pitchFamily="18" charset="0"/>
                                </a:rPr>
                              </m:ctrlPr>
                            </m:fPr>
                            <m:num>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𝑦</m:t>
                                              </m:r>
                                            </m:e>
                                          </m:acc>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2</m:t>
                                      </m:r>
                                    </m:sup>
                                  </m:sSup>
                                </m:e>
                              </m:nary>
                            </m:num>
                            <m:den>
                              <m:r>
                                <a:rPr lang="en-US" b="0" i="1" smtClean="0">
                                  <a:latin typeface="Cambria Math" panose="02040503050406030204" pitchFamily="18" charset="0"/>
                                </a:rPr>
                                <m:t>𝑛</m:t>
                              </m:r>
                            </m:den>
                          </m:f>
                        </m:e>
                      </m:rad>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𝑖</m:t>
                                      </m:r>
                                    </m:sub>
                                    <m:sup>
                                      <m:r>
                                        <a:rPr lang="en-US" i="1">
                                          <a:latin typeface="Cambria Math" panose="02040503050406030204" pitchFamily="18" charset="0"/>
                                        </a:rPr>
                                        <m:t>2</m:t>
                                      </m:r>
                                    </m:sup>
                                  </m:sSubSup>
                                </m:e>
                              </m:nary>
                            </m:num>
                            <m:den>
                              <m:r>
                                <a:rPr lang="en-US" i="1">
                                  <a:latin typeface="Cambria Math" panose="02040503050406030204" pitchFamily="18" charset="0"/>
                                </a:rPr>
                                <m:t>𝑛</m:t>
                              </m:r>
                            </m:den>
                          </m:f>
                        </m:e>
                      </m:rad>
                    </m:oMath>
                  </m:oMathPara>
                </a14:m>
                <a:endParaRPr lang="en-US" i="1" dirty="0">
                  <a:latin typeface="Calibri" panose="020F0502020204030204" pitchFamily="34" charset="0"/>
                </a:endParaRPr>
              </a:p>
              <a:p>
                <a:endParaRPr lang="en-US" dirty="0">
                  <a:latin typeface="Calibri" panose="020F0502020204030204" pitchFamily="34" charset="0"/>
                </a:endParaRPr>
              </a:p>
              <a:p>
                <a:r>
                  <a:rPr lang="en-US" dirty="0">
                    <a:latin typeface="Calibri" panose="020F0502020204030204" pitchFamily="34" charset="0"/>
                  </a:rPr>
                  <a:t>Again, we would calculate the RMSE for Model 1 and Model 2 using the </a:t>
                </a:r>
                <a:r>
                  <a:rPr lang="en-US" b="1" dirty="0">
                    <a:latin typeface="Calibri" panose="020F0502020204030204" pitchFamily="34" charset="0"/>
                  </a:rPr>
                  <a:t>validation data set</a:t>
                </a:r>
                <a:r>
                  <a:rPr lang="en-US" dirty="0">
                    <a:latin typeface="Calibri" panose="020F0502020204030204" pitchFamily="34" charset="0"/>
                  </a:rPr>
                  <a:t>. </a:t>
                </a:r>
                <a:r>
                  <a:rPr lang="en-US" b="1" u="sng" dirty="0">
                    <a:solidFill>
                      <a:srgbClr val="FF0000"/>
                    </a:solidFill>
                    <a:latin typeface="Calibri" panose="020F0502020204030204" pitchFamily="34" charset="0"/>
                  </a:rPr>
                  <a:t>The model that has the smaller RMSE is the better model!</a:t>
                </a:r>
              </a:p>
              <a:p>
                <a:r>
                  <a:rPr lang="en-US" dirty="0">
                    <a:latin typeface="Calibri" panose="020F0502020204030204" pitchFamily="34" charset="0"/>
                  </a:rPr>
                  <a:t>Question: why can’t we simply calculate the average value of the residuals?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143000"/>
                <a:ext cx="9144000" cy="5715000"/>
              </a:xfrm>
              <a:blipFill rotWithShape="0">
                <a:blip r:embed="rId2"/>
                <a:stretch>
                  <a:fillRect l="-533" t="-1494" r="-67"/>
                </a:stretch>
              </a:blipFill>
            </p:spPr>
            <p:txBody>
              <a:bodyPr/>
              <a:lstStyle/>
              <a:p>
                <a:r>
                  <a:rPr lang="en-US">
                    <a:noFill/>
                  </a:rPr>
                  <a:t> </a:t>
                </a:r>
              </a:p>
            </p:txBody>
          </p:sp>
        </mc:Fallback>
      </mc:AlternateContent>
    </p:spTree>
    <p:extLst>
      <p:ext uri="{BB962C8B-B14F-4D97-AF65-F5344CB8AC3E}">
        <p14:creationId xmlns:p14="http://schemas.microsoft.com/office/powerpoint/2010/main" val="39712058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2103103602"/>
                  </p:ext>
                </p:extLst>
              </p:nvPr>
            </p:nvGraphicFramePr>
            <p:xfrm>
              <a:off x="114299" y="1003361"/>
              <a:ext cx="8915401" cy="5496878"/>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gridCol w="1676400">
                      <a:extLst>
                        <a:ext uri="{9D8B030D-6E8A-4147-A177-3AD203B41FA5}">
                          <a16:colId xmlns:a16="http://schemas.microsoft.com/office/drawing/2014/main" val="20005"/>
                        </a:ext>
                      </a:extLst>
                    </a:gridCol>
                    <a:gridCol w="533400">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gridCol w="1981200">
                      <a:extLst>
                        <a:ext uri="{9D8B030D-6E8A-4147-A177-3AD203B41FA5}">
                          <a16:colId xmlns:a16="http://schemas.microsoft.com/office/drawing/2014/main" val="20008"/>
                        </a:ext>
                      </a:extLst>
                    </a:gridCol>
                    <a:gridCol w="533400">
                      <a:extLst>
                        <a:ext uri="{9D8B030D-6E8A-4147-A177-3AD203B41FA5}">
                          <a16:colId xmlns:a16="http://schemas.microsoft.com/office/drawing/2014/main" val="20009"/>
                        </a:ext>
                      </a:extLst>
                    </a:gridCol>
                    <a:gridCol w="609601">
                      <a:extLst>
                        <a:ext uri="{9D8B030D-6E8A-4147-A177-3AD203B41FA5}">
                          <a16:colId xmlns:a16="http://schemas.microsoft.com/office/drawing/2014/main" val="20010"/>
                        </a:ext>
                      </a:extLst>
                    </a:gridCol>
                  </a:tblGrid>
                  <a:tr h="370840">
                    <a:tc gridSpan="5">
                      <a:txBody>
                        <a:bodyPr/>
                        <a:lstStyle/>
                        <a:p>
                          <a:pPr algn="ctr"/>
                          <a:r>
                            <a:rPr lang="en-US" sz="1400" dirty="0">
                              <a:solidFill>
                                <a:schemeClr val="tx1"/>
                              </a:solidFill>
                              <a:latin typeface="+mj-lt"/>
                            </a:rPr>
                            <a:t>Raw Validation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3">
                      <a:txBody>
                        <a:bodyPr/>
                        <a:lstStyle/>
                        <a:p>
                          <a:pPr algn="ctr" fontAlgn="ctr"/>
                          <a:r>
                            <a:rPr lang="en-US" sz="1400" b="1" i="0" u="none" strike="noStrike" dirty="0">
                              <a:solidFill>
                                <a:srgbClr val="000000"/>
                              </a:solidFill>
                              <a:effectLst/>
                              <a:latin typeface="+mj-lt"/>
                            </a:rPr>
                            <a:t>Model 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1400" b="1" i="0" u="none" strike="noStrike" dirty="0">
                              <a:solidFill>
                                <a:srgbClr val="000000"/>
                              </a:solidFill>
                              <a:effectLst/>
                              <a:latin typeface="+mj-lt"/>
                            </a:rPr>
                            <a:t>Model 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305560">
                    <a:tc>
                      <a:txBody>
                        <a:bodyPr/>
                        <a:lstStyle/>
                        <a:p>
                          <a:pPr algn="ctr" fontAlgn="ctr"/>
                          <a:r>
                            <a:rPr lang="en-US" sz="1400" b="1" i="0" u="none" strike="noStrike" dirty="0">
                              <a:solidFill>
                                <a:srgbClr val="000000"/>
                              </a:solidFill>
                              <a:effectLst/>
                              <a:latin typeface="+mj-lt"/>
                            </a:rPr>
                            <a:t>Observation</a:t>
                          </a:r>
                        </a:p>
                      </a:txBody>
                      <a:tcPr marL="9525" marR="9525" marT="9525" marB="0" vert="vert27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mj-lt"/>
                            </a:rPr>
                            <a:t>MEDHHINC</a:t>
                          </a:r>
                        </a:p>
                      </a:txBody>
                      <a:tcPr marL="9525" marR="9525" marT="9525" marB="0" vert="vert27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mj-lt"/>
                            </a:rPr>
                            <a:t>PCTVACANT</a:t>
                          </a:r>
                        </a:p>
                      </a:txBody>
                      <a:tcPr marL="9525" marR="9525" marT="9525" marB="0" vert="vert27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mj-lt"/>
                            </a:rPr>
                            <a:t>PCTSINGLE</a:t>
                          </a:r>
                        </a:p>
                      </a:txBody>
                      <a:tcPr marL="9525" marR="9525" marT="9525" marB="0" vert="vert27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mj-lt"/>
                            </a:rPr>
                            <a:t>AGGASSAULT</a:t>
                          </a:r>
                        </a:p>
                      </a:txBody>
                      <a:tcPr marL="9525" marR="9525" marT="9525" marB="0"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fontAlgn="ctr"/>
                          <a:r>
                            <a:rPr lang="en-US" sz="1400" b="1" i="1" u="none" strike="noStrike" dirty="0">
                              <a:solidFill>
                                <a:srgbClr val="000000"/>
                              </a:solidFill>
                              <a:effectLst/>
                              <a:latin typeface="+mj-lt"/>
                            </a:rPr>
                            <a:t>Equation obtained from fitting model on TRAINING data set: </a:t>
                          </a:r>
                          <a:br>
                            <a:rPr lang="en-US" sz="1400" b="1" i="1" u="none" strike="noStrike" dirty="0">
                              <a:solidFill>
                                <a:srgbClr val="000000"/>
                              </a:solidFill>
                              <a:effectLst/>
                              <a:latin typeface="+mj-lt"/>
                            </a:rPr>
                          </a:br>
                          <a:r>
                            <a:rPr lang="el-GR" sz="1400" b="1" i="1" u="none" strike="noStrike" dirty="0">
                              <a:solidFill>
                                <a:srgbClr val="000000"/>
                              </a:solidFill>
                              <a:effectLst/>
                              <a:latin typeface="+mj-lt"/>
                            </a:rPr>
                            <a:t>β</a:t>
                          </a:r>
                          <a:r>
                            <a:rPr lang="en-US" sz="1400" b="1" i="1" u="none" strike="noStrike" baseline="-25000" dirty="0">
                              <a:solidFill>
                                <a:srgbClr val="000000"/>
                              </a:solidFill>
                              <a:effectLst/>
                              <a:latin typeface="+mj-lt"/>
                            </a:rPr>
                            <a:t>0</a:t>
                          </a:r>
                          <a:r>
                            <a:rPr lang="en-US" sz="1400" b="1" i="1" u="none" strike="noStrike" dirty="0">
                              <a:solidFill>
                                <a:srgbClr val="000000"/>
                              </a:solidFill>
                              <a:effectLst/>
                              <a:latin typeface="+mj-lt"/>
                            </a:rPr>
                            <a:t> = 100; </a:t>
                          </a:r>
                          <a:r>
                            <a:rPr lang="el-GR" sz="1400" b="1" i="1" u="none" strike="noStrike" kern="1200" dirty="0">
                              <a:solidFill>
                                <a:srgbClr val="000000"/>
                              </a:solidFill>
                              <a:effectLst/>
                              <a:latin typeface="+mn-lt"/>
                              <a:ea typeface="+mn-ea"/>
                              <a:cs typeface="+mn-cs"/>
                            </a:rPr>
                            <a:t>β</a:t>
                          </a:r>
                          <a:r>
                            <a:rPr lang="en-US" sz="1400" b="1" i="1" u="none" strike="noStrike" kern="1200" baseline="-25000" dirty="0">
                              <a:solidFill>
                                <a:srgbClr val="000000"/>
                              </a:solidFill>
                              <a:effectLst/>
                              <a:latin typeface="+mn-lt"/>
                              <a:ea typeface="+mn-ea"/>
                              <a:cs typeface="+mn-cs"/>
                            </a:rPr>
                            <a:t>1</a:t>
                          </a:r>
                          <a:r>
                            <a:rPr lang="en-US" sz="1400" b="1" i="1" u="none" strike="noStrike" kern="1200" dirty="0">
                              <a:solidFill>
                                <a:srgbClr val="000000"/>
                              </a:solidFill>
                              <a:effectLst/>
                              <a:latin typeface="+mn-lt"/>
                              <a:ea typeface="+mn-ea"/>
                              <a:cs typeface="+mn-cs"/>
                            </a:rPr>
                            <a:t> = -2;</a:t>
                          </a:r>
                          <a:r>
                            <a:rPr lang="en-US" sz="1400" b="1" i="1" u="none" strike="noStrike" kern="1200" baseline="0" dirty="0">
                              <a:solidFill>
                                <a:srgbClr val="000000"/>
                              </a:solidFill>
                              <a:effectLst/>
                              <a:latin typeface="+mn-lt"/>
                              <a:ea typeface="+mn-ea"/>
                              <a:cs typeface="+mn-cs"/>
                            </a:rPr>
                            <a:t> </a:t>
                          </a:r>
                          <a:r>
                            <a:rPr lang="el-GR" sz="1400" b="1" i="1" u="none" strike="noStrike" kern="1200" dirty="0">
                              <a:solidFill>
                                <a:srgbClr val="000000"/>
                              </a:solidFill>
                              <a:effectLst/>
                              <a:latin typeface="+mn-lt"/>
                              <a:ea typeface="+mn-ea"/>
                              <a:cs typeface="+mn-cs"/>
                            </a:rPr>
                            <a:t>β</a:t>
                          </a:r>
                          <a:r>
                            <a:rPr lang="en-US" sz="1400" b="1" i="1" u="none" strike="noStrike" kern="1200" baseline="-25000" dirty="0">
                              <a:solidFill>
                                <a:srgbClr val="000000"/>
                              </a:solidFill>
                              <a:effectLst/>
                              <a:latin typeface="+mn-lt"/>
                              <a:ea typeface="+mn-ea"/>
                              <a:cs typeface="+mn-cs"/>
                            </a:rPr>
                            <a:t>2</a:t>
                          </a:r>
                          <a:r>
                            <a:rPr lang="en-US" sz="1400" b="1" i="1" u="none" strike="noStrike" kern="1200" dirty="0">
                              <a:solidFill>
                                <a:srgbClr val="000000"/>
                              </a:solidFill>
                              <a:effectLst/>
                              <a:latin typeface="+mn-lt"/>
                              <a:ea typeface="+mn-ea"/>
                              <a:cs typeface="+mn-cs"/>
                            </a:rPr>
                            <a:t> =</a:t>
                          </a:r>
                          <a:r>
                            <a:rPr lang="en-US" sz="1400" b="1" i="1" u="none" strike="noStrike" kern="1200" baseline="0" dirty="0">
                              <a:solidFill>
                                <a:srgbClr val="000000"/>
                              </a:solidFill>
                              <a:effectLst/>
                              <a:latin typeface="+mn-lt"/>
                              <a:ea typeface="+mn-ea"/>
                              <a:cs typeface="+mn-cs"/>
                            </a:rPr>
                            <a:t> 6</a:t>
                          </a:r>
                          <a:r>
                            <a:rPr lang="en-US" sz="1400" b="1" i="1" u="none" strike="noStrike" dirty="0">
                              <a:solidFill>
                                <a:srgbClr val="000000"/>
                              </a:solidFill>
                              <a:effectLst/>
                              <a:latin typeface="+mj-lt"/>
                            </a:rPr>
                            <a:t/>
                          </a:r>
                          <a:br>
                            <a:rPr lang="en-US" sz="1400" b="1" i="1" u="none" strike="noStrike" dirty="0">
                              <a:solidFill>
                                <a:srgbClr val="000000"/>
                              </a:solidFill>
                              <a:effectLst/>
                              <a:latin typeface="+mj-lt"/>
                            </a:rPr>
                          </a:br>
                          <a:endParaRPr lang="en-US" sz="1400" b="1" i="1" u="none" strike="noStrike" dirty="0">
                            <a:solidFill>
                              <a:srgbClr val="000000"/>
                            </a:solidFill>
                            <a:effectLst/>
                            <a:latin typeface="+mj-lt"/>
                          </a:endParaRPr>
                        </a:p>
                        <a:p>
                          <a:pPr algn="ctr" fontAlgn="ctr"/>
                          <a:r>
                            <a:rPr lang="en-US" sz="1400" b="1" i="0" u="none" strike="noStrike" dirty="0">
                              <a:solidFill>
                                <a:srgbClr val="000000"/>
                              </a:solidFill>
                              <a:effectLst/>
                              <a:latin typeface="+mj-lt"/>
                            </a:rPr>
                            <a:t>MEDHHINC = 100 - 2*PCTVACANT + 6*PCTSINGLE</a:t>
                          </a:r>
                          <a:endParaRPr lang="en-US" sz="1400" b="1" i="1" u="none" strike="noStrike" dirty="0">
                            <a:solidFill>
                              <a:srgbClr val="000000"/>
                            </a:solidFill>
                            <a:effectLst/>
                            <a:latin typeface="+mj-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1400" b="1" i="1" u="none" strike="noStrike" dirty="0">
                              <a:solidFill>
                                <a:srgbClr val="000000"/>
                              </a:solidFill>
                              <a:effectLst/>
                              <a:latin typeface="+mj-lt"/>
                            </a:rPr>
                            <a:t>Equation obtained from fitting model on TRAINING data set: </a:t>
                          </a:r>
                        </a:p>
                        <a:p>
                          <a:pPr algn="ctr" fontAlgn="ctr"/>
                          <a:r>
                            <a:rPr lang="el-GR" sz="1400" b="1" i="1" u="none" strike="noStrike" kern="1200" dirty="0">
                              <a:solidFill>
                                <a:srgbClr val="000000"/>
                              </a:solidFill>
                              <a:effectLst/>
                              <a:latin typeface="+mn-lt"/>
                              <a:ea typeface="+mn-ea"/>
                              <a:cs typeface="+mn-cs"/>
                            </a:rPr>
                            <a:t>β</a:t>
                          </a:r>
                          <a:r>
                            <a:rPr lang="en-US" sz="1400" b="1" i="1" u="none" strike="noStrike" kern="1200" baseline="-25000" dirty="0">
                              <a:solidFill>
                                <a:srgbClr val="000000"/>
                              </a:solidFill>
                              <a:effectLst/>
                              <a:latin typeface="+mn-lt"/>
                              <a:ea typeface="+mn-ea"/>
                              <a:cs typeface="+mn-cs"/>
                            </a:rPr>
                            <a:t>0</a:t>
                          </a:r>
                          <a:r>
                            <a:rPr lang="en-US" sz="1400" b="1" i="1" u="none" strike="noStrike" kern="1200" dirty="0">
                              <a:solidFill>
                                <a:srgbClr val="000000"/>
                              </a:solidFill>
                              <a:effectLst/>
                              <a:latin typeface="+mn-lt"/>
                              <a:ea typeface="+mn-ea"/>
                              <a:cs typeface="+mn-cs"/>
                            </a:rPr>
                            <a:t> = 200; </a:t>
                          </a:r>
                          <a:r>
                            <a:rPr lang="el-GR" sz="1400" b="1" i="1" u="none" strike="noStrike" kern="1200" dirty="0">
                              <a:solidFill>
                                <a:srgbClr val="000000"/>
                              </a:solidFill>
                              <a:effectLst/>
                              <a:latin typeface="+mn-lt"/>
                              <a:ea typeface="+mn-ea"/>
                              <a:cs typeface="+mn-cs"/>
                            </a:rPr>
                            <a:t>β</a:t>
                          </a:r>
                          <a:r>
                            <a:rPr lang="en-US" sz="1400" b="1" i="1" u="none" strike="noStrike" kern="1200" baseline="-25000" dirty="0">
                              <a:solidFill>
                                <a:srgbClr val="000000"/>
                              </a:solidFill>
                              <a:effectLst/>
                              <a:latin typeface="+mn-lt"/>
                              <a:ea typeface="+mn-ea"/>
                              <a:cs typeface="+mn-cs"/>
                            </a:rPr>
                            <a:t>1</a:t>
                          </a:r>
                          <a:r>
                            <a:rPr lang="en-US" sz="1400" b="1" i="1" u="none" strike="noStrike" kern="1200" dirty="0">
                              <a:solidFill>
                                <a:srgbClr val="000000"/>
                              </a:solidFill>
                              <a:effectLst/>
                              <a:latin typeface="+mn-lt"/>
                              <a:ea typeface="+mn-ea"/>
                              <a:cs typeface="+mn-cs"/>
                            </a:rPr>
                            <a:t> = -3;</a:t>
                          </a:r>
                          <a:r>
                            <a:rPr lang="en-US" sz="1400" b="1" i="1" u="none" strike="noStrike" kern="1200" baseline="0" dirty="0">
                              <a:solidFill>
                                <a:srgbClr val="000000"/>
                              </a:solidFill>
                              <a:effectLst/>
                              <a:latin typeface="+mn-lt"/>
                              <a:ea typeface="+mn-ea"/>
                              <a:cs typeface="+mn-cs"/>
                            </a:rPr>
                            <a:t> </a:t>
                          </a:r>
                          <a:r>
                            <a:rPr lang="el-GR" sz="1400" b="1" i="1" u="none" strike="noStrike" kern="1200" dirty="0">
                              <a:solidFill>
                                <a:srgbClr val="000000"/>
                              </a:solidFill>
                              <a:effectLst/>
                              <a:latin typeface="+mn-lt"/>
                              <a:ea typeface="+mn-ea"/>
                              <a:cs typeface="+mn-cs"/>
                            </a:rPr>
                            <a:t>β</a:t>
                          </a:r>
                          <a:r>
                            <a:rPr lang="en-US" sz="1400" b="1" i="1" u="none" strike="noStrike" kern="1200" baseline="-25000" dirty="0">
                              <a:solidFill>
                                <a:srgbClr val="000000"/>
                              </a:solidFill>
                              <a:effectLst/>
                              <a:latin typeface="+mn-lt"/>
                              <a:ea typeface="+mn-ea"/>
                              <a:cs typeface="+mn-cs"/>
                            </a:rPr>
                            <a:t>2</a:t>
                          </a:r>
                          <a:r>
                            <a:rPr lang="en-US" sz="1400" b="1" i="1" u="none" strike="noStrike" kern="1200" dirty="0">
                              <a:solidFill>
                                <a:srgbClr val="000000"/>
                              </a:solidFill>
                              <a:effectLst/>
                              <a:latin typeface="+mn-lt"/>
                              <a:ea typeface="+mn-ea"/>
                              <a:cs typeface="+mn-cs"/>
                            </a:rPr>
                            <a:t> =</a:t>
                          </a:r>
                          <a:r>
                            <a:rPr lang="en-US" sz="1400" b="1" i="1" u="none" strike="noStrike" kern="1200" baseline="0" dirty="0">
                              <a:solidFill>
                                <a:srgbClr val="000000"/>
                              </a:solidFill>
                              <a:effectLst/>
                              <a:latin typeface="+mn-lt"/>
                              <a:ea typeface="+mn-ea"/>
                              <a:cs typeface="+mn-cs"/>
                            </a:rPr>
                            <a:t> 5; </a:t>
                          </a:r>
                          <a:r>
                            <a:rPr lang="el-GR" sz="1400" b="1" i="1" u="none" strike="noStrike" kern="1200" dirty="0">
                              <a:solidFill>
                                <a:srgbClr val="000000"/>
                              </a:solidFill>
                              <a:effectLst/>
                              <a:latin typeface="+mn-lt"/>
                              <a:ea typeface="+mn-ea"/>
                              <a:cs typeface="+mn-cs"/>
                            </a:rPr>
                            <a:t>β</a:t>
                          </a:r>
                          <a:r>
                            <a:rPr lang="en-US" sz="1400" b="1" i="1" u="none" strike="noStrike" kern="1200" baseline="-25000" dirty="0">
                              <a:solidFill>
                                <a:srgbClr val="000000"/>
                              </a:solidFill>
                              <a:effectLst/>
                              <a:latin typeface="+mn-lt"/>
                              <a:ea typeface="+mn-ea"/>
                              <a:cs typeface="+mn-cs"/>
                            </a:rPr>
                            <a:t>3</a:t>
                          </a:r>
                          <a:r>
                            <a:rPr lang="en-US" sz="1400" b="1" i="1" u="none" strike="noStrike" kern="1200" dirty="0">
                              <a:solidFill>
                                <a:srgbClr val="000000"/>
                              </a:solidFill>
                              <a:effectLst/>
                              <a:latin typeface="+mn-lt"/>
                              <a:ea typeface="+mn-ea"/>
                              <a:cs typeface="+mn-cs"/>
                            </a:rPr>
                            <a:t> =</a:t>
                          </a:r>
                          <a:r>
                            <a:rPr lang="en-US" sz="1400" b="1" i="1" u="none" strike="noStrike" kern="1200" baseline="0" dirty="0">
                              <a:solidFill>
                                <a:srgbClr val="000000"/>
                              </a:solidFill>
                              <a:effectLst/>
                              <a:latin typeface="+mn-lt"/>
                              <a:ea typeface="+mn-ea"/>
                              <a:cs typeface="+mn-cs"/>
                            </a:rPr>
                            <a:t> -4</a:t>
                          </a:r>
                          <a:r>
                            <a:rPr lang="en-US" sz="1400" b="1" i="1" u="none" strike="noStrike" kern="1200" dirty="0">
                              <a:solidFill>
                                <a:srgbClr val="000000"/>
                              </a:solidFill>
                              <a:effectLst/>
                              <a:latin typeface="+mn-lt"/>
                              <a:ea typeface="+mn-ea"/>
                              <a:cs typeface="+mn-cs"/>
                            </a:rPr>
                            <a:t/>
                          </a:r>
                          <a:br>
                            <a:rPr lang="en-US" sz="1400" b="1" i="1" u="none" strike="noStrike" kern="1200" dirty="0">
                              <a:solidFill>
                                <a:srgbClr val="000000"/>
                              </a:solidFill>
                              <a:effectLst/>
                              <a:latin typeface="+mn-lt"/>
                              <a:ea typeface="+mn-ea"/>
                              <a:cs typeface="+mn-cs"/>
                            </a:rPr>
                          </a:br>
                          <a:r>
                            <a:rPr lang="en-US" sz="1400" b="1" i="1" u="none" strike="noStrike" dirty="0">
                              <a:solidFill>
                                <a:srgbClr val="000000"/>
                              </a:solidFill>
                              <a:effectLst/>
                              <a:latin typeface="+mj-lt"/>
                            </a:rPr>
                            <a:t/>
                          </a:r>
                          <a:br>
                            <a:rPr lang="en-US" sz="1400" b="1" i="1" u="none" strike="noStrike" dirty="0">
                              <a:solidFill>
                                <a:srgbClr val="000000"/>
                              </a:solidFill>
                              <a:effectLst/>
                              <a:latin typeface="+mj-lt"/>
                            </a:rPr>
                          </a:br>
                          <a:r>
                            <a:rPr lang="en-US" sz="1400" b="1" i="1" u="none" strike="noStrike" dirty="0">
                              <a:solidFill>
                                <a:srgbClr val="000000"/>
                              </a:solidFill>
                              <a:effectLst/>
                              <a:latin typeface="+mj-lt"/>
                            </a:rPr>
                            <a:t>MEDHHINC = 200 - 3*PCTVACANT + 5*PCTSINGLE - 4*AGGASSAULT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70840">
                    <a:tc>
                      <a:txBody>
                        <a:bodyPr/>
                        <a:lstStyle/>
                        <a:p>
                          <a:pPr algn="ctr" fontAlgn="ctr"/>
                          <a:r>
                            <a:rPr lang="en-US" sz="1400" b="1" i="1" u="none" strike="noStrike" dirty="0" err="1">
                              <a:solidFill>
                                <a:srgbClr val="000000"/>
                              </a:solidFill>
                              <a:effectLst/>
                              <a:latin typeface="+mj-lt"/>
                            </a:rPr>
                            <a:t>i</a:t>
                          </a:r>
                          <a:endParaRPr lang="en-US" sz="1400" b="1" i="1" u="none" strike="noStrike" dirty="0">
                            <a:solidFill>
                              <a:srgbClr val="000000"/>
                            </a:solidFill>
                            <a:effectLst/>
                            <a:latin typeface="+mj-lt"/>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1" u="none" strike="noStrike" dirty="0">
                              <a:solidFill>
                                <a:srgbClr val="000000"/>
                              </a:solidFill>
                              <a:effectLst/>
                              <a:latin typeface="+mj-lt"/>
                            </a:rPr>
                            <a:t>y</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1" u="none" strike="noStrike" dirty="0">
                              <a:solidFill>
                                <a:srgbClr val="000000"/>
                              </a:solidFill>
                              <a:effectLst/>
                              <a:latin typeface="+mj-lt"/>
                            </a:rPr>
                            <a:t>x1</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1" u="none" strike="noStrike" dirty="0">
                              <a:solidFill>
                                <a:srgbClr val="000000"/>
                              </a:solidFill>
                              <a:effectLst/>
                              <a:latin typeface="+mj-lt"/>
                            </a:rPr>
                            <a:t>x2</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1" u="none" strike="noStrike" dirty="0">
                              <a:solidFill>
                                <a:srgbClr val="000000"/>
                              </a:solidFill>
                              <a:effectLst/>
                              <a:latin typeface="+mj-lt"/>
                            </a:rPr>
                            <a:t>x3</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fontAlgn="ctr"/>
                          <a:r>
                            <a:rPr lang="cy-GB" sz="1400" b="1" i="1" u="none" strike="noStrike" dirty="0">
                              <a:solidFill>
                                <a:srgbClr val="000000"/>
                              </a:solidFill>
                              <a:effectLst/>
                              <a:latin typeface="+mj-lt"/>
                            </a:rPr>
                            <a:t>ŷ</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fontAlgn="ctr"/>
                          <a:r>
                            <a:rPr lang="el-GR" sz="1400" b="1" i="1" u="none" strike="noStrike" dirty="0">
                              <a:solidFill>
                                <a:srgbClr val="000000"/>
                              </a:solidFill>
                              <a:effectLst/>
                              <a:latin typeface="+mj-lt"/>
                            </a:rPr>
                            <a:t>ε = </a:t>
                          </a:r>
                          <a:r>
                            <a:rPr lang="cy-GB" sz="1400" b="1" i="1" u="none" strike="noStrike" dirty="0">
                              <a:solidFill>
                                <a:srgbClr val="000000"/>
                              </a:solidFill>
                              <a:effectLst/>
                              <a:latin typeface="+mj-lt"/>
                            </a:rPr>
                            <a:t>y - ŷ</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fontAlgn="ctr"/>
                          <a:r>
                            <a:rPr lang="cy-GB" sz="1400" b="1" i="1" u="none" strike="noStrike" dirty="0">
                              <a:solidFill>
                                <a:srgbClr val="000000"/>
                              </a:solidFill>
                              <a:effectLst/>
                              <a:latin typeface="+mj-lt"/>
                            </a:rPr>
                            <a:t>ŷ</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fontAlgn="ctr"/>
                          <a:r>
                            <a:rPr lang="el-GR" sz="1400" b="1" i="1" u="none" strike="noStrike" dirty="0">
                              <a:solidFill>
                                <a:srgbClr val="000000"/>
                              </a:solidFill>
                              <a:effectLst/>
                              <a:latin typeface="+mj-lt"/>
                            </a:rPr>
                            <a:t>ε = </a:t>
                          </a:r>
                          <a:r>
                            <a:rPr lang="cy-GB" sz="1400" b="1" i="1" u="none" strike="noStrike" dirty="0">
                              <a:solidFill>
                                <a:srgbClr val="000000"/>
                              </a:solidFill>
                              <a:effectLst/>
                              <a:latin typeface="+mj-lt"/>
                            </a:rPr>
                            <a:t>y - ŷ</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fontAlgn="ctr"/>
                          <a:r>
                            <a:rPr lang="en-US" sz="1400" b="0" i="1" u="none" strike="noStrike" dirty="0">
                              <a:solidFill>
                                <a:srgbClr val="000000"/>
                              </a:solidFill>
                              <a:effectLst/>
                              <a:latin typeface="+mj-lt"/>
                            </a:rPr>
                            <a:t>1</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US" sz="1400" b="0" i="0" u="none" strike="noStrike">
                              <a:solidFill>
                                <a:srgbClr val="000000"/>
                              </a:solidFill>
                              <a:effectLst/>
                              <a:latin typeface="+mj-lt"/>
                            </a:rPr>
                            <a:t>300</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400" b="0" i="0" u="none" strike="noStrike">
                              <a:solidFill>
                                <a:srgbClr val="000000"/>
                              </a:solidFill>
                              <a:effectLst/>
                              <a:latin typeface="+mj-lt"/>
                            </a:rPr>
                            <a:t>22</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400" b="0" i="0" u="none" strike="noStrike">
                              <a:solidFill>
                                <a:srgbClr val="000000"/>
                              </a:solidFill>
                              <a:effectLst/>
                              <a:latin typeface="+mj-lt"/>
                            </a:rPr>
                            <a:t>38</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400" b="0" i="0" u="none" strike="noStrike">
                              <a:solidFill>
                                <a:srgbClr val="000000"/>
                              </a:solidFill>
                              <a:effectLst/>
                              <a:latin typeface="+mj-lt"/>
                            </a:rPr>
                            <a:t>5</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ctr"/>
                          <a:r>
                            <a:rPr lang="en-US" sz="1400" b="0" i="0" u="none" strike="noStrike" dirty="0">
                              <a:solidFill>
                                <a:srgbClr val="000000"/>
                              </a:solidFill>
                              <a:effectLst/>
                              <a:latin typeface="+mj-lt"/>
                            </a:rPr>
                            <a:t>100 - 2*22 + 6*38 =</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US" sz="1400" b="0" i="0" u="none" strike="noStrike" dirty="0">
                              <a:solidFill>
                                <a:srgbClr val="000000"/>
                              </a:solidFill>
                              <a:effectLst/>
                              <a:latin typeface="+mj-lt"/>
                            </a:rPr>
                            <a:t>284</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400" b="0" i="0" u="none" strike="noStrike" dirty="0">
                              <a:solidFill>
                                <a:srgbClr val="000000"/>
                              </a:solidFill>
                              <a:effectLst/>
                              <a:latin typeface="+mj-lt"/>
                            </a:rPr>
                            <a:t>16</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ctr"/>
                          <a:r>
                            <a:rPr lang="en-US" sz="1400" b="0" i="0" u="none" strike="noStrike" dirty="0">
                              <a:solidFill>
                                <a:srgbClr val="000000"/>
                              </a:solidFill>
                              <a:effectLst/>
                              <a:latin typeface="+mj-lt"/>
                            </a:rPr>
                            <a:t>200 - 3*22 + 5*38 -4*5 =</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US" sz="1400" b="0" i="0" u="none" strike="noStrike" dirty="0">
                              <a:solidFill>
                                <a:srgbClr val="000000"/>
                              </a:solidFill>
                              <a:effectLst/>
                              <a:latin typeface="+mj-lt"/>
                            </a:rPr>
                            <a:t>304</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400" b="0" i="0" u="none" strike="noStrike" dirty="0">
                              <a:solidFill>
                                <a:srgbClr val="000000"/>
                              </a:solidFill>
                              <a:effectLst/>
                              <a:latin typeface="+mj-lt"/>
                            </a:rPr>
                            <a:t>-4</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r h="370840">
                    <a:tc>
                      <a:txBody>
                        <a:bodyPr/>
                        <a:lstStyle/>
                        <a:p>
                          <a:pPr algn="ctr" fontAlgn="ctr"/>
                          <a:r>
                            <a:rPr lang="en-US" sz="1400" b="0" i="1" u="none" strike="noStrike" dirty="0">
                              <a:solidFill>
                                <a:srgbClr val="000000"/>
                              </a:solidFill>
                              <a:effectLst/>
                              <a:latin typeface="+mj-lt"/>
                            </a:rPr>
                            <a:t>2</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mj-lt"/>
                            </a:rPr>
                            <a:t>120</a:t>
                          </a:r>
                        </a:p>
                      </a:txBody>
                      <a:tcPr marL="9525" marR="9525" marT="9525" marB="0" anchor="ctr"/>
                    </a:tc>
                    <a:tc>
                      <a:txBody>
                        <a:bodyPr/>
                        <a:lstStyle/>
                        <a:p>
                          <a:pPr algn="ctr" fontAlgn="ctr"/>
                          <a:r>
                            <a:rPr lang="en-US" sz="1400" b="0" i="0" u="none" strike="noStrike">
                              <a:solidFill>
                                <a:srgbClr val="000000"/>
                              </a:solidFill>
                              <a:effectLst/>
                              <a:latin typeface="+mj-lt"/>
                            </a:rPr>
                            <a:t>5</a:t>
                          </a:r>
                        </a:p>
                      </a:txBody>
                      <a:tcPr marL="9525" marR="9525" marT="9525" marB="0" anchor="ctr"/>
                    </a:tc>
                    <a:tc>
                      <a:txBody>
                        <a:bodyPr/>
                        <a:lstStyle/>
                        <a:p>
                          <a:pPr algn="ctr" fontAlgn="ctr"/>
                          <a:r>
                            <a:rPr lang="en-US" sz="1400" b="0" i="0" u="none" strike="noStrike">
                              <a:solidFill>
                                <a:srgbClr val="000000"/>
                              </a:solidFill>
                              <a:effectLst/>
                              <a:latin typeface="+mj-lt"/>
                            </a:rPr>
                            <a:t>12</a:t>
                          </a:r>
                        </a:p>
                      </a:txBody>
                      <a:tcPr marL="9525" marR="9525" marT="9525" marB="0" anchor="ctr"/>
                    </a:tc>
                    <a:tc>
                      <a:txBody>
                        <a:bodyPr/>
                        <a:lstStyle/>
                        <a:p>
                          <a:pPr algn="ctr" fontAlgn="ctr"/>
                          <a:r>
                            <a:rPr lang="en-US" sz="1400" b="0" i="0" u="none" strike="noStrike">
                              <a:solidFill>
                                <a:srgbClr val="000000"/>
                              </a:solidFill>
                              <a:effectLst/>
                              <a:latin typeface="+mj-lt"/>
                            </a:rPr>
                            <a:t>20</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r>
                            <a:rPr lang="en-US" sz="1400" b="0" i="0" u="none" strike="noStrike" dirty="0">
                              <a:solidFill>
                                <a:srgbClr val="000000"/>
                              </a:solidFill>
                              <a:effectLst/>
                              <a:latin typeface="+mj-lt"/>
                            </a:rPr>
                            <a:t>100 - 2*5 + 6*12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dirty="0">
                              <a:solidFill>
                                <a:srgbClr val="000000"/>
                              </a:solidFill>
                              <a:effectLst/>
                              <a:latin typeface="+mj-lt"/>
                            </a:rPr>
                            <a:t>162</a:t>
                          </a:r>
                        </a:p>
                      </a:txBody>
                      <a:tcPr marL="9525" marR="9525" marT="9525" marB="0" anchor="ctr"/>
                    </a:tc>
                    <a:tc>
                      <a:txBody>
                        <a:bodyPr/>
                        <a:lstStyle/>
                        <a:p>
                          <a:pPr algn="ctr" fontAlgn="ctr"/>
                          <a:r>
                            <a:rPr lang="en-US" sz="1400" b="0" i="0" u="none" strike="noStrike" dirty="0">
                              <a:solidFill>
                                <a:srgbClr val="000000"/>
                              </a:solidFill>
                              <a:effectLst/>
                              <a:latin typeface="+mj-lt"/>
                            </a:rPr>
                            <a:t>-42</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r>
                            <a:rPr lang="en-US" sz="1400" b="0" i="0" u="none" strike="noStrike" dirty="0">
                              <a:solidFill>
                                <a:srgbClr val="000000"/>
                              </a:solidFill>
                              <a:effectLst/>
                              <a:latin typeface="+mj-lt"/>
                            </a:rPr>
                            <a:t>200 - 3*5 + 5*12 -4*20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mj-lt"/>
                            </a:rPr>
                            <a:t>165</a:t>
                          </a:r>
                        </a:p>
                      </a:txBody>
                      <a:tcPr marL="9525" marR="9525" marT="9525" marB="0" anchor="ctr"/>
                    </a:tc>
                    <a:tc>
                      <a:txBody>
                        <a:bodyPr/>
                        <a:lstStyle/>
                        <a:p>
                          <a:pPr algn="ctr" fontAlgn="ctr"/>
                          <a:r>
                            <a:rPr lang="en-US" sz="1400" b="0" i="0" u="none" strike="noStrike">
                              <a:solidFill>
                                <a:srgbClr val="000000"/>
                              </a:solidFill>
                              <a:effectLst/>
                              <a:latin typeface="+mj-lt"/>
                            </a:rPr>
                            <a:t>-45</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370840">
                    <a:tc>
                      <a:txBody>
                        <a:bodyPr/>
                        <a:lstStyle/>
                        <a:p>
                          <a:pPr algn="ctr" fontAlgn="ctr"/>
                          <a:r>
                            <a:rPr lang="en-US" sz="1400" b="0" i="1" u="none" strike="noStrike" dirty="0">
                              <a:solidFill>
                                <a:srgbClr val="000000"/>
                              </a:solidFill>
                              <a:effectLst/>
                              <a:latin typeface="+mj-lt"/>
                            </a:rPr>
                            <a:t>3</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mj-lt"/>
                            </a:rPr>
                            <a:t>280</a:t>
                          </a:r>
                        </a:p>
                      </a:txBody>
                      <a:tcPr marL="9525" marR="9525" marT="9525" marB="0" anchor="ctr"/>
                    </a:tc>
                    <a:tc>
                      <a:txBody>
                        <a:bodyPr/>
                        <a:lstStyle/>
                        <a:p>
                          <a:pPr algn="ctr" fontAlgn="ctr"/>
                          <a:r>
                            <a:rPr lang="en-US" sz="1400" b="0" i="0" u="none" strike="noStrike">
                              <a:solidFill>
                                <a:srgbClr val="000000"/>
                              </a:solidFill>
                              <a:effectLst/>
                              <a:latin typeface="+mj-lt"/>
                            </a:rPr>
                            <a:t>7</a:t>
                          </a:r>
                        </a:p>
                      </a:txBody>
                      <a:tcPr marL="9525" marR="9525" marT="9525" marB="0" anchor="ctr"/>
                    </a:tc>
                    <a:tc>
                      <a:txBody>
                        <a:bodyPr/>
                        <a:lstStyle/>
                        <a:p>
                          <a:pPr algn="ctr" fontAlgn="ctr"/>
                          <a:r>
                            <a:rPr lang="en-US" sz="1400" b="0" i="0" u="none" strike="noStrike">
                              <a:solidFill>
                                <a:srgbClr val="000000"/>
                              </a:solidFill>
                              <a:effectLst/>
                              <a:latin typeface="+mj-lt"/>
                            </a:rPr>
                            <a:t>30</a:t>
                          </a:r>
                        </a:p>
                      </a:txBody>
                      <a:tcPr marL="9525" marR="9525" marT="9525" marB="0" anchor="ctr"/>
                    </a:tc>
                    <a:tc>
                      <a:txBody>
                        <a:bodyPr/>
                        <a:lstStyle/>
                        <a:p>
                          <a:pPr algn="ctr" fontAlgn="ctr"/>
                          <a:r>
                            <a:rPr lang="en-US" sz="1400" b="0" i="0" u="none" strike="noStrike">
                              <a:solidFill>
                                <a:srgbClr val="000000"/>
                              </a:solidFill>
                              <a:effectLst/>
                              <a:latin typeface="+mj-lt"/>
                            </a:rPr>
                            <a:t>13</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r>
                            <a:rPr lang="en-US" sz="1400" b="0" i="0" u="none" strike="noStrike" dirty="0">
                              <a:solidFill>
                                <a:srgbClr val="000000"/>
                              </a:solidFill>
                              <a:effectLst/>
                              <a:latin typeface="+mj-lt"/>
                            </a:rPr>
                            <a:t>100 - 2*7 + 6*30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dirty="0">
                              <a:solidFill>
                                <a:srgbClr val="000000"/>
                              </a:solidFill>
                              <a:effectLst/>
                              <a:latin typeface="+mj-lt"/>
                            </a:rPr>
                            <a:t>266</a:t>
                          </a:r>
                        </a:p>
                      </a:txBody>
                      <a:tcPr marL="9525" marR="9525" marT="9525" marB="0" anchor="ctr"/>
                    </a:tc>
                    <a:tc>
                      <a:txBody>
                        <a:bodyPr/>
                        <a:lstStyle/>
                        <a:p>
                          <a:pPr algn="ctr" fontAlgn="ctr"/>
                          <a:r>
                            <a:rPr lang="en-US" sz="1400" b="0" i="0" u="none" strike="noStrike" dirty="0">
                              <a:solidFill>
                                <a:srgbClr val="000000"/>
                              </a:solidFill>
                              <a:effectLst/>
                              <a:latin typeface="+mj-lt"/>
                            </a:rPr>
                            <a:t>14</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r>
                            <a:rPr lang="en-US" sz="1400" b="0" i="0" u="none" strike="noStrike" dirty="0">
                              <a:solidFill>
                                <a:srgbClr val="000000"/>
                              </a:solidFill>
                              <a:effectLst/>
                              <a:latin typeface="+mj-lt"/>
                            </a:rPr>
                            <a:t>200 - 3*7+5*30-4*13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mj-lt"/>
                            </a:rPr>
                            <a:t>277</a:t>
                          </a:r>
                        </a:p>
                      </a:txBody>
                      <a:tcPr marL="9525" marR="9525" marT="9525" marB="0" anchor="ctr"/>
                    </a:tc>
                    <a:tc>
                      <a:txBody>
                        <a:bodyPr/>
                        <a:lstStyle/>
                        <a:p>
                          <a:pPr algn="ctr" fontAlgn="ctr"/>
                          <a:r>
                            <a:rPr lang="en-US" sz="1400" b="0" i="0" u="none" strike="noStrike">
                              <a:solidFill>
                                <a:srgbClr val="000000"/>
                              </a:solidFill>
                              <a:effectLst/>
                              <a:latin typeface="+mj-lt"/>
                            </a:rPr>
                            <a:t>3</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370840">
                    <a:tc>
                      <a:txBody>
                        <a:bodyPr/>
                        <a:lstStyle/>
                        <a:p>
                          <a:pPr algn="ctr" fontAlgn="ctr"/>
                          <a:r>
                            <a:rPr lang="en-US" sz="1400" b="0" i="1" u="none" strike="noStrike" dirty="0">
                              <a:solidFill>
                                <a:srgbClr val="000000"/>
                              </a:solidFill>
                              <a:effectLst/>
                              <a:latin typeface="+mj-lt"/>
                            </a:rPr>
                            <a:t>…</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mj-lt"/>
                            </a:rPr>
                            <a:t> </a:t>
                          </a:r>
                        </a:p>
                      </a:txBody>
                      <a:tcPr marL="9525" marR="9525" marT="9525" marB="0" anchor="ctr"/>
                    </a:tc>
                    <a:tc>
                      <a:txBody>
                        <a:bodyPr/>
                        <a:lstStyle/>
                        <a:p>
                          <a:pPr algn="ctr" fontAlgn="ctr"/>
                          <a:r>
                            <a:rPr lang="en-US" sz="1400" b="0" i="0" u="none" strike="noStrike">
                              <a:solidFill>
                                <a:srgbClr val="000000"/>
                              </a:solidFill>
                              <a:effectLst/>
                              <a:latin typeface="+mj-lt"/>
                            </a:rPr>
                            <a:t> </a:t>
                          </a:r>
                        </a:p>
                      </a:txBody>
                      <a:tcPr marL="9525" marR="9525" marT="9525" marB="0" anchor="ctr"/>
                    </a:tc>
                    <a:tc>
                      <a:txBody>
                        <a:bodyPr/>
                        <a:lstStyle/>
                        <a:p>
                          <a:pPr algn="ctr" fontAlgn="ctr"/>
                          <a:r>
                            <a:rPr lang="en-US" sz="1400" b="0" i="0" u="none" strike="noStrike">
                              <a:solidFill>
                                <a:srgbClr val="000000"/>
                              </a:solidFill>
                              <a:effectLst/>
                              <a:latin typeface="+mj-lt"/>
                            </a:rPr>
                            <a:t> </a:t>
                          </a:r>
                        </a:p>
                      </a:txBody>
                      <a:tcPr marL="9525" marR="9525" marT="9525" marB="0" anchor="ctr"/>
                    </a:tc>
                    <a:tc>
                      <a:txBody>
                        <a:bodyPr/>
                        <a:lstStyle/>
                        <a:p>
                          <a:pPr algn="ctr" fontAlgn="ctr"/>
                          <a:r>
                            <a:rPr lang="en-US" sz="1400" b="0" i="0" u="none" strike="noStrike">
                              <a:solidFill>
                                <a:srgbClr val="000000"/>
                              </a:solidFill>
                              <a:effectLst/>
                              <a:latin typeface="+mj-lt"/>
                            </a:rPr>
                            <a:t> </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r>
                            <a:rPr lang="en-US" sz="1400" b="0" i="0" u="none" strike="noStrike" dirty="0">
                              <a:solidFill>
                                <a:srgbClr val="000000"/>
                              </a:solidFill>
                              <a:effectLst/>
                              <a:latin typeface="+mj-lt"/>
                            </a:rPr>
                            <a:t>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dirty="0">
                              <a:solidFill>
                                <a:srgbClr val="000000"/>
                              </a:solidFill>
                              <a:effectLst/>
                              <a:latin typeface="+mj-lt"/>
                            </a:rPr>
                            <a:t> </a:t>
                          </a:r>
                        </a:p>
                      </a:txBody>
                      <a:tcPr marL="9525" marR="9525" marT="9525" marB="0" anchor="ctr"/>
                    </a:tc>
                    <a:tc>
                      <a:txBody>
                        <a:bodyPr/>
                        <a:lstStyle/>
                        <a:p>
                          <a:pPr algn="ctr" fontAlgn="ctr"/>
                          <a:r>
                            <a:rPr lang="en-US" sz="1400" b="0" i="0" u="none" strike="noStrike" dirty="0">
                              <a:solidFill>
                                <a:srgbClr val="000000"/>
                              </a:solidFill>
                              <a:effectLst/>
                              <a:latin typeface="+mj-lt"/>
                            </a:rPr>
                            <a:t> </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r>
                            <a:rPr lang="en-US" sz="1400" b="0" i="0" u="none" strike="noStrike" dirty="0">
                              <a:solidFill>
                                <a:srgbClr val="000000"/>
                              </a:solidFill>
                              <a:effectLst/>
                              <a:latin typeface="+mj-lt"/>
                            </a:rPr>
                            <a:t>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mj-lt"/>
                            </a:rPr>
                            <a:t> </a:t>
                          </a:r>
                        </a:p>
                      </a:txBody>
                      <a:tcPr marL="9525" marR="9525" marT="9525" marB="0" anchor="ctr"/>
                    </a:tc>
                    <a:tc>
                      <a:txBody>
                        <a:bodyPr/>
                        <a:lstStyle/>
                        <a:p>
                          <a:pPr algn="ctr" fontAlgn="ctr"/>
                          <a:r>
                            <a:rPr lang="en-US" sz="1400" b="0" i="0" u="none" strike="noStrike">
                              <a:solidFill>
                                <a:srgbClr val="000000"/>
                              </a:solidFill>
                              <a:effectLst/>
                              <a:latin typeface="+mj-lt"/>
                            </a:rPr>
                            <a:t> </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370840">
                    <a:tc>
                      <a:txBody>
                        <a:bodyPr/>
                        <a:lstStyle/>
                        <a:p>
                          <a:pPr algn="ctr" fontAlgn="ctr"/>
                          <a:r>
                            <a:rPr lang="en-US" sz="1400" b="0" i="1" u="none" strike="noStrike" dirty="0">
                              <a:solidFill>
                                <a:srgbClr val="000000"/>
                              </a:solidFill>
                              <a:effectLst/>
                              <a:latin typeface="+mj-lt"/>
                            </a:rPr>
                            <a:t>500</a:t>
                          </a: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j-lt"/>
                            </a:rPr>
                            <a:t>210</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mj-lt"/>
                            </a:rPr>
                            <a:t>10</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j-lt"/>
                            </a:rPr>
                            <a:t>18</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mj-lt"/>
                            </a:rPr>
                            <a:t>10</a:t>
                          </a: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mj-lt"/>
                            </a:rPr>
                            <a:t>100 - 2*10 + 6*18 =</a:t>
                          </a: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mj-lt"/>
                            </a:rPr>
                            <a:t>188</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mj-lt"/>
                            </a:rPr>
                            <a:t>22</a:t>
                          </a: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mj-lt"/>
                            </a:rPr>
                            <a:t>200-3*10+5*18-4*10 =</a:t>
                          </a: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mj-lt"/>
                            </a:rPr>
                            <a:t>220</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mj-lt"/>
                            </a:rPr>
                            <a:t>-10</a:t>
                          </a: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528320">
                    <a:tc gridSpan="5">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𝑀𝑆𝐸</m:t>
                                </m:r>
                                <m:r>
                                  <a:rPr lang="en-US" sz="1400" b="0" i="1" smtClean="0">
                                    <a:latin typeface="Cambria Math" panose="02040503050406030204" pitchFamily="18" charset="0"/>
                                  </a:rPr>
                                  <m:t>=</m:t>
                                </m:r>
                                <m:nary>
                                  <m:naryPr>
                                    <m:chr m:val="∑"/>
                                    <m:ctrlPr>
                                      <a:rPr lang="en-US" sz="1400" i="1" smtClean="0">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𝜀</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b="0" i="1" smtClean="0">
                                    <a:latin typeface="Cambria Math" panose="02040503050406030204" pitchFamily="18" charset="0"/>
                                  </a:rPr>
                                  <m:t>/</m:t>
                                </m:r>
                                <m:r>
                                  <a:rPr lang="en-US" sz="1400" b="0" i="1" smtClean="0">
                                    <a:latin typeface="Cambria Math" panose="02040503050406030204" pitchFamily="18" charset="0"/>
                                  </a:rPr>
                                  <m:t>𝑛</m:t>
                                </m:r>
                              </m:oMath>
                            </m:oMathPara>
                          </a14:m>
                          <a:endParaRPr lang="en-US" sz="1400" dirty="0">
                            <a:solidFill>
                              <a:schemeClr val="tx1"/>
                            </a:solidFill>
                            <a:latin typeface="+mj-lt"/>
                          </a:endParaRPr>
                        </a:p>
                      </a:txBody>
                      <a:tcPr>
                        <a:lnT w="12700" cap="flat" cmpd="sng" algn="ctr">
                          <a:solidFill>
                            <a:schemeClr val="tx1"/>
                          </a:solidFill>
                          <a:prstDash val="solid"/>
                          <a:round/>
                          <a:headEnd type="none" w="med" len="med"/>
                          <a:tailEnd type="none" w="med" len="med"/>
                        </a:lnT>
                      </a:tcPr>
                    </a:tc>
                    <a:tc hMerge="1">
                      <a:txBody>
                        <a:bodyPr/>
                        <a:lstStyle/>
                        <a:p>
                          <a:endParaRPr lang="en-US" sz="1600" dirty="0">
                            <a:solidFill>
                              <a:schemeClr val="tx1"/>
                            </a:solidFill>
                            <a:latin typeface="Calibri" panose="020F0502020204030204" pitchFamily="34" charset="0"/>
                          </a:endParaRPr>
                        </a:p>
                      </a:txBody>
                      <a:tcPr/>
                    </a:tc>
                    <a:tc hMerge="1">
                      <a:txBody>
                        <a:bodyPr/>
                        <a:lstStyle/>
                        <a:p>
                          <a:pPr algn="ctr" fontAlgn="ctr"/>
                          <a:endParaRPr lang="en-US" sz="1400" b="0" i="0" u="none" strike="noStrike" dirty="0">
                            <a:solidFill>
                              <a:srgbClr val="000000"/>
                            </a:solidFill>
                            <a:effectLst/>
                            <a:latin typeface="+mj-lt"/>
                          </a:endParaRPr>
                        </a:p>
                      </a:txBody>
                      <a:tcPr marL="9525" marR="9525" marT="9525" marB="0" anchor="ctr"/>
                    </a:tc>
                    <a:tc hMerge="1">
                      <a:txBody>
                        <a:bodyPr/>
                        <a:lstStyle/>
                        <a:p>
                          <a:pPr algn="ctr" fontAlgn="ctr"/>
                          <a:endParaRPr lang="en-US" sz="1400" b="0" i="0" u="none" strike="noStrike" dirty="0">
                            <a:solidFill>
                              <a:srgbClr val="000000"/>
                            </a:solidFill>
                            <a:effectLst/>
                            <a:latin typeface="+mj-lt"/>
                          </a:endParaRPr>
                        </a:p>
                      </a:txBody>
                      <a:tcPr marL="9525" marR="9525" marT="9525" marB="0" anchor="ctr"/>
                    </a:tc>
                    <a:tc hMerge="1">
                      <a:txBody>
                        <a:bodyPr/>
                        <a:lstStyle/>
                        <a:p>
                          <a:pPr algn="ctr" fontAlgn="ctr"/>
                          <a:endParaRPr lang="en-US" sz="1400" b="0" i="0" u="none" strike="noStrike" dirty="0">
                            <a:solidFill>
                              <a:srgbClr val="000000"/>
                            </a:solidFill>
                            <a:effectLst/>
                            <a:latin typeface="+mj-lt"/>
                          </a:endParaRPr>
                        </a:p>
                      </a:txBody>
                      <a:tcPr marL="9525" marR="9525" marT="9525" marB="0" anchor="ctr"/>
                    </a:tc>
                    <a:tc>
                      <a:txBody>
                        <a:bodyPr/>
                        <a:lstStyle/>
                        <a:p>
                          <a:pPr algn="ctr" fontAlgn="ctr"/>
                          <a:endParaRPr lang="en-US" sz="1400" b="0" i="0" u="none" strike="noStrike">
                            <a:solidFill>
                              <a:srgbClr val="000000"/>
                            </a:solidFill>
                            <a:effectLst/>
                            <a:latin typeface="+mj-lt"/>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endParaRPr lang="en-US" sz="1400" b="0" i="0" u="none" strike="noStrike">
                            <a:solidFill>
                              <a:srgbClr val="000000"/>
                            </a:solidFill>
                            <a:effectLst/>
                            <a:latin typeface="+mj-lt"/>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400" b="0" i="0" u="none" strike="noStrike" dirty="0">
                              <a:solidFill>
                                <a:srgbClr val="000000"/>
                              </a:solidFill>
                              <a:effectLst/>
                              <a:latin typeface="+mj-lt"/>
                            </a:rPr>
                            <a:t>484</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endParaRPr lang="en-US" sz="1400" b="0" i="0" u="none" strike="noStrike" dirty="0">
                            <a:solidFill>
                              <a:srgbClr val="000000"/>
                            </a:solidFill>
                            <a:effectLst/>
                            <a:latin typeface="+mj-lt"/>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endParaRPr lang="en-US" sz="1400" b="0" i="0" u="none" strike="noStrike" dirty="0">
                            <a:solidFill>
                              <a:srgbClr val="000000"/>
                            </a:solidFill>
                            <a:effectLst/>
                            <a:latin typeface="+mj-lt"/>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400" b="0" i="0" u="none" strike="noStrike" dirty="0">
                              <a:solidFill>
                                <a:srgbClr val="000000"/>
                              </a:solidFill>
                              <a:effectLst/>
                              <a:latin typeface="+mj-lt"/>
                            </a:rPr>
                            <a:t>64</a:t>
                          </a: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8"/>
                      </a:ext>
                    </a:extLst>
                  </a:tr>
                  <a:tr h="370840">
                    <a:tc gridSpan="5">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𝑅𝑀𝑆𝐸</m:t>
                                </m:r>
                                <m:r>
                                  <a:rPr lang="en-US" sz="1400" b="0" i="1" smtClean="0">
                                    <a:latin typeface="Cambria Math" panose="02040503050406030204" pitchFamily="18" charset="0"/>
                                  </a:rPr>
                                  <m:t>=</m:t>
                                </m:r>
                                <m:rad>
                                  <m:radPr>
                                    <m:degHide m:val="on"/>
                                    <m:ctrlPr>
                                      <a:rPr lang="en-US" sz="1400" b="0" i="1" smtClean="0">
                                        <a:latin typeface="Cambria Math" panose="02040503050406030204" pitchFamily="18" charset="0"/>
                                      </a:rPr>
                                    </m:ctrlPr>
                                  </m:radPr>
                                  <m:deg/>
                                  <m:e>
                                    <m:nary>
                                      <m:naryPr>
                                        <m:chr m:val="∑"/>
                                        <m:ctrlPr>
                                          <a:rPr lang="en-US" sz="1400" i="1" smtClean="0">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𝜀</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b="0" i="1" smtClean="0">
                                        <a:latin typeface="Cambria Math" panose="02040503050406030204" pitchFamily="18" charset="0"/>
                                      </a:rPr>
                                      <m:t>/</m:t>
                                    </m:r>
                                    <m:r>
                                      <a:rPr lang="en-US" sz="1400" b="0" i="1" smtClean="0">
                                        <a:latin typeface="Cambria Math" panose="02040503050406030204" pitchFamily="18" charset="0"/>
                                      </a:rPr>
                                      <m:t>𝑛</m:t>
                                    </m:r>
                                  </m:e>
                                </m:rad>
                              </m:oMath>
                            </m:oMathPara>
                          </a14:m>
                          <a:endParaRPr lang="en-US" sz="1400" dirty="0">
                            <a:solidFill>
                              <a:schemeClr val="tx1"/>
                            </a:solidFill>
                            <a:latin typeface="+mj-lt"/>
                          </a:endParaRPr>
                        </a:p>
                      </a:txBody>
                      <a:tcPr/>
                    </a:tc>
                    <a:tc hMerge="1">
                      <a:txBody>
                        <a:bodyPr/>
                        <a:lstStyle/>
                        <a:p>
                          <a:endParaRPr lang="en-US" sz="1600" dirty="0">
                            <a:solidFill>
                              <a:schemeClr val="tx1"/>
                            </a:solidFill>
                            <a:latin typeface="Calibri" panose="020F0502020204030204" pitchFamily="34" charset="0"/>
                          </a:endParaRPr>
                        </a:p>
                      </a:txBody>
                      <a:tcPr/>
                    </a:tc>
                    <a:tc hMerge="1">
                      <a:txBody>
                        <a:bodyPr/>
                        <a:lstStyle/>
                        <a:p>
                          <a:pPr algn="ctr" fontAlgn="ctr"/>
                          <a:endParaRPr lang="en-US" sz="1400" b="0" i="0" u="none" strike="noStrike" dirty="0">
                            <a:solidFill>
                              <a:srgbClr val="000000"/>
                            </a:solidFill>
                            <a:effectLst/>
                            <a:latin typeface="+mj-lt"/>
                          </a:endParaRPr>
                        </a:p>
                      </a:txBody>
                      <a:tcPr marL="9525" marR="9525" marT="9525" marB="0" anchor="ctr"/>
                    </a:tc>
                    <a:tc hMerge="1">
                      <a:txBody>
                        <a:bodyPr/>
                        <a:lstStyle/>
                        <a:p>
                          <a:pPr algn="ctr" fontAlgn="ctr"/>
                          <a:endParaRPr lang="en-US" sz="1400" b="0" i="0" u="none" strike="noStrike" dirty="0">
                            <a:solidFill>
                              <a:srgbClr val="000000"/>
                            </a:solidFill>
                            <a:effectLst/>
                            <a:latin typeface="+mj-lt"/>
                          </a:endParaRPr>
                        </a:p>
                      </a:txBody>
                      <a:tcPr marL="9525" marR="9525" marT="9525" marB="0" anchor="ctr"/>
                    </a:tc>
                    <a:tc hMerge="1">
                      <a:txBody>
                        <a:bodyPr/>
                        <a:lstStyle/>
                        <a:p>
                          <a:pPr algn="ctr" fontAlgn="ctr"/>
                          <a:endParaRPr lang="en-US" sz="1400" b="0" i="0" u="none" strike="noStrike" dirty="0">
                            <a:solidFill>
                              <a:srgbClr val="000000"/>
                            </a:solidFill>
                            <a:effectLst/>
                            <a:latin typeface="+mj-lt"/>
                          </a:endParaRPr>
                        </a:p>
                      </a:txBody>
                      <a:tcPr marL="9525" marR="9525" marT="9525" marB="0" anchor="ctr"/>
                    </a:tc>
                    <a:tc>
                      <a:txBody>
                        <a:bodyPr/>
                        <a:lstStyle/>
                        <a:p>
                          <a:pPr algn="ctr" fontAlgn="ctr"/>
                          <a:endParaRPr lang="en-US" sz="1400" b="0" i="0" u="none" strike="noStrike" dirty="0">
                            <a:solidFill>
                              <a:srgbClr val="000000"/>
                            </a:solidFill>
                            <a:effectLst/>
                            <a:latin typeface="+mj-lt"/>
                          </a:endParaRPr>
                        </a:p>
                      </a:txBody>
                      <a:tcPr marL="9525" marR="9525" marT="9525" marB="0" anchor="ctr"/>
                    </a:tc>
                    <a:tc>
                      <a:txBody>
                        <a:bodyPr/>
                        <a:lstStyle/>
                        <a:p>
                          <a:pPr algn="ctr" fontAlgn="ctr"/>
                          <a:endParaRPr lang="en-US" sz="1400" b="0" i="0" u="none" strike="noStrike" dirty="0">
                            <a:solidFill>
                              <a:srgbClr val="000000"/>
                            </a:solidFill>
                            <a:effectLst/>
                            <a:latin typeface="+mj-lt"/>
                          </a:endParaRPr>
                        </a:p>
                      </a:txBody>
                      <a:tcPr marL="9525" marR="9525" marT="9525" marB="0" anchor="ctr"/>
                    </a:tc>
                    <a:tc>
                      <a:txBody>
                        <a:bodyPr/>
                        <a:lstStyle/>
                        <a:p>
                          <a:pPr algn="ctr" fontAlgn="ctr"/>
                          <a:r>
                            <a:rPr lang="en-US" sz="1400" b="0" i="0" u="none" strike="noStrike" dirty="0">
                              <a:solidFill>
                                <a:srgbClr val="000000"/>
                              </a:solidFill>
                              <a:effectLst/>
                              <a:latin typeface="+mj-lt"/>
                            </a:rPr>
                            <a:t>22</a:t>
                          </a:r>
                        </a:p>
                      </a:txBody>
                      <a:tcPr marL="9525" marR="9525" marT="9525" marB="0" anchor="ctr"/>
                    </a:tc>
                    <a:tc>
                      <a:txBody>
                        <a:bodyPr/>
                        <a:lstStyle/>
                        <a:p>
                          <a:pPr algn="ctr" fontAlgn="ctr"/>
                          <a:endParaRPr lang="en-US" sz="1400" b="0" i="0" u="none" strike="noStrike" dirty="0">
                            <a:solidFill>
                              <a:srgbClr val="000000"/>
                            </a:solidFill>
                            <a:effectLst/>
                            <a:latin typeface="+mj-lt"/>
                          </a:endParaRPr>
                        </a:p>
                      </a:txBody>
                      <a:tcPr marL="9525" marR="9525" marT="9525" marB="0" anchor="ctr"/>
                    </a:tc>
                    <a:tc>
                      <a:txBody>
                        <a:bodyPr/>
                        <a:lstStyle/>
                        <a:p>
                          <a:pPr algn="ctr" fontAlgn="ctr"/>
                          <a:endParaRPr lang="en-US" sz="1400" b="0" i="0" u="none" strike="noStrike">
                            <a:solidFill>
                              <a:srgbClr val="000000"/>
                            </a:solidFill>
                            <a:effectLst/>
                            <a:latin typeface="+mj-lt"/>
                          </a:endParaRPr>
                        </a:p>
                      </a:txBody>
                      <a:tcPr marL="9525" marR="9525" marT="9525" marB="0" anchor="ctr"/>
                    </a:tc>
                    <a:tc>
                      <a:txBody>
                        <a:bodyPr/>
                        <a:lstStyle/>
                        <a:p>
                          <a:pPr algn="ctr" fontAlgn="ctr"/>
                          <a:r>
                            <a:rPr lang="en-US" sz="1400" b="0" i="0" u="none" strike="noStrike" dirty="0">
                              <a:solidFill>
                                <a:srgbClr val="000000"/>
                              </a:solidFill>
                              <a:effectLst/>
                              <a:latin typeface="+mj-lt"/>
                            </a:rPr>
                            <a:t>8</a:t>
                          </a:r>
                        </a:p>
                        <a:p>
                          <a:pPr algn="ctr" fontAlgn="ctr"/>
                          <a:endParaRPr lang="en-US" sz="14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10009"/>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2103103602"/>
                  </p:ext>
                </p:extLst>
              </p:nvPr>
            </p:nvGraphicFramePr>
            <p:xfrm>
              <a:off x="114299" y="1003361"/>
              <a:ext cx="8915401" cy="5496878"/>
            </p:xfrm>
            <a:graphic>
              <a:graphicData uri="http://schemas.openxmlformats.org/drawingml/2006/table">
                <a:tbl>
                  <a:tblPr firstRow="1" bandRow="1">
                    <a:tableStyleId>{5C22544A-7EE6-4342-B048-85BDC9FD1C3A}</a:tableStyleId>
                  </a:tblPr>
                  <a:tblGrid>
                    <a:gridCol w="533400"/>
                    <a:gridCol w="533400"/>
                    <a:gridCol w="533400"/>
                    <a:gridCol w="533400"/>
                    <a:gridCol w="533400"/>
                    <a:gridCol w="1676400"/>
                    <a:gridCol w="533400"/>
                    <a:gridCol w="914400"/>
                    <a:gridCol w="1981200"/>
                    <a:gridCol w="533400"/>
                    <a:gridCol w="609601"/>
                  </a:tblGrid>
                  <a:tr h="370840">
                    <a:tc gridSpan="5">
                      <a:txBody>
                        <a:bodyPr/>
                        <a:lstStyle/>
                        <a:p>
                          <a:pPr algn="ctr"/>
                          <a:r>
                            <a:rPr lang="en-US" sz="1400" dirty="0" smtClean="0">
                              <a:solidFill>
                                <a:schemeClr val="tx1"/>
                              </a:solidFill>
                              <a:latin typeface="+mj-lt"/>
                            </a:rPr>
                            <a:t>Raw Validation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3">
                      <a:txBody>
                        <a:bodyPr/>
                        <a:lstStyle/>
                        <a:p>
                          <a:pPr algn="ctr" fontAlgn="ctr"/>
                          <a:r>
                            <a:rPr lang="en-US" sz="1400" b="1" i="0" u="none" strike="noStrike" dirty="0">
                              <a:solidFill>
                                <a:srgbClr val="000000"/>
                              </a:solidFill>
                              <a:effectLst/>
                              <a:latin typeface="+mj-lt"/>
                            </a:rPr>
                            <a:t>Model 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1400" b="1" i="0" u="none" strike="noStrike" dirty="0">
                              <a:solidFill>
                                <a:srgbClr val="000000"/>
                              </a:solidFill>
                              <a:effectLst/>
                              <a:latin typeface="+mj-lt"/>
                            </a:rPr>
                            <a:t>Model 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1305560">
                    <a:tc>
                      <a:txBody>
                        <a:bodyPr/>
                        <a:lstStyle/>
                        <a:p>
                          <a:pPr algn="ctr" fontAlgn="ctr"/>
                          <a:r>
                            <a:rPr lang="en-US" sz="1400" b="1" i="0" u="none" strike="noStrike" dirty="0">
                              <a:solidFill>
                                <a:srgbClr val="000000"/>
                              </a:solidFill>
                              <a:effectLst/>
                              <a:latin typeface="+mj-lt"/>
                            </a:rPr>
                            <a:t>Observation</a:t>
                          </a:r>
                        </a:p>
                      </a:txBody>
                      <a:tcPr marL="9525" marR="9525" marT="9525" marB="0" vert="vert27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mj-lt"/>
                            </a:rPr>
                            <a:t>MEDHHINC</a:t>
                          </a:r>
                        </a:p>
                      </a:txBody>
                      <a:tcPr marL="9525" marR="9525" marT="9525" marB="0" vert="vert27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mj-lt"/>
                            </a:rPr>
                            <a:t>PCTVACANT</a:t>
                          </a:r>
                        </a:p>
                      </a:txBody>
                      <a:tcPr marL="9525" marR="9525" marT="9525" marB="0" vert="vert27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mj-lt"/>
                            </a:rPr>
                            <a:t>PCTSINGLE</a:t>
                          </a:r>
                        </a:p>
                      </a:txBody>
                      <a:tcPr marL="9525" marR="9525" marT="9525" marB="0" vert="vert27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mj-lt"/>
                            </a:rPr>
                            <a:t>AGGASSAULT</a:t>
                          </a:r>
                        </a:p>
                      </a:txBody>
                      <a:tcPr marL="9525" marR="9525" marT="9525" marB="0"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fontAlgn="ctr"/>
                          <a:r>
                            <a:rPr lang="en-US" sz="1400" b="1" i="1" u="none" strike="noStrike" dirty="0">
                              <a:solidFill>
                                <a:srgbClr val="000000"/>
                              </a:solidFill>
                              <a:effectLst/>
                              <a:latin typeface="+mj-lt"/>
                            </a:rPr>
                            <a:t>Equation obtained from fitting model on TRAINING data set: </a:t>
                          </a:r>
                          <a:br>
                            <a:rPr lang="en-US" sz="1400" b="1" i="1" u="none" strike="noStrike" dirty="0">
                              <a:solidFill>
                                <a:srgbClr val="000000"/>
                              </a:solidFill>
                              <a:effectLst/>
                              <a:latin typeface="+mj-lt"/>
                            </a:rPr>
                          </a:br>
                          <a:r>
                            <a:rPr lang="el-GR" sz="1400" b="1" i="1" u="none" strike="noStrike" dirty="0" smtClean="0">
                              <a:solidFill>
                                <a:srgbClr val="000000"/>
                              </a:solidFill>
                              <a:effectLst/>
                              <a:latin typeface="+mj-lt"/>
                            </a:rPr>
                            <a:t>β</a:t>
                          </a:r>
                          <a:r>
                            <a:rPr lang="en-US" sz="1400" b="1" i="1" u="none" strike="noStrike" baseline="-25000" dirty="0" smtClean="0">
                              <a:solidFill>
                                <a:srgbClr val="000000"/>
                              </a:solidFill>
                              <a:effectLst/>
                              <a:latin typeface="+mj-lt"/>
                            </a:rPr>
                            <a:t>0</a:t>
                          </a:r>
                          <a:r>
                            <a:rPr lang="en-US" sz="1400" b="1" i="1" u="none" strike="noStrike" dirty="0" smtClean="0">
                              <a:solidFill>
                                <a:srgbClr val="000000"/>
                              </a:solidFill>
                              <a:effectLst/>
                              <a:latin typeface="+mj-lt"/>
                            </a:rPr>
                            <a:t> = 100; </a:t>
                          </a:r>
                          <a:r>
                            <a:rPr lang="el-GR" sz="1400" b="1" i="1" u="none" strike="noStrike" kern="1200" dirty="0" smtClean="0">
                              <a:solidFill>
                                <a:srgbClr val="000000"/>
                              </a:solidFill>
                              <a:effectLst/>
                              <a:latin typeface="+mn-lt"/>
                              <a:ea typeface="+mn-ea"/>
                              <a:cs typeface="+mn-cs"/>
                            </a:rPr>
                            <a:t>β</a:t>
                          </a:r>
                          <a:r>
                            <a:rPr lang="en-US" sz="1400" b="1" i="1" u="none" strike="noStrike" kern="1200" baseline="-25000" dirty="0" smtClean="0">
                              <a:solidFill>
                                <a:srgbClr val="000000"/>
                              </a:solidFill>
                              <a:effectLst/>
                              <a:latin typeface="+mn-lt"/>
                              <a:ea typeface="+mn-ea"/>
                              <a:cs typeface="+mn-cs"/>
                            </a:rPr>
                            <a:t>1</a:t>
                          </a:r>
                          <a:r>
                            <a:rPr lang="en-US" sz="1400" b="1" i="1" u="none" strike="noStrike" kern="1200" dirty="0" smtClean="0">
                              <a:solidFill>
                                <a:srgbClr val="000000"/>
                              </a:solidFill>
                              <a:effectLst/>
                              <a:latin typeface="+mn-lt"/>
                              <a:ea typeface="+mn-ea"/>
                              <a:cs typeface="+mn-cs"/>
                            </a:rPr>
                            <a:t> = -2;</a:t>
                          </a:r>
                          <a:r>
                            <a:rPr lang="en-US" sz="1400" b="1" i="1" u="none" strike="noStrike" kern="1200" baseline="0" dirty="0" smtClean="0">
                              <a:solidFill>
                                <a:srgbClr val="000000"/>
                              </a:solidFill>
                              <a:effectLst/>
                              <a:latin typeface="+mn-lt"/>
                              <a:ea typeface="+mn-ea"/>
                              <a:cs typeface="+mn-cs"/>
                            </a:rPr>
                            <a:t> </a:t>
                          </a:r>
                          <a:r>
                            <a:rPr lang="el-GR" sz="1400" b="1" i="1" u="none" strike="noStrike" kern="1200" dirty="0" smtClean="0">
                              <a:solidFill>
                                <a:srgbClr val="000000"/>
                              </a:solidFill>
                              <a:effectLst/>
                              <a:latin typeface="+mn-lt"/>
                              <a:ea typeface="+mn-ea"/>
                              <a:cs typeface="+mn-cs"/>
                            </a:rPr>
                            <a:t>β</a:t>
                          </a:r>
                          <a:r>
                            <a:rPr lang="en-US" sz="1400" b="1" i="1" u="none" strike="noStrike" kern="1200" baseline="-25000" dirty="0" smtClean="0">
                              <a:solidFill>
                                <a:srgbClr val="000000"/>
                              </a:solidFill>
                              <a:effectLst/>
                              <a:latin typeface="+mn-lt"/>
                              <a:ea typeface="+mn-ea"/>
                              <a:cs typeface="+mn-cs"/>
                            </a:rPr>
                            <a:t>2</a:t>
                          </a:r>
                          <a:r>
                            <a:rPr lang="en-US" sz="1400" b="1" i="1" u="none" strike="noStrike" kern="1200" dirty="0" smtClean="0">
                              <a:solidFill>
                                <a:srgbClr val="000000"/>
                              </a:solidFill>
                              <a:effectLst/>
                              <a:latin typeface="+mn-lt"/>
                              <a:ea typeface="+mn-ea"/>
                              <a:cs typeface="+mn-cs"/>
                            </a:rPr>
                            <a:t> =</a:t>
                          </a:r>
                          <a:r>
                            <a:rPr lang="en-US" sz="1400" b="1" i="1" u="none" strike="noStrike" kern="1200" baseline="0" dirty="0" smtClean="0">
                              <a:solidFill>
                                <a:srgbClr val="000000"/>
                              </a:solidFill>
                              <a:effectLst/>
                              <a:latin typeface="+mn-lt"/>
                              <a:ea typeface="+mn-ea"/>
                              <a:cs typeface="+mn-cs"/>
                            </a:rPr>
                            <a:t> 6</a:t>
                          </a:r>
                          <a:r>
                            <a:rPr lang="en-US" sz="1400" b="1" i="1" u="none" strike="noStrike" dirty="0">
                              <a:solidFill>
                                <a:srgbClr val="000000"/>
                              </a:solidFill>
                              <a:effectLst/>
                              <a:latin typeface="+mj-lt"/>
                            </a:rPr>
                            <a:t/>
                          </a:r>
                          <a:br>
                            <a:rPr lang="en-US" sz="1400" b="1" i="1" u="none" strike="noStrike" dirty="0">
                              <a:solidFill>
                                <a:srgbClr val="000000"/>
                              </a:solidFill>
                              <a:effectLst/>
                              <a:latin typeface="+mj-lt"/>
                            </a:rPr>
                          </a:br>
                          <a:endParaRPr lang="en-US" sz="1400" b="1" i="1" u="none" strike="noStrike" dirty="0" smtClean="0">
                            <a:solidFill>
                              <a:srgbClr val="000000"/>
                            </a:solidFill>
                            <a:effectLst/>
                            <a:latin typeface="+mj-lt"/>
                          </a:endParaRPr>
                        </a:p>
                        <a:p>
                          <a:pPr algn="ctr" fontAlgn="ctr"/>
                          <a:r>
                            <a:rPr lang="en-US" sz="1400" b="1" i="0" u="none" strike="noStrike" dirty="0" smtClean="0">
                              <a:solidFill>
                                <a:srgbClr val="000000"/>
                              </a:solidFill>
                              <a:effectLst/>
                              <a:latin typeface="+mj-lt"/>
                            </a:rPr>
                            <a:t>MEDHHINC </a:t>
                          </a:r>
                          <a:r>
                            <a:rPr lang="en-US" sz="1400" b="1" i="0" u="none" strike="noStrike" dirty="0">
                              <a:solidFill>
                                <a:srgbClr val="000000"/>
                              </a:solidFill>
                              <a:effectLst/>
                              <a:latin typeface="+mj-lt"/>
                            </a:rPr>
                            <a:t>= 100 - 2*PCTVACANT + 6*PCTSINGLE</a:t>
                          </a:r>
                          <a:endParaRPr lang="en-US" sz="1400" b="1" i="1" u="none" strike="noStrike" dirty="0">
                            <a:solidFill>
                              <a:srgbClr val="000000"/>
                            </a:solidFill>
                            <a:effectLst/>
                            <a:latin typeface="+mj-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1400" b="1" i="1" u="none" strike="noStrike" dirty="0">
                              <a:solidFill>
                                <a:srgbClr val="000000"/>
                              </a:solidFill>
                              <a:effectLst/>
                              <a:latin typeface="+mj-lt"/>
                            </a:rPr>
                            <a:t>Equation obtained from fitting model on TRAINING data set: </a:t>
                          </a:r>
                          <a:endParaRPr lang="en-US" sz="1400" b="1" i="1" u="none" strike="noStrike" dirty="0" smtClean="0">
                            <a:solidFill>
                              <a:srgbClr val="000000"/>
                            </a:solidFill>
                            <a:effectLst/>
                            <a:latin typeface="+mj-lt"/>
                          </a:endParaRPr>
                        </a:p>
                        <a:p>
                          <a:pPr algn="ctr" fontAlgn="ctr"/>
                          <a:r>
                            <a:rPr lang="el-GR" sz="1400" b="1" i="1" u="none" strike="noStrike" kern="1200" dirty="0" smtClean="0">
                              <a:solidFill>
                                <a:srgbClr val="000000"/>
                              </a:solidFill>
                              <a:effectLst/>
                              <a:latin typeface="+mn-lt"/>
                              <a:ea typeface="+mn-ea"/>
                              <a:cs typeface="+mn-cs"/>
                            </a:rPr>
                            <a:t>β</a:t>
                          </a:r>
                          <a:r>
                            <a:rPr lang="en-US" sz="1400" b="1" i="1" u="none" strike="noStrike" kern="1200" baseline="-25000" dirty="0" smtClean="0">
                              <a:solidFill>
                                <a:srgbClr val="000000"/>
                              </a:solidFill>
                              <a:effectLst/>
                              <a:latin typeface="+mn-lt"/>
                              <a:ea typeface="+mn-ea"/>
                              <a:cs typeface="+mn-cs"/>
                            </a:rPr>
                            <a:t>0</a:t>
                          </a:r>
                          <a:r>
                            <a:rPr lang="en-US" sz="1400" b="1" i="1" u="none" strike="noStrike" kern="1200" dirty="0" smtClean="0">
                              <a:solidFill>
                                <a:srgbClr val="000000"/>
                              </a:solidFill>
                              <a:effectLst/>
                              <a:latin typeface="+mn-lt"/>
                              <a:ea typeface="+mn-ea"/>
                              <a:cs typeface="+mn-cs"/>
                            </a:rPr>
                            <a:t> = 200; </a:t>
                          </a:r>
                          <a:r>
                            <a:rPr lang="el-GR" sz="1400" b="1" i="1" u="none" strike="noStrike" kern="1200" dirty="0" smtClean="0">
                              <a:solidFill>
                                <a:srgbClr val="000000"/>
                              </a:solidFill>
                              <a:effectLst/>
                              <a:latin typeface="+mn-lt"/>
                              <a:ea typeface="+mn-ea"/>
                              <a:cs typeface="+mn-cs"/>
                            </a:rPr>
                            <a:t>β</a:t>
                          </a:r>
                          <a:r>
                            <a:rPr lang="en-US" sz="1400" b="1" i="1" u="none" strike="noStrike" kern="1200" baseline="-25000" dirty="0" smtClean="0">
                              <a:solidFill>
                                <a:srgbClr val="000000"/>
                              </a:solidFill>
                              <a:effectLst/>
                              <a:latin typeface="+mn-lt"/>
                              <a:ea typeface="+mn-ea"/>
                              <a:cs typeface="+mn-cs"/>
                            </a:rPr>
                            <a:t>1</a:t>
                          </a:r>
                          <a:r>
                            <a:rPr lang="en-US" sz="1400" b="1" i="1" u="none" strike="noStrike" kern="1200" dirty="0" smtClean="0">
                              <a:solidFill>
                                <a:srgbClr val="000000"/>
                              </a:solidFill>
                              <a:effectLst/>
                              <a:latin typeface="+mn-lt"/>
                              <a:ea typeface="+mn-ea"/>
                              <a:cs typeface="+mn-cs"/>
                            </a:rPr>
                            <a:t> = -3;</a:t>
                          </a:r>
                          <a:r>
                            <a:rPr lang="en-US" sz="1400" b="1" i="1" u="none" strike="noStrike" kern="1200" baseline="0" dirty="0" smtClean="0">
                              <a:solidFill>
                                <a:srgbClr val="000000"/>
                              </a:solidFill>
                              <a:effectLst/>
                              <a:latin typeface="+mn-lt"/>
                              <a:ea typeface="+mn-ea"/>
                              <a:cs typeface="+mn-cs"/>
                            </a:rPr>
                            <a:t> </a:t>
                          </a:r>
                          <a:r>
                            <a:rPr lang="el-GR" sz="1400" b="1" i="1" u="none" strike="noStrike" kern="1200" dirty="0" smtClean="0">
                              <a:solidFill>
                                <a:srgbClr val="000000"/>
                              </a:solidFill>
                              <a:effectLst/>
                              <a:latin typeface="+mn-lt"/>
                              <a:ea typeface="+mn-ea"/>
                              <a:cs typeface="+mn-cs"/>
                            </a:rPr>
                            <a:t>β</a:t>
                          </a:r>
                          <a:r>
                            <a:rPr lang="en-US" sz="1400" b="1" i="1" u="none" strike="noStrike" kern="1200" baseline="-25000" dirty="0" smtClean="0">
                              <a:solidFill>
                                <a:srgbClr val="000000"/>
                              </a:solidFill>
                              <a:effectLst/>
                              <a:latin typeface="+mn-lt"/>
                              <a:ea typeface="+mn-ea"/>
                              <a:cs typeface="+mn-cs"/>
                            </a:rPr>
                            <a:t>2</a:t>
                          </a:r>
                          <a:r>
                            <a:rPr lang="en-US" sz="1400" b="1" i="1" u="none" strike="noStrike" kern="1200" dirty="0" smtClean="0">
                              <a:solidFill>
                                <a:srgbClr val="000000"/>
                              </a:solidFill>
                              <a:effectLst/>
                              <a:latin typeface="+mn-lt"/>
                              <a:ea typeface="+mn-ea"/>
                              <a:cs typeface="+mn-cs"/>
                            </a:rPr>
                            <a:t> =</a:t>
                          </a:r>
                          <a:r>
                            <a:rPr lang="en-US" sz="1400" b="1" i="1" u="none" strike="noStrike" kern="1200" baseline="0" dirty="0" smtClean="0">
                              <a:solidFill>
                                <a:srgbClr val="000000"/>
                              </a:solidFill>
                              <a:effectLst/>
                              <a:latin typeface="+mn-lt"/>
                              <a:ea typeface="+mn-ea"/>
                              <a:cs typeface="+mn-cs"/>
                            </a:rPr>
                            <a:t> 5; </a:t>
                          </a:r>
                          <a:r>
                            <a:rPr lang="el-GR" sz="1400" b="1" i="1" u="none" strike="noStrike" kern="1200" dirty="0" smtClean="0">
                              <a:solidFill>
                                <a:srgbClr val="000000"/>
                              </a:solidFill>
                              <a:effectLst/>
                              <a:latin typeface="+mn-lt"/>
                              <a:ea typeface="+mn-ea"/>
                              <a:cs typeface="+mn-cs"/>
                            </a:rPr>
                            <a:t>β</a:t>
                          </a:r>
                          <a:r>
                            <a:rPr lang="en-US" sz="1400" b="1" i="1" u="none" strike="noStrike" kern="1200" baseline="-25000" dirty="0" smtClean="0">
                              <a:solidFill>
                                <a:srgbClr val="000000"/>
                              </a:solidFill>
                              <a:effectLst/>
                              <a:latin typeface="+mn-lt"/>
                              <a:ea typeface="+mn-ea"/>
                              <a:cs typeface="+mn-cs"/>
                            </a:rPr>
                            <a:t>3</a:t>
                          </a:r>
                          <a:r>
                            <a:rPr lang="en-US" sz="1400" b="1" i="1" u="none" strike="noStrike" kern="1200" dirty="0" smtClean="0">
                              <a:solidFill>
                                <a:srgbClr val="000000"/>
                              </a:solidFill>
                              <a:effectLst/>
                              <a:latin typeface="+mn-lt"/>
                              <a:ea typeface="+mn-ea"/>
                              <a:cs typeface="+mn-cs"/>
                            </a:rPr>
                            <a:t> </a:t>
                          </a:r>
                          <a:r>
                            <a:rPr lang="en-US" sz="1400" b="1" i="1" u="none" strike="noStrike" kern="1200" dirty="0" smtClean="0">
                              <a:solidFill>
                                <a:srgbClr val="000000"/>
                              </a:solidFill>
                              <a:effectLst/>
                              <a:latin typeface="+mn-lt"/>
                              <a:ea typeface="+mn-ea"/>
                              <a:cs typeface="+mn-cs"/>
                            </a:rPr>
                            <a:t>=</a:t>
                          </a:r>
                          <a:r>
                            <a:rPr lang="en-US" sz="1400" b="1" i="1" u="none" strike="noStrike" kern="1200" baseline="0" dirty="0" smtClean="0">
                              <a:solidFill>
                                <a:srgbClr val="000000"/>
                              </a:solidFill>
                              <a:effectLst/>
                              <a:latin typeface="+mn-lt"/>
                              <a:ea typeface="+mn-ea"/>
                              <a:cs typeface="+mn-cs"/>
                            </a:rPr>
                            <a:t> -4</a:t>
                          </a:r>
                          <a:r>
                            <a:rPr lang="en-US" sz="1400" b="1" i="1" u="none" strike="noStrike" kern="1200" dirty="0" smtClean="0">
                              <a:solidFill>
                                <a:srgbClr val="000000"/>
                              </a:solidFill>
                              <a:effectLst/>
                              <a:latin typeface="+mn-lt"/>
                              <a:ea typeface="+mn-ea"/>
                              <a:cs typeface="+mn-cs"/>
                            </a:rPr>
                            <a:t/>
                          </a:r>
                          <a:br>
                            <a:rPr lang="en-US" sz="1400" b="1" i="1" u="none" strike="noStrike" kern="1200" dirty="0" smtClean="0">
                              <a:solidFill>
                                <a:srgbClr val="000000"/>
                              </a:solidFill>
                              <a:effectLst/>
                              <a:latin typeface="+mn-lt"/>
                              <a:ea typeface="+mn-ea"/>
                              <a:cs typeface="+mn-cs"/>
                            </a:rPr>
                          </a:br>
                          <a:r>
                            <a:rPr lang="en-US" sz="1400" b="1" i="1" u="none" strike="noStrike" dirty="0">
                              <a:solidFill>
                                <a:srgbClr val="000000"/>
                              </a:solidFill>
                              <a:effectLst/>
                              <a:latin typeface="+mj-lt"/>
                            </a:rPr>
                            <a:t/>
                          </a:r>
                          <a:br>
                            <a:rPr lang="en-US" sz="1400" b="1" i="1" u="none" strike="noStrike" dirty="0">
                              <a:solidFill>
                                <a:srgbClr val="000000"/>
                              </a:solidFill>
                              <a:effectLst/>
                              <a:latin typeface="+mj-lt"/>
                            </a:rPr>
                          </a:br>
                          <a:r>
                            <a:rPr lang="en-US" sz="1400" b="1" i="1" u="none" strike="noStrike" dirty="0">
                              <a:solidFill>
                                <a:srgbClr val="000000"/>
                              </a:solidFill>
                              <a:effectLst/>
                              <a:latin typeface="+mj-lt"/>
                            </a:rPr>
                            <a:t>MEDHHINC = 200 - 3*PCTVACANT + 5*PCTSINGLE - 4*AGGASSAULT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370840">
                    <a:tc>
                      <a:txBody>
                        <a:bodyPr/>
                        <a:lstStyle/>
                        <a:p>
                          <a:pPr algn="ctr" fontAlgn="ctr"/>
                          <a:r>
                            <a:rPr lang="en-US" sz="1400" b="1" i="1" u="none" strike="noStrike" dirty="0" err="1">
                              <a:solidFill>
                                <a:srgbClr val="000000"/>
                              </a:solidFill>
                              <a:effectLst/>
                              <a:latin typeface="+mj-lt"/>
                            </a:rPr>
                            <a:t>i</a:t>
                          </a:r>
                          <a:endParaRPr lang="en-US" sz="1400" b="1" i="1" u="none" strike="noStrike" dirty="0">
                            <a:solidFill>
                              <a:srgbClr val="000000"/>
                            </a:solidFill>
                            <a:effectLst/>
                            <a:latin typeface="+mj-lt"/>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1" u="none" strike="noStrike" dirty="0">
                              <a:solidFill>
                                <a:srgbClr val="000000"/>
                              </a:solidFill>
                              <a:effectLst/>
                              <a:latin typeface="+mj-lt"/>
                            </a:rPr>
                            <a:t>y</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1" u="none" strike="noStrike" dirty="0">
                              <a:solidFill>
                                <a:srgbClr val="000000"/>
                              </a:solidFill>
                              <a:effectLst/>
                              <a:latin typeface="+mj-lt"/>
                            </a:rPr>
                            <a:t>x1</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1" u="none" strike="noStrike" dirty="0">
                              <a:solidFill>
                                <a:srgbClr val="000000"/>
                              </a:solidFill>
                              <a:effectLst/>
                              <a:latin typeface="+mj-lt"/>
                            </a:rPr>
                            <a:t>x2</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1" u="none" strike="noStrike" dirty="0">
                              <a:solidFill>
                                <a:srgbClr val="000000"/>
                              </a:solidFill>
                              <a:effectLst/>
                              <a:latin typeface="+mj-lt"/>
                            </a:rPr>
                            <a:t>x3</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fontAlgn="ctr"/>
                          <a:r>
                            <a:rPr lang="cy-GB" sz="1400" b="1" i="1" u="none" strike="noStrike" dirty="0">
                              <a:solidFill>
                                <a:srgbClr val="000000"/>
                              </a:solidFill>
                              <a:effectLst/>
                              <a:latin typeface="+mj-lt"/>
                            </a:rPr>
                            <a:t>ŷ</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fontAlgn="ctr"/>
                          <a:r>
                            <a:rPr lang="el-GR" sz="1400" b="1" i="1" u="none" strike="noStrike" dirty="0">
                              <a:solidFill>
                                <a:srgbClr val="000000"/>
                              </a:solidFill>
                              <a:effectLst/>
                              <a:latin typeface="+mj-lt"/>
                            </a:rPr>
                            <a:t>ε = </a:t>
                          </a:r>
                          <a:r>
                            <a:rPr lang="cy-GB" sz="1400" b="1" i="1" u="none" strike="noStrike" dirty="0">
                              <a:solidFill>
                                <a:srgbClr val="000000"/>
                              </a:solidFill>
                              <a:effectLst/>
                              <a:latin typeface="+mj-lt"/>
                            </a:rPr>
                            <a:t>y - ŷ</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fontAlgn="ctr"/>
                          <a:r>
                            <a:rPr lang="cy-GB" sz="1400" b="1" i="1" u="none" strike="noStrike" dirty="0">
                              <a:solidFill>
                                <a:srgbClr val="000000"/>
                              </a:solidFill>
                              <a:effectLst/>
                              <a:latin typeface="+mj-lt"/>
                            </a:rPr>
                            <a:t>ŷ</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fontAlgn="ctr"/>
                          <a:r>
                            <a:rPr lang="el-GR" sz="1400" b="1" i="1" u="none" strike="noStrike" dirty="0">
                              <a:solidFill>
                                <a:srgbClr val="000000"/>
                              </a:solidFill>
                              <a:effectLst/>
                              <a:latin typeface="+mj-lt"/>
                            </a:rPr>
                            <a:t>ε = </a:t>
                          </a:r>
                          <a:r>
                            <a:rPr lang="cy-GB" sz="1400" b="1" i="1" u="none" strike="noStrike" dirty="0">
                              <a:solidFill>
                                <a:srgbClr val="000000"/>
                              </a:solidFill>
                              <a:effectLst/>
                              <a:latin typeface="+mj-lt"/>
                            </a:rPr>
                            <a:t>y - ŷ</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fontAlgn="ctr"/>
                          <a:r>
                            <a:rPr lang="en-US" sz="1400" b="0" i="1" u="none" strike="noStrike" dirty="0">
                              <a:solidFill>
                                <a:srgbClr val="000000"/>
                              </a:solidFill>
                              <a:effectLst/>
                              <a:latin typeface="+mj-lt"/>
                            </a:rPr>
                            <a:t>1</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US" sz="1400" b="0" i="0" u="none" strike="noStrike">
                              <a:solidFill>
                                <a:srgbClr val="000000"/>
                              </a:solidFill>
                              <a:effectLst/>
                              <a:latin typeface="+mj-lt"/>
                            </a:rPr>
                            <a:t>300</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400" b="0" i="0" u="none" strike="noStrike">
                              <a:solidFill>
                                <a:srgbClr val="000000"/>
                              </a:solidFill>
                              <a:effectLst/>
                              <a:latin typeface="+mj-lt"/>
                            </a:rPr>
                            <a:t>22</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400" b="0" i="0" u="none" strike="noStrike">
                              <a:solidFill>
                                <a:srgbClr val="000000"/>
                              </a:solidFill>
                              <a:effectLst/>
                              <a:latin typeface="+mj-lt"/>
                            </a:rPr>
                            <a:t>38</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400" b="0" i="0" u="none" strike="noStrike">
                              <a:solidFill>
                                <a:srgbClr val="000000"/>
                              </a:solidFill>
                              <a:effectLst/>
                              <a:latin typeface="+mj-lt"/>
                            </a:rPr>
                            <a:t>5</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ctr"/>
                          <a:r>
                            <a:rPr lang="en-US" sz="1400" b="0" i="0" u="none" strike="noStrike" dirty="0">
                              <a:solidFill>
                                <a:srgbClr val="000000"/>
                              </a:solidFill>
                              <a:effectLst/>
                              <a:latin typeface="+mj-lt"/>
                            </a:rPr>
                            <a:t>100 - 2*22 + 6*38 =</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US" sz="1400" b="0" i="0" u="none" strike="noStrike" dirty="0">
                              <a:solidFill>
                                <a:srgbClr val="000000"/>
                              </a:solidFill>
                              <a:effectLst/>
                              <a:latin typeface="+mj-lt"/>
                            </a:rPr>
                            <a:t>284</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400" b="0" i="0" u="none" strike="noStrike" dirty="0">
                              <a:solidFill>
                                <a:srgbClr val="000000"/>
                              </a:solidFill>
                              <a:effectLst/>
                              <a:latin typeface="+mj-lt"/>
                            </a:rPr>
                            <a:t>16</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ctr"/>
                          <a:r>
                            <a:rPr lang="en-US" sz="1400" b="0" i="0" u="none" strike="noStrike" dirty="0">
                              <a:solidFill>
                                <a:srgbClr val="000000"/>
                              </a:solidFill>
                              <a:effectLst/>
                              <a:latin typeface="+mj-lt"/>
                            </a:rPr>
                            <a:t>200 - 3*22 + 5*38 -4*5 =</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US" sz="1400" b="0" i="0" u="none" strike="noStrike" dirty="0">
                              <a:solidFill>
                                <a:srgbClr val="000000"/>
                              </a:solidFill>
                              <a:effectLst/>
                              <a:latin typeface="+mj-lt"/>
                            </a:rPr>
                            <a:t>304</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400" b="0" i="0" u="none" strike="noStrike" dirty="0">
                              <a:solidFill>
                                <a:srgbClr val="000000"/>
                              </a:solidFill>
                              <a:effectLst/>
                              <a:latin typeface="+mj-lt"/>
                            </a:rPr>
                            <a:t>-4</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370840">
                    <a:tc>
                      <a:txBody>
                        <a:bodyPr/>
                        <a:lstStyle/>
                        <a:p>
                          <a:pPr algn="ctr" fontAlgn="ctr"/>
                          <a:r>
                            <a:rPr lang="en-US" sz="1400" b="0" i="1" u="none" strike="noStrike" dirty="0">
                              <a:solidFill>
                                <a:srgbClr val="000000"/>
                              </a:solidFill>
                              <a:effectLst/>
                              <a:latin typeface="+mj-lt"/>
                            </a:rPr>
                            <a:t>2</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mj-lt"/>
                            </a:rPr>
                            <a:t>120</a:t>
                          </a:r>
                        </a:p>
                      </a:txBody>
                      <a:tcPr marL="9525" marR="9525" marT="9525" marB="0" anchor="ctr"/>
                    </a:tc>
                    <a:tc>
                      <a:txBody>
                        <a:bodyPr/>
                        <a:lstStyle/>
                        <a:p>
                          <a:pPr algn="ctr" fontAlgn="ctr"/>
                          <a:r>
                            <a:rPr lang="en-US" sz="1400" b="0" i="0" u="none" strike="noStrike">
                              <a:solidFill>
                                <a:srgbClr val="000000"/>
                              </a:solidFill>
                              <a:effectLst/>
                              <a:latin typeface="+mj-lt"/>
                            </a:rPr>
                            <a:t>5</a:t>
                          </a:r>
                        </a:p>
                      </a:txBody>
                      <a:tcPr marL="9525" marR="9525" marT="9525" marB="0" anchor="ctr"/>
                    </a:tc>
                    <a:tc>
                      <a:txBody>
                        <a:bodyPr/>
                        <a:lstStyle/>
                        <a:p>
                          <a:pPr algn="ctr" fontAlgn="ctr"/>
                          <a:r>
                            <a:rPr lang="en-US" sz="1400" b="0" i="0" u="none" strike="noStrike">
                              <a:solidFill>
                                <a:srgbClr val="000000"/>
                              </a:solidFill>
                              <a:effectLst/>
                              <a:latin typeface="+mj-lt"/>
                            </a:rPr>
                            <a:t>12</a:t>
                          </a:r>
                        </a:p>
                      </a:txBody>
                      <a:tcPr marL="9525" marR="9525" marT="9525" marB="0" anchor="ctr"/>
                    </a:tc>
                    <a:tc>
                      <a:txBody>
                        <a:bodyPr/>
                        <a:lstStyle/>
                        <a:p>
                          <a:pPr algn="ctr" fontAlgn="ctr"/>
                          <a:r>
                            <a:rPr lang="en-US" sz="1400" b="0" i="0" u="none" strike="noStrike">
                              <a:solidFill>
                                <a:srgbClr val="000000"/>
                              </a:solidFill>
                              <a:effectLst/>
                              <a:latin typeface="+mj-lt"/>
                            </a:rPr>
                            <a:t>20</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r>
                            <a:rPr lang="en-US" sz="1400" b="0" i="0" u="none" strike="noStrike" dirty="0">
                              <a:solidFill>
                                <a:srgbClr val="000000"/>
                              </a:solidFill>
                              <a:effectLst/>
                              <a:latin typeface="+mj-lt"/>
                            </a:rPr>
                            <a:t>100 - 2*5 + 6*12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dirty="0">
                              <a:solidFill>
                                <a:srgbClr val="000000"/>
                              </a:solidFill>
                              <a:effectLst/>
                              <a:latin typeface="+mj-lt"/>
                            </a:rPr>
                            <a:t>162</a:t>
                          </a:r>
                        </a:p>
                      </a:txBody>
                      <a:tcPr marL="9525" marR="9525" marT="9525" marB="0" anchor="ctr"/>
                    </a:tc>
                    <a:tc>
                      <a:txBody>
                        <a:bodyPr/>
                        <a:lstStyle/>
                        <a:p>
                          <a:pPr algn="ctr" fontAlgn="ctr"/>
                          <a:r>
                            <a:rPr lang="en-US" sz="1400" b="0" i="0" u="none" strike="noStrike" dirty="0">
                              <a:solidFill>
                                <a:srgbClr val="000000"/>
                              </a:solidFill>
                              <a:effectLst/>
                              <a:latin typeface="+mj-lt"/>
                            </a:rPr>
                            <a:t>-42</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r>
                            <a:rPr lang="en-US" sz="1400" b="0" i="0" u="none" strike="noStrike" dirty="0">
                              <a:solidFill>
                                <a:srgbClr val="000000"/>
                              </a:solidFill>
                              <a:effectLst/>
                              <a:latin typeface="+mj-lt"/>
                            </a:rPr>
                            <a:t>200 - 3*5 + 5*12 -4*20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mj-lt"/>
                            </a:rPr>
                            <a:t>165</a:t>
                          </a:r>
                        </a:p>
                      </a:txBody>
                      <a:tcPr marL="9525" marR="9525" marT="9525" marB="0" anchor="ctr"/>
                    </a:tc>
                    <a:tc>
                      <a:txBody>
                        <a:bodyPr/>
                        <a:lstStyle/>
                        <a:p>
                          <a:pPr algn="ctr" fontAlgn="ctr"/>
                          <a:r>
                            <a:rPr lang="en-US" sz="1400" b="0" i="0" u="none" strike="noStrike">
                              <a:solidFill>
                                <a:srgbClr val="000000"/>
                              </a:solidFill>
                              <a:effectLst/>
                              <a:latin typeface="+mj-lt"/>
                            </a:rPr>
                            <a:t>-45</a:t>
                          </a:r>
                        </a:p>
                      </a:txBody>
                      <a:tcPr marL="9525" marR="9525" marT="9525" marB="0" anchor="ctr">
                        <a:lnR w="12700" cap="flat" cmpd="sng" algn="ctr">
                          <a:solidFill>
                            <a:schemeClr val="tx1"/>
                          </a:solidFill>
                          <a:prstDash val="solid"/>
                          <a:round/>
                          <a:headEnd type="none" w="med" len="med"/>
                          <a:tailEnd type="none" w="med" len="med"/>
                        </a:lnR>
                      </a:tcPr>
                    </a:tc>
                  </a:tr>
                  <a:tr h="370840">
                    <a:tc>
                      <a:txBody>
                        <a:bodyPr/>
                        <a:lstStyle/>
                        <a:p>
                          <a:pPr algn="ctr" fontAlgn="ctr"/>
                          <a:r>
                            <a:rPr lang="en-US" sz="1400" b="0" i="1" u="none" strike="noStrike" dirty="0">
                              <a:solidFill>
                                <a:srgbClr val="000000"/>
                              </a:solidFill>
                              <a:effectLst/>
                              <a:latin typeface="+mj-lt"/>
                            </a:rPr>
                            <a:t>3</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mj-lt"/>
                            </a:rPr>
                            <a:t>280</a:t>
                          </a:r>
                        </a:p>
                      </a:txBody>
                      <a:tcPr marL="9525" marR="9525" marT="9525" marB="0" anchor="ctr"/>
                    </a:tc>
                    <a:tc>
                      <a:txBody>
                        <a:bodyPr/>
                        <a:lstStyle/>
                        <a:p>
                          <a:pPr algn="ctr" fontAlgn="ctr"/>
                          <a:r>
                            <a:rPr lang="en-US" sz="1400" b="0" i="0" u="none" strike="noStrike">
                              <a:solidFill>
                                <a:srgbClr val="000000"/>
                              </a:solidFill>
                              <a:effectLst/>
                              <a:latin typeface="+mj-lt"/>
                            </a:rPr>
                            <a:t>7</a:t>
                          </a:r>
                        </a:p>
                      </a:txBody>
                      <a:tcPr marL="9525" marR="9525" marT="9525" marB="0" anchor="ctr"/>
                    </a:tc>
                    <a:tc>
                      <a:txBody>
                        <a:bodyPr/>
                        <a:lstStyle/>
                        <a:p>
                          <a:pPr algn="ctr" fontAlgn="ctr"/>
                          <a:r>
                            <a:rPr lang="en-US" sz="1400" b="0" i="0" u="none" strike="noStrike">
                              <a:solidFill>
                                <a:srgbClr val="000000"/>
                              </a:solidFill>
                              <a:effectLst/>
                              <a:latin typeface="+mj-lt"/>
                            </a:rPr>
                            <a:t>30</a:t>
                          </a:r>
                        </a:p>
                      </a:txBody>
                      <a:tcPr marL="9525" marR="9525" marT="9525" marB="0" anchor="ctr"/>
                    </a:tc>
                    <a:tc>
                      <a:txBody>
                        <a:bodyPr/>
                        <a:lstStyle/>
                        <a:p>
                          <a:pPr algn="ctr" fontAlgn="ctr"/>
                          <a:r>
                            <a:rPr lang="en-US" sz="1400" b="0" i="0" u="none" strike="noStrike">
                              <a:solidFill>
                                <a:srgbClr val="000000"/>
                              </a:solidFill>
                              <a:effectLst/>
                              <a:latin typeface="+mj-lt"/>
                            </a:rPr>
                            <a:t>13</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r>
                            <a:rPr lang="en-US" sz="1400" b="0" i="0" u="none" strike="noStrike" dirty="0">
                              <a:solidFill>
                                <a:srgbClr val="000000"/>
                              </a:solidFill>
                              <a:effectLst/>
                              <a:latin typeface="+mj-lt"/>
                            </a:rPr>
                            <a:t>100 - 2*7 + 6*30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dirty="0">
                              <a:solidFill>
                                <a:srgbClr val="000000"/>
                              </a:solidFill>
                              <a:effectLst/>
                              <a:latin typeface="+mj-lt"/>
                            </a:rPr>
                            <a:t>266</a:t>
                          </a:r>
                        </a:p>
                      </a:txBody>
                      <a:tcPr marL="9525" marR="9525" marT="9525" marB="0" anchor="ctr"/>
                    </a:tc>
                    <a:tc>
                      <a:txBody>
                        <a:bodyPr/>
                        <a:lstStyle/>
                        <a:p>
                          <a:pPr algn="ctr" fontAlgn="ctr"/>
                          <a:r>
                            <a:rPr lang="en-US" sz="1400" b="0" i="0" u="none" strike="noStrike" dirty="0">
                              <a:solidFill>
                                <a:srgbClr val="000000"/>
                              </a:solidFill>
                              <a:effectLst/>
                              <a:latin typeface="+mj-lt"/>
                            </a:rPr>
                            <a:t>14</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r>
                            <a:rPr lang="en-US" sz="1400" b="0" i="0" u="none" strike="noStrike" dirty="0">
                              <a:solidFill>
                                <a:srgbClr val="000000"/>
                              </a:solidFill>
                              <a:effectLst/>
                              <a:latin typeface="+mj-lt"/>
                            </a:rPr>
                            <a:t>200 - 3*7+5*30-4*13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mj-lt"/>
                            </a:rPr>
                            <a:t>277</a:t>
                          </a:r>
                        </a:p>
                      </a:txBody>
                      <a:tcPr marL="9525" marR="9525" marT="9525" marB="0" anchor="ctr"/>
                    </a:tc>
                    <a:tc>
                      <a:txBody>
                        <a:bodyPr/>
                        <a:lstStyle/>
                        <a:p>
                          <a:pPr algn="ctr" fontAlgn="ctr"/>
                          <a:r>
                            <a:rPr lang="en-US" sz="1400" b="0" i="0" u="none" strike="noStrike">
                              <a:solidFill>
                                <a:srgbClr val="000000"/>
                              </a:solidFill>
                              <a:effectLst/>
                              <a:latin typeface="+mj-lt"/>
                            </a:rPr>
                            <a:t>3</a:t>
                          </a:r>
                        </a:p>
                      </a:txBody>
                      <a:tcPr marL="9525" marR="9525" marT="9525" marB="0" anchor="ctr">
                        <a:lnR w="12700" cap="flat" cmpd="sng" algn="ctr">
                          <a:solidFill>
                            <a:schemeClr val="tx1"/>
                          </a:solidFill>
                          <a:prstDash val="solid"/>
                          <a:round/>
                          <a:headEnd type="none" w="med" len="med"/>
                          <a:tailEnd type="none" w="med" len="med"/>
                        </a:lnR>
                      </a:tcPr>
                    </a:tc>
                  </a:tr>
                  <a:tr h="370840">
                    <a:tc>
                      <a:txBody>
                        <a:bodyPr/>
                        <a:lstStyle/>
                        <a:p>
                          <a:pPr algn="ctr" fontAlgn="ctr"/>
                          <a:r>
                            <a:rPr lang="en-US" sz="1400" b="0" i="1" u="none" strike="noStrike" dirty="0">
                              <a:solidFill>
                                <a:srgbClr val="000000"/>
                              </a:solidFill>
                              <a:effectLst/>
                              <a:latin typeface="+mj-lt"/>
                            </a:rPr>
                            <a:t>…</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mj-lt"/>
                            </a:rPr>
                            <a:t> </a:t>
                          </a:r>
                        </a:p>
                      </a:txBody>
                      <a:tcPr marL="9525" marR="9525" marT="9525" marB="0" anchor="ctr"/>
                    </a:tc>
                    <a:tc>
                      <a:txBody>
                        <a:bodyPr/>
                        <a:lstStyle/>
                        <a:p>
                          <a:pPr algn="ctr" fontAlgn="ctr"/>
                          <a:r>
                            <a:rPr lang="en-US" sz="1400" b="0" i="0" u="none" strike="noStrike">
                              <a:solidFill>
                                <a:srgbClr val="000000"/>
                              </a:solidFill>
                              <a:effectLst/>
                              <a:latin typeface="+mj-lt"/>
                            </a:rPr>
                            <a:t> </a:t>
                          </a:r>
                        </a:p>
                      </a:txBody>
                      <a:tcPr marL="9525" marR="9525" marT="9525" marB="0" anchor="ctr"/>
                    </a:tc>
                    <a:tc>
                      <a:txBody>
                        <a:bodyPr/>
                        <a:lstStyle/>
                        <a:p>
                          <a:pPr algn="ctr" fontAlgn="ctr"/>
                          <a:r>
                            <a:rPr lang="en-US" sz="1400" b="0" i="0" u="none" strike="noStrike">
                              <a:solidFill>
                                <a:srgbClr val="000000"/>
                              </a:solidFill>
                              <a:effectLst/>
                              <a:latin typeface="+mj-lt"/>
                            </a:rPr>
                            <a:t> </a:t>
                          </a:r>
                        </a:p>
                      </a:txBody>
                      <a:tcPr marL="9525" marR="9525" marT="9525" marB="0" anchor="ctr"/>
                    </a:tc>
                    <a:tc>
                      <a:txBody>
                        <a:bodyPr/>
                        <a:lstStyle/>
                        <a:p>
                          <a:pPr algn="ctr" fontAlgn="ctr"/>
                          <a:r>
                            <a:rPr lang="en-US" sz="1400" b="0" i="0" u="none" strike="noStrike">
                              <a:solidFill>
                                <a:srgbClr val="000000"/>
                              </a:solidFill>
                              <a:effectLst/>
                              <a:latin typeface="+mj-lt"/>
                            </a:rPr>
                            <a:t> </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r>
                            <a:rPr lang="en-US" sz="1400" b="0" i="0" u="none" strike="noStrike" dirty="0">
                              <a:solidFill>
                                <a:srgbClr val="000000"/>
                              </a:solidFill>
                              <a:effectLst/>
                              <a:latin typeface="+mj-lt"/>
                            </a:rPr>
                            <a:t>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dirty="0">
                              <a:solidFill>
                                <a:srgbClr val="000000"/>
                              </a:solidFill>
                              <a:effectLst/>
                              <a:latin typeface="+mj-lt"/>
                            </a:rPr>
                            <a:t> </a:t>
                          </a:r>
                        </a:p>
                      </a:txBody>
                      <a:tcPr marL="9525" marR="9525" marT="9525" marB="0" anchor="ctr"/>
                    </a:tc>
                    <a:tc>
                      <a:txBody>
                        <a:bodyPr/>
                        <a:lstStyle/>
                        <a:p>
                          <a:pPr algn="ctr" fontAlgn="ctr"/>
                          <a:r>
                            <a:rPr lang="en-US" sz="1400" b="0" i="0" u="none" strike="noStrike" dirty="0">
                              <a:solidFill>
                                <a:srgbClr val="000000"/>
                              </a:solidFill>
                              <a:effectLst/>
                              <a:latin typeface="+mj-lt"/>
                            </a:rPr>
                            <a:t> </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r>
                            <a:rPr lang="en-US" sz="1400" b="0" i="0" u="none" strike="noStrike" dirty="0">
                              <a:solidFill>
                                <a:srgbClr val="000000"/>
                              </a:solidFill>
                              <a:effectLst/>
                              <a:latin typeface="+mj-lt"/>
                            </a:rPr>
                            <a:t>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mj-lt"/>
                            </a:rPr>
                            <a:t> </a:t>
                          </a:r>
                        </a:p>
                      </a:txBody>
                      <a:tcPr marL="9525" marR="9525" marT="9525" marB="0" anchor="ctr"/>
                    </a:tc>
                    <a:tc>
                      <a:txBody>
                        <a:bodyPr/>
                        <a:lstStyle/>
                        <a:p>
                          <a:pPr algn="ctr" fontAlgn="ctr"/>
                          <a:r>
                            <a:rPr lang="en-US" sz="1400" b="0" i="0" u="none" strike="noStrike">
                              <a:solidFill>
                                <a:srgbClr val="000000"/>
                              </a:solidFill>
                              <a:effectLst/>
                              <a:latin typeface="+mj-lt"/>
                            </a:rPr>
                            <a:t> </a:t>
                          </a:r>
                        </a:p>
                      </a:txBody>
                      <a:tcPr marL="9525" marR="9525" marT="9525" marB="0" anchor="ctr">
                        <a:lnR w="12700" cap="flat" cmpd="sng" algn="ctr">
                          <a:solidFill>
                            <a:schemeClr val="tx1"/>
                          </a:solidFill>
                          <a:prstDash val="solid"/>
                          <a:round/>
                          <a:headEnd type="none" w="med" len="med"/>
                          <a:tailEnd type="none" w="med" len="med"/>
                        </a:lnR>
                      </a:tcPr>
                    </a:tc>
                  </a:tr>
                  <a:tr h="370840">
                    <a:tc>
                      <a:txBody>
                        <a:bodyPr/>
                        <a:lstStyle/>
                        <a:p>
                          <a:pPr algn="ctr" fontAlgn="ctr"/>
                          <a:r>
                            <a:rPr lang="en-US" sz="1400" b="0" i="1" u="none" strike="noStrike" dirty="0">
                              <a:solidFill>
                                <a:srgbClr val="000000"/>
                              </a:solidFill>
                              <a:effectLst/>
                              <a:latin typeface="+mj-lt"/>
                            </a:rPr>
                            <a:t>500</a:t>
                          </a: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j-lt"/>
                            </a:rPr>
                            <a:t>210</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mj-lt"/>
                            </a:rPr>
                            <a:t>10</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j-lt"/>
                            </a:rPr>
                            <a:t>18</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mj-lt"/>
                            </a:rPr>
                            <a:t>10</a:t>
                          </a: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mj-lt"/>
                            </a:rPr>
                            <a:t>100 - 2*10 + 6*18 =</a:t>
                          </a: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mj-lt"/>
                            </a:rPr>
                            <a:t>188</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mj-lt"/>
                            </a:rPr>
                            <a:t>22</a:t>
                          </a: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mj-lt"/>
                            </a:rPr>
                            <a:t>200-3*10+5*18-4*10 =</a:t>
                          </a: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mj-lt"/>
                            </a:rPr>
                            <a:t>220</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mj-lt"/>
                            </a:rPr>
                            <a:t>-10</a:t>
                          </a: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r h="673926">
                    <a:tc gridSpan="5">
                      <a:txBody>
                        <a:bodyPr/>
                        <a:lstStyle/>
                        <a:p>
                          <a:endParaRPr lang="en-US"/>
                        </a:p>
                      </a:txBody>
                      <a:tcPr>
                        <a:lnT w="12700" cap="flat" cmpd="sng" algn="ctr">
                          <a:solidFill>
                            <a:schemeClr val="tx1"/>
                          </a:solidFill>
                          <a:prstDash val="solid"/>
                          <a:round/>
                          <a:headEnd type="none" w="med" len="med"/>
                          <a:tailEnd type="none" w="med" len="med"/>
                        </a:lnT>
                        <a:blipFill rotWithShape="0">
                          <a:blip r:embed="rId2"/>
                          <a:stretch>
                            <a:fillRect l="-228" t="-578378" r="-234703" b="-137838"/>
                          </a:stretch>
                        </a:blipFill>
                      </a:tcPr>
                    </a:tc>
                    <a:tc hMerge="1">
                      <a:txBody>
                        <a:bodyPr/>
                        <a:lstStyle/>
                        <a:p>
                          <a:endParaRPr lang="en-US" sz="1600" dirty="0">
                            <a:solidFill>
                              <a:schemeClr val="tx1"/>
                            </a:solidFill>
                            <a:latin typeface="Calibri" panose="020F0502020204030204" pitchFamily="34" charset="0"/>
                          </a:endParaRPr>
                        </a:p>
                      </a:txBody>
                      <a:tcPr/>
                    </a:tc>
                    <a:tc hMerge="1">
                      <a:txBody>
                        <a:bodyPr/>
                        <a:lstStyle/>
                        <a:p>
                          <a:pPr algn="ctr" fontAlgn="ctr"/>
                          <a:endParaRPr lang="en-US" sz="1400" b="0" i="0" u="none" strike="noStrike" dirty="0">
                            <a:solidFill>
                              <a:srgbClr val="000000"/>
                            </a:solidFill>
                            <a:effectLst/>
                            <a:latin typeface="+mj-lt"/>
                          </a:endParaRPr>
                        </a:p>
                      </a:txBody>
                      <a:tcPr marL="9525" marR="9525" marT="9525" marB="0" anchor="ctr"/>
                    </a:tc>
                    <a:tc hMerge="1">
                      <a:txBody>
                        <a:bodyPr/>
                        <a:lstStyle/>
                        <a:p>
                          <a:pPr algn="ctr" fontAlgn="ctr"/>
                          <a:endParaRPr lang="en-US" sz="1400" b="0" i="0" u="none" strike="noStrike" dirty="0">
                            <a:solidFill>
                              <a:srgbClr val="000000"/>
                            </a:solidFill>
                            <a:effectLst/>
                            <a:latin typeface="+mj-lt"/>
                          </a:endParaRPr>
                        </a:p>
                      </a:txBody>
                      <a:tcPr marL="9525" marR="9525" marT="9525" marB="0" anchor="ctr"/>
                    </a:tc>
                    <a:tc hMerge="1">
                      <a:txBody>
                        <a:bodyPr/>
                        <a:lstStyle/>
                        <a:p>
                          <a:pPr algn="ctr" fontAlgn="ctr"/>
                          <a:endParaRPr lang="en-US" sz="1400" b="0" i="0" u="none" strike="noStrike" dirty="0">
                            <a:solidFill>
                              <a:srgbClr val="000000"/>
                            </a:solidFill>
                            <a:effectLst/>
                            <a:latin typeface="+mj-lt"/>
                          </a:endParaRPr>
                        </a:p>
                      </a:txBody>
                      <a:tcPr marL="9525" marR="9525" marT="9525" marB="0" anchor="ctr"/>
                    </a:tc>
                    <a:tc>
                      <a:txBody>
                        <a:bodyPr/>
                        <a:lstStyle/>
                        <a:p>
                          <a:pPr algn="ctr" fontAlgn="ctr"/>
                          <a:endParaRPr lang="en-US" sz="1400" b="0" i="0" u="none" strike="noStrike">
                            <a:solidFill>
                              <a:srgbClr val="000000"/>
                            </a:solidFill>
                            <a:effectLst/>
                            <a:latin typeface="+mj-lt"/>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endParaRPr lang="en-US" sz="1400" b="0" i="0" u="none" strike="noStrike">
                            <a:solidFill>
                              <a:srgbClr val="000000"/>
                            </a:solidFill>
                            <a:effectLst/>
                            <a:latin typeface="+mj-lt"/>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400" b="0" i="0" u="none" strike="noStrike" dirty="0" smtClean="0">
                              <a:solidFill>
                                <a:srgbClr val="000000"/>
                              </a:solidFill>
                              <a:effectLst/>
                              <a:latin typeface="+mj-lt"/>
                            </a:rPr>
                            <a:t>484</a:t>
                          </a:r>
                          <a:endParaRPr lang="en-US" sz="1400" b="0" i="0" u="none" strike="noStrike" dirty="0">
                            <a:solidFill>
                              <a:srgbClr val="000000"/>
                            </a:solidFill>
                            <a:effectLst/>
                            <a:latin typeface="+mj-lt"/>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endParaRPr lang="en-US" sz="1400" b="0" i="0" u="none" strike="noStrike" dirty="0">
                            <a:solidFill>
                              <a:srgbClr val="000000"/>
                            </a:solidFill>
                            <a:effectLst/>
                            <a:latin typeface="+mj-lt"/>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endParaRPr lang="en-US" sz="1400" b="0" i="0" u="none" strike="noStrike" dirty="0">
                            <a:solidFill>
                              <a:srgbClr val="000000"/>
                            </a:solidFill>
                            <a:effectLst/>
                            <a:latin typeface="+mj-lt"/>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400" b="0" i="0" u="none" strike="noStrike" dirty="0" smtClean="0">
                              <a:solidFill>
                                <a:srgbClr val="000000"/>
                              </a:solidFill>
                              <a:effectLst/>
                              <a:latin typeface="+mj-lt"/>
                            </a:rPr>
                            <a:t>64</a:t>
                          </a:r>
                          <a:endParaRPr lang="en-US" sz="1400" b="0" i="0" u="none" strike="noStrike" dirty="0">
                            <a:solidFill>
                              <a:srgbClr val="000000"/>
                            </a:solidFill>
                            <a:effectLst/>
                            <a:latin typeface="+mj-lt"/>
                          </a:endParaRPr>
                        </a:p>
                      </a:txBody>
                      <a:tcPr marL="9525" marR="9525" marT="9525" marB="0" anchor="ctr">
                        <a:lnT w="12700" cap="flat" cmpd="sng" algn="ctr">
                          <a:solidFill>
                            <a:schemeClr val="tx1"/>
                          </a:solidFill>
                          <a:prstDash val="solid"/>
                          <a:round/>
                          <a:headEnd type="none" w="med" len="med"/>
                          <a:tailEnd type="none" w="med" len="med"/>
                        </a:lnT>
                      </a:tcPr>
                    </a:tc>
                  </a:tr>
                  <a:tr h="921512">
                    <a:tc gridSpan="5">
                      <a:txBody>
                        <a:bodyPr/>
                        <a:lstStyle/>
                        <a:p>
                          <a:endParaRPr lang="en-US"/>
                        </a:p>
                      </a:txBody>
                      <a:tcPr>
                        <a:blipFill rotWithShape="0">
                          <a:blip r:embed="rId2"/>
                          <a:stretch>
                            <a:fillRect l="-228" t="-498675" r="-234703" b="-1325"/>
                          </a:stretch>
                        </a:blipFill>
                      </a:tcPr>
                    </a:tc>
                    <a:tc hMerge="1">
                      <a:txBody>
                        <a:bodyPr/>
                        <a:lstStyle/>
                        <a:p>
                          <a:endParaRPr lang="en-US" sz="1600" dirty="0">
                            <a:solidFill>
                              <a:schemeClr val="tx1"/>
                            </a:solidFill>
                            <a:latin typeface="Calibri" panose="020F0502020204030204" pitchFamily="34" charset="0"/>
                          </a:endParaRPr>
                        </a:p>
                      </a:txBody>
                      <a:tcPr/>
                    </a:tc>
                    <a:tc hMerge="1">
                      <a:txBody>
                        <a:bodyPr/>
                        <a:lstStyle/>
                        <a:p>
                          <a:pPr algn="ctr" fontAlgn="ctr"/>
                          <a:endParaRPr lang="en-US" sz="1400" b="0" i="0" u="none" strike="noStrike" dirty="0">
                            <a:solidFill>
                              <a:srgbClr val="000000"/>
                            </a:solidFill>
                            <a:effectLst/>
                            <a:latin typeface="+mj-lt"/>
                          </a:endParaRPr>
                        </a:p>
                      </a:txBody>
                      <a:tcPr marL="9525" marR="9525" marT="9525" marB="0" anchor="ctr"/>
                    </a:tc>
                    <a:tc hMerge="1">
                      <a:txBody>
                        <a:bodyPr/>
                        <a:lstStyle/>
                        <a:p>
                          <a:pPr algn="ctr" fontAlgn="ctr"/>
                          <a:endParaRPr lang="en-US" sz="1400" b="0" i="0" u="none" strike="noStrike" dirty="0">
                            <a:solidFill>
                              <a:srgbClr val="000000"/>
                            </a:solidFill>
                            <a:effectLst/>
                            <a:latin typeface="+mj-lt"/>
                          </a:endParaRPr>
                        </a:p>
                      </a:txBody>
                      <a:tcPr marL="9525" marR="9525" marT="9525" marB="0" anchor="ctr"/>
                    </a:tc>
                    <a:tc hMerge="1">
                      <a:txBody>
                        <a:bodyPr/>
                        <a:lstStyle/>
                        <a:p>
                          <a:pPr algn="ctr" fontAlgn="ctr"/>
                          <a:endParaRPr lang="en-US" sz="1400" b="0" i="0" u="none" strike="noStrike" dirty="0">
                            <a:solidFill>
                              <a:srgbClr val="000000"/>
                            </a:solidFill>
                            <a:effectLst/>
                            <a:latin typeface="+mj-lt"/>
                          </a:endParaRPr>
                        </a:p>
                      </a:txBody>
                      <a:tcPr marL="9525" marR="9525" marT="9525" marB="0" anchor="ctr"/>
                    </a:tc>
                    <a:tc>
                      <a:txBody>
                        <a:bodyPr/>
                        <a:lstStyle/>
                        <a:p>
                          <a:pPr algn="ctr" fontAlgn="ctr"/>
                          <a:endParaRPr lang="en-US" sz="1400" b="0" i="0" u="none" strike="noStrike" dirty="0">
                            <a:solidFill>
                              <a:srgbClr val="000000"/>
                            </a:solidFill>
                            <a:effectLst/>
                            <a:latin typeface="+mj-lt"/>
                          </a:endParaRPr>
                        </a:p>
                      </a:txBody>
                      <a:tcPr marL="9525" marR="9525" marT="9525" marB="0" anchor="ctr"/>
                    </a:tc>
                    <a:tc>
                      <a:txBody>
                        <a:bodyPr/>
                        <a:lstStyle/>
                        <a:p>
                          <a:pPr algn="ctr" fontAlgn="ctr"/>
                          <a:endParaRPr lang="en-US" sz="1400" b="0" i="0" u="none" strike="noStrike" dirty="0">
                            <a:solidFill>
                              <a:srgbClr val="000000"/>
                            </a:solidFill>
                            <a:effectLst/>
                            <a:latin typeface="+mj-lt"/>
                          </a:endParaRPr>
                        </a:p>
                      </a:txBody>
                      <a:tcPr marL="9525" marR="9525" marT="9525" marB="0" anchor="ctr"/>
                    </a:tc>
                    <a:tc>
                      <a:txBody>
                        <a:bodyPr/>
                        <a:lstStyle/>
                        <a:p>
                          <a:pPr algn="ctr" fontAlgn="ctr"/>
                          <a:r>
                            <a:rPr lang="en-US" sz="1400" b="0" i="0" u="none" strike="noStrike" dirty="0" smtClean="0">
                              <a:solidFill>
                                <a:srgbClr val="000000"/>
                              </a:solidFill>
                              <a:effectLst/>
                              <a:latin typeface="+mj-lt"/>
                            </a:rPr>
                            <a:t>22</a:t>
                          </a:r>
                        </a:p>
                      </a:txBody>
                      <a:tcPr marL="9525" marR="9525" marT="9525" marB="0" anchor="ctr"/>
                    </a:tc>
                    <a:tc>
                      <a:txBody>
                        <a:bodyPr/>
                        <a:lstStyle/>
                        <a:p>
                          <a:pPr algn="ctr" fontAlgn="ctr"/>
                          <a:endParaRPr lang="en-US" sz="1400" b="0" i="0" u="none" strike="noStrike" dirty="0">
                            <a:solidFill>
                              <a:srgbClr val="000000"/>
                            </a:solidFill>
                            <a:effectLst/>
                            <a:latin typeface="+mj-lt"/>
                          </a:endParaRPr>
                        </a:p>
                      </a:txBody>
                      <a:tcPr marL="9525" marR="9525" marT="9525" marB="0" anchor="ctr"/>
                    </a:tc>
                    <a:tc>
                      <a:txBody>
                        <a:bodyPr/>
                        <a:lstStyle/>
                        <a:p>
                          <a:pPr algn="ctr" fontAlgn="ctr"/>
                          <a:endParaRPr lang="en-US" sz="1400" b="0" i="0" u="none" strike="noStrike">
                            <a:solidFill>
                              <a:srgbClr val="000000"/>
                            </a:solidFill>
                            <a:effectLst/>
                            <a:latin typeface="+mj-lt"/>
                          </a:endParaRPr>
                        </a:p>
                      </a:txBody>
                      <a:tcPr marL="9525" marR="9525" marT="9525" marB="0" anchor="ctr"/>
                    </a:tc>
                    <a:tc>
                      <a:txBody>
                        <a:bodyPr/>
                        <a:lstStyle/>
                        <a:p>
                          <a:pPr algn="ctr" fontAlgn="ctr"/>
                          <a:r>
                            <a:rPr lang="en-US" sz="1400" b="0" i="0" u="none" strike="noStrike" dirty="0" smtClean="0">
                              <a:solidFill>
                                <a:srgbClr val="000000"/>
                              </a:solidFill>
                              <a:effectLst/>
                              <a:latin typeface="+mj-lt"/>
                            </a:rPr>
                            <a:t>8</a:t>
                          </a:r>
                        </a:p>
                        <a:p>
                          <a:pPr algn="ctr" fontAlgn="ctr"/>
                          <a:endParaRPr lang="en-US" sz="1400" b="0" i="0" u="none" strike="noStrike" dirty="0">
                            <a:solidFill>
                              <a:srgbClr val="000000"/>
                            </a:solidFill>
                            <a:effectLst/>
                            <a:latin typeface="+mj-lt"/>
                          </a:endParaRPr>
                        </a:p>
                      </a:txBody>
                      <a:tcPr marL="9525" marR="9525" marT="9525" marB="0" anchor="ctr"/>
                    </a:tc>
                  </a:tr>
                </a:tbl>
              </a:graphicData>
            </a:graphic>
          </p:graphicFrame>
        </mc:Fallback>
      </mc:AlternateContent>
      <p:sp>
        <p:nvSpPr>
          <p:cNvPr id="5" name="TextBox 4"/>
          <p:cNvSpPr txBox="1"/>
          <p:nvPr/>
        </p:nvSpPr>
        <p:spPr>
          <a:xfrm>
            <a:off x="114299" y="6488668"/>
            <a:ext cx="6858000" cy="369332"/>
          </a:xfrm>
          <a:prstGeom prst="rect">
            <a:avLst/>
          </a:prstGeom>
          <a:noFill/>
        </p:spPr>
        <p:txBody>
          <a:bodyPr wrap="square" rtlCol="0">
            <a:spAutoFit/>
          </a:bodyPr>
          <a:lstStyle/>
          <a:p>
            <a:r>
              <a:rPr lang="en-US" sz="1800" i="1" dirty="0">
                <a:latin typeface="+mj-lt"/>
              </a:rPr>
              <a:t>Model 2 is better because it has lower RMSE in the validation data set!</a:t>
            </a:r>
          </a:p>
        </p:txBody>
      </p:sp>
      <p:sp>
        <p:nvSpPr>
          <p:cNvPr id="6" name="Title 1"/>
          <p:cNvSpPr>
            <a:spLocks noGrp="1"/>
          </p:cNvSpPr>
          <p:nvPr>
            <p:ph type="title"/>
          </p:nvPr>
        </p:nvSpPr>
        <p:spPr>
          <a:xfrm>
            <a:off x="0" y="-11769"/>
            <a:ext cx="9144000" cy="545169"/>
          </a:xfrm>
        </p:spPr>
        <p:txBody>
          <a:bodyPr/>
          <a:lstStyle/>
          <a:p>
            <a:pPr algn="l"/>
            <a:r>
              <a:rPr lang="en-US" sz="4000" b="1" dirty="0">
                <a:latin typeface="Calibri" panose="020F0502020204030204" pitchFamily="34" charset="0"/>
              </a:rPr>
              <a:t>Demonstration</a:t>
            </a:r>
          </a:p>
        </p:txBody>
      </p:sp>
      <p:sp>
        <p:nvSpPr>
          <p:cNvPr id="7" name="TextBox 6"/>
          <p:cNvSpPr txBox="1"/>
          <p:nvPr/>
        </p:nvSpPr>
        <p:spPr>
          <a:xfrm>
            <a:off x="28575" y="530661"/>
            <a:ext cx="9067800" cy="461665"/>
          </a:xfrm>
          <a:prstGeom prst="rect">
            <a:avLst/>
          </a:prstGeom>
          <a:noFill/>
        </p:spPr>
        <p:txBody>
          <a:bodyPr wrap="square" rtlCol="0">
            <a:spAutoFit/>
          </a:bodyPr>
          <a:lstStyle/>
          <a:p>
            <a:r>
              <a:rPr lang="en-US" dirty="0">
                <a:latin typeface="Calibri" panose="020F0502020204030204" pitchFamily="34" charset="0"/>
              </a:rPr>
              <a:t>Below are the 500 observations in the </a:t>
            </a:r>
            <a:r>
              <a:rPr lang="en-US" i="1" dirty="0">
                <a:latin typeface="Calibri" panose="020F0502020204030204" pitchFamily="34" charset="0"/>
              </a:rPr>
              <a:t>validation</a:t>
            </a:r>
            <a:r>
              <a:rPr lang="en-US" dirty="0">
                <a:latin typeface="Calibri" panose="020F0502020204030204" pitchFamily="34" charset="0"/>
              </a:rPr>
              <a:t> data set</a:t>
            </a:r>
          </a:p>
        </p:txBody>
      </p:sp>
    </p:spTree>
    <p:extLst>
      <p:ext uri="{BB962C8B-B14F-4D97-AF65-F5344CB8AC3E}">
        <p14:creationId xmlns:p14="http://schemas.microsoft.com/office/powerpoint/2010/main" val="108268564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666749"/>
          </a:xfrm>
        </p:spPr>
        <p:txBody>
          <a:bodyPr/>
          <a:lstStyle/>
          <a:p>
            <a:pPr algn="l"/>
            <a:r>
              <a:rPr lang="en-US" b="1" dirty="0">
                <a:latin typeface="Calibri" panose="020F0502020204030204" pitchFamily="34" charset="0"/>
              </a:rPr>
              <a:t>Problems with this Approach</a:t>
            </a:r>
          </a:p>
        </p:txBody>
      </p:sp>
      <p:sp>
        <p:nvSpPr>
          <p:cNvPr id="3" name="Content Placeholder 2"/>
          <p:cNvSpPr>
            <a:spLocks noGrp="1"/>
          </p:cNvSpPr>
          <p:nvPr>
            <p:ph idx="1"/>
          </p:nvPr>
        </p:nvSpPr>
        <p:spPr>
          <a:xfrm>
            <a:off x="0" y="1143000"/>
            <a:ext cx="9144000" cy="5715000"/>
          </a:xfrm>
        </p:spPr>
        <p:txBody>
          <a:bodyPr>
            <a:normAutofit/>
          </a:bodyPr>
          <a:lstStyle/>
          <a:p>
            <a:r>
              <a:rPr lang="en-US" sz="2800" dirty="0">
                <a:latin typeface="Calibri" panose="020F0502020204030204" pitchFamily="34" charset="0"/>
              </a:rPr>
              <a:t>The RMSE will depend on the observations that end up being in the training and validation data sets</a:t>
            </a:r>
          </a:p>
          <a:p>
            <a:pPr lvl="1"/>
            <a:r>
              <a:rPr lang="en-US" sz="2400" dirty="0">
                <a:latin typeface="Calibri" panose="020F0502020204030204" pitchFamily="34" charset="0"/>
              </a:rPr>
              <a:t>If we repeat the process of randomly splitting the sample set into two parts, we will get a somewhat different estimate for the RMSE each time, and that may affect the selection of the best model</a:t>
            </a:r>
          </a:p>
          <a:p>
            <a:pPr lvl="2"/>
            <a:r>
              <a:rPr lang="en-US" sz="2000" dirty="0">
                <a:latin typeface="Calibri" panose="020F0502020204030204" pitchFamily="34" charset="0"/>
              </a:rPr>
              <a:t>With one split, model 1 might have the lowest RMSE in the validation data set, and with another split, model 2 might have the lowest RMSE</a:t>
            </a:r>
          </a:p>
          <a:p>
            <a:r>
              <a:rPr lang="en-US" sz="2800" dirty="0">
                <a:latin typeface="Calibri" panose="020F0502020204030204" pitchFamily="34" charset="0"/>
              </a:rPr>
              <a:t>Only part of the observations (those which are included in the training data set) are used for model fitting and parameter estimation</a:t>
            </a:r>
          </a:p>
          <a:p>
            <a:pPr lvl="1"/>
            <a:r>
              <a:rPr lang="en-US" sz="2400" dirty="0">
                <a:latin typeface="Calibri" panose="020F0502020204030204" pitchFamily="34" charset="0"/>
              </a:rPr>
              <a:t>This is especially problematic if our initial data set is already small</a:t>
            </a:r>
          </a:p>
          <a:p>
            <a:pPr lvl="1"/>
            <a:endParaRPr lang="en-US" sz="2400" dirty="0">
              <a:latin typeface="Calibri" panose="020F0502020204030204" pitchFamily="34" charset="0"/>
            </a:endParaRPr>
          </a:p>
          <a:p>
            <a:endParaRPr lang="en-US" dirty="0">
              <a:latin typeface="Calibri" panose="020F0502020204030204" pitchFamily="34" charset="0"/>
            </a:endParaRPr>
          </a:p>
        </p:txBody>
      </p:sp>
    </p:spTree>
    <p:extLst>
      <p:ext uri="{BB962C8B-B14F-4D97-AF65-F5344CB8AC3E}">
        <p14:creationId xmlns:p14="http://schemas.microsoft.com/office/powerpoint/2010/main" val="2705076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666749"/>
          </a:xfrm>
        </p:spPr>
        <p:txBody>
          <a:bodyPr/>
          <a:lstStyle/>
          <a:p>
            <a:pPr algn="l"/>
            <a:r>
              <a:rPr lang="en-US" b="1" dirty="0">
                <a:latin typeface="Calibri" panose="020F0502020204030204" pitchFamily="34" charset="0"/>
              </a:rPr>
              <a:t>Potential Solutions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143000"/>
                <a:ext cx="9144000" cy="5715000"/>
              </a:xfrm>
            </p:spPr>
            <p:txBody>
              <a:bodyPr>
                <a:normAutofit lnSpcReduction="10000"/>
              </a:bodyPr>
              <a:lstStyle/>
              <a:p>
                <a:r>
                  <a:rPr lang="en-US" sz="2400" dirty="0">
                    <a:latin typeface="Calibri" panose="020F0502020204030204" pitchFamily="34" charset="0"/>
                  </a:rPr>
                  <a:t>Leave One Out Cross-Validation (LOOCV) (James et al., p. 178)</a:t>
                </a:r>
              </a:p>
              <a:p>
                <a:pPr lvl="1"/>
                <a:r>
                  <a:rPr lang="en-US" sz="2000" dirty="0">
                    <a:latin typeface="Calibri" panose="020F0502020204030204" pitchFamily="34" charset="0"/>
                  </a:rPr>
                  <a:t>If you have n = 1000 observations, hold the 1</a:t>
                </a:r>
                <a:r>
                  <a:rPr lang="en-US" sz="2000" baseline="30000" dirty="0">
                    <a:latin typeface="Calibri" panose="020F0502020204030204" pitchFamily="34" charset="0"/>
                  </a:rPr>
                  <a:t>st</a:t>
                </a:r>
                <a:r>
                  <a:rPr lang="en-US" sz="2000" dirty="0">
                    <a:latin typeface="Calibri" panose="020F0502020204030204" pitchFamily="34" charset="0"/>
                  </a:rPr>
                  <a:t> observation out, and fit the model on the remaining n – 1 = 999 observations. These n – 1 = 999 observations are the training data set. </a:t>
                </a:r>
              </a:p>
              <a:p>
                <a:pPr lvl="1"/>
                <a:r>
                  <a:rPr lang="en-US" sz="2000" dirty="0">
                    <a:latin typeface="Calibri" panose="020F0502020204030204" pitchFamily="34" charset="0"/>
                  </a:rPr>
                  <a:t>Using values of parameter estimates obtained with the 999 observation data set, calculate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𝜀</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1</m:t>
                        </m:r>
                      </m:sub>
                    </m:sSub>
                  </m:oMath>
                </a14:m>
                <a:r>
                  <a:rPr lang="en-US" sz="2000" dirty="0">
                    <a:latin typeface="Calibri" panose="020F0502020204030204" pitchFamily="34" charset="0"/>
                  </a:rPr>
                  <a:t> for the single </a:t>
                </a:r>
                <a:r>
                  <a:rPr lang="en-US" sz="2000" i="1" dirty="0">
                    <a:latin typeface="Calibri" panose="020F0502020204030204" pitchFamily="34" charset="0"/>
                  </a:rPr>
                  <a:t>held out</a:t>
                </a:r>
                <a:r>
                  <a:rPr lang="en-US" sz="2000" dirty="0">
                    <a:latin typeface="Calibri" panose="020F0502020204030204" pitchFamily="34" charset="0"/>
                  </a:rPr>
                  <a:t> observation.</a:t>
                </a:r>
              </a:p>
              <a:p>
                <a:pPr lvl="1"/>
                <a:r>
                  <a:rPr lang="en-US" sz="2000" dirty="0">
                    <a:latin typeface="Calibri" panose="020F0502020204030204" pitchFamily="34" charset="0"/>
                  </a:rPr>
                  <a:t>Repeat this process for the second observation (i.e., hold the 2</a:t>
                </a:r>
                <a:r>
                  <a:rPr lang="en-US" sz="2000" baseline="30000" dirty="0">
                    <a:latin typeface="Calibri" panose="020F0502020204030204" pitchFamily="34" charset="0"/>
                  </a:rPr>
                  <a:t>nd</a:t>
                </a:r>
                <a:r>
                  <a:rPr lang="en-US" sz="2000" dirty="0">
                    <a:latin typeface="Calibri" panose="020F0502020204030204" pitchFamily="34" charset="0"/>
                  </a:rPr>
                  <a:t> observation out, fit the model on the remaining n – 1 = 999 observations, and for the </a:t>
                </a:r>
                <a:r>
                  <a:rPr lang="en-US" sz="2000" i="1" dirty="0">
                    <a:latin typeface="Calibri" panose="020F0502020204030204" pitchFamily="34" charset="0"/>
                  </a:rPr>
                  <a:t>held out </a:t>
                </a:r>
                <a:r>
                  <a:rPr lang="en-US" sz="2000" dirty="0">
                    <a:latin typeface="Calibri" panose="020F0502020204030204" pitchFamily="34" charset="0"/>
                  </a:rPr>
                  <a:t>observation, calculate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b="0" i="1" smtClean="0">
                            <a:latin typeface="Cambria Math" panose="02040503050406030204" pitchFamily="18" charset="0"/>
                          </a:rPr>
                          <m:t>2</m:t>
                        </m:r>
                      </m:sub>
                    </m:sSub>
                  </m:oMath>
                </a14:m>
                <a:r>
                  <a:rPr lang="en-US" sz="2000" dirty="0">
                    <a:latin typeface="Calibri" panose="020F0502020204030204" pitchFamily="34" charset="0"/>
                  </a:rPr>
                  <a:t>)</a:t>
                </a:r>
              </a:p>
              <a:p>
                <a:pPr lvl="1"/>
                <a:r>
                  <a:rPr lang="en-US" sz="2000" dirty="0">
                    <a:latin typeface="Calibri" panose="020F0502020204030204" pitchFamily="34" charset="0"/>
                  </a:rPr>
                  <a:t>Repeat this process for the 3</a:t>
                </a:r>
                <a:r>
                  <a:rPr lang="en-US" sz="2000" baseline="30000" dirty="0">
                    <a:latin typeface="Calibri" panose="020F0502020204030204" pitchFamily="34" charset="0"/>
                  </a:rPr>
                  <a:t>rd</a:t>
                </a:r>
                <a:r>
                  <a:rPr lang="en-US" sz="2000" dirty="0">
                    <a:latin typeface="Calibri" panose="020F0502020204030204" pitchFamily="34" charset="0"/>
                  </a:rPr>
                  <a:t>, 4</a:t>
                </a:r>
                <a:r>
                  <a:rPr lang="en-US" sz="2000" baseline="30000" dirty="0">
                    <a:latin typeface="Calibri" panose="020F0502020204030204" pitchFamily="34" charset="0"/>
                  </a:rPr>
                  <a:t>th</a:t>
                </a:r>
                <a:r>
                  <a:rPr lang="en-US" sz="2000" dirty="0">
                    <a:latin typeface="Calibri" panose="020F0502020204030204" pitchFamily="34" charset="0"/>
                  </a:rPr>
                  <a:t>,…, n</a:t>
                </a:r>
                <a:r>
                  <a:rPr lang="en-US" sz="2000" baseline="30000" dirty="0">
                    <a:latin typeface="Calibri" panose="020F0502020204030204" pitchFamily="34" charset="0"/>
                  </a:rPr>
                  <a:t>th</a:t>
                </a:r>
                <a:r>
                  <a:rPr lang="en-US" sz="2000" dirty="0">
                    <a:latin typeface="Calibri" panose="020F0502020204030204" pitchFamily="34" charset="0"/>
                  </a:rPr>
                  <a:t> (i.e., 1000</a:t>
                </a:r>
                <a:r>
                  <a:rPr lang="en-US" sz="2000" baseline="30000" dirty="0">
                    <a:latin typeface="Calibri" panose="020F0502020204030204" pitchFamily="34" charset="0"/>
                  </a:rPr>
                  <a:t>th</a:t>
                </a:r>
                <a:r>
                  <a:rPr lang="en-US" sz="2000" dirty="0">
                    <a:latin typeface="Calibri" panose="020F0502020204030204" pitchFamily="34" charset="0"/>
                  </a:rPr>
                  <a:t>) observation.</a:t>
                </a:r>
              </a:p>
              <a:p>
                <a:pPr lvl="1"/>
                <a:r>
                  <a:rPr lang="en-US" sz="2000" dirty="0">
                    <a:latin typeface="Calibri" panose="020F0502020204030204" pitchFamily="34" charset="0"/>
                  </a:rPr>
                  <a:t>Compute the RMSE using all n (i.e., 1000) hold out observations using the formula we’ve seen before:</a:t>
                </a:r>
              </a:p>
              <a:p>
                <a:pPr marL="457200" lvl="1"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𝑅𝑀𝑆𝐸</m:t>
                      </m:r>
                      <m:r>
                        <a:rPr lang="en-US" sz="2000" i="1">
                          <a:latin typeface="Cambria Math" panose="02040503050406030204" pitchFamily="18" charset="0"/>
                        </a:rPr>
                        <m:t>=</m:t>
                      </m:r>
                      <m:rad>
                        <m:radPr>
                          <m:degHide m:val="on"/>
                          <m:ctrlPr>
                            <a:rPr lang="en-US" sz="2000" i="1">
                              <a:latin typeface="Cambria Math" panose="02040503050406030204" pitchFamily="18" charset="0"/>
                            </a:rPr>
                          </m:ctrlPr>
                        </m:radPr>
                        <m:deg/>
                        <m:e>
                          <m:f>
                            <m:fPr>
                              <m:ctrlPr>
                                <a:rPr lang="en-US" sz="2000" i="1">
                                  <a:latin typeface="Cambria Math" panose="02040503050406030204" pitchFamily="18" charset="0"/>
                                </a:rPr>
                              </m:ctrlPr>
                            </m:fPr>
                            <m:num>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𝑦</m:t>
                                              </m:r>
                                            </m:e>
                                          </m:acc>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e>
                              </m:nary>
                            </m:num>
                            <m:den>
                              <m:r>
                                <a:rPr lang="en-US" sz="2000" i="1">
                                  <a:latin typeface="Cambria Math" panose="02040503050406030204" pitchFamily="18" charset="0"/>
                                </a:rPr>
                                <m:t>𝑛</m:t>
                              </m:r>
                            </m:den>
                          </m:f>
                        </m:e>
                      </m:rad>
                      <m:r>
                        <a:rPr lang="en-US" sz="2000" i="1">
                          <a:latin typeface="Cambria Math" panose="02040503050406030204" pitchFamily="18" charset="0"/>
                        </a:rPr>
                        <m:t>=</m:t>
                      </m:r>
                      <m:rad>
                        <m:radPr>
                          <m:degHide m:val="on"/>
                          <m:ctrlPr>
                            <a:rPr lang="en-US" sz="2000" i="1">
                              <a:latin typeface="Cambria Math" panose="02040503050406030204" pitchFamily="18" charset="0"/>
                            </a:rPr>
                          </m:ctrlPr>
                        </m:radPr>
                        <m:deg/>
                        <m:e>
                          <m:f>
                            <m:fPr>
                              <m:ctrlPr>
                                <a:rPr lang="en-US" sz="2000" i="1">
                                  <a:latin typeface="Cambria Math" panose="02040503050406030204" pitchFamily="18" charset="0"/>
                                </a:rPr>
                              </m:ctrlPr>
                            </m:fPr>
                            <m:num>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𝜀</m:t>
                                      </m:r>
                                    </m:e>
                                    <m:sub>
                                      <m:r>
                                        <a:rPr lang="en-US" sz="2000" i="1">
                                          <a:latin typeface="Cambria Math" panose="02040503050406030204" pitchFamily="18" charset="0"/>
                                        </a:rPr>
                                        <m:t>𝑖</m:t>
                                      </m:r>
                                    </m:sub>
                                    <m:sup>
                                      <m:r>
                                        <a:rPr lang="en-US" sz="2000" i="1">
                                          <a:latin typeface="Cambria Math" panose="02040503050406030204" pitchFamily="18" charset="0"/>
                                        </a:rPr>
                                        <m:t>2</m:t>
                                      </m:r>
                                    </m:sup>
                                  </m:sSubSup>
                                </m:e>
                              </m:nary>
                            </m:num>
                            <m:den>
                              <m:r>
                                <a:rPr lang="en-US" sz="2000" i="1">
                                  <a:latin typeface="Cambria Math" panose="02040503050406030204" pitchFamily="18" charset="0"/>
                                </a:rPr>
                                <m:t>𝑛</m:t>
                              </m:r>
                            </m:den>
                          </m:f>
                        </m:e>
                      </m:rad>
                    </m:oMath>
                  </m:oMathPara>
                </a14:m>
                <a:endParaRPr lang="en-US" sz="2000" dirty="0">
                  <a:latin typeface="Calibri" panose="020F0502020204030204" pitchFamily="34" charset="0"/>
                </a:endParaRPr>
              </a:p>
              <a:p>
                <a:pPr lvl="1"/>
                <a:r>
                  <a:rPr lang="en-US" sz="2000" dirty="0">
                    <a:latin typeface="Calibri" panose="020F0502020204030204" pitchFamily="34" charset="0"/>
                  </a:rPr>
                  <a:t>Again, we can compare the RMSE values for different models and choose the model with the smallest RMSE as the best one.</a:t>
                </a:r>
                <a:endParaRPr lang="en-US" sz="2000" dirty="0">
                  <a:latin typeface="Calibri" panose="020F0502020204030204" pitchFamily="34" charset="0"/>
                  <a:cs typeface="Calibri" panose="020F0502020204030204" pitchFamily="34" charset="0"/>
                </a:endParaRPr>
              </a:p>
              <a:p>
                <a:pPr lvl="1"/>
                <a:r>
                  <a:rPr lang="en-US" sz="2000" dirty="0">
                    <a:latin typeface="Calibri" panose="020F0502020204030204" pitchFamily="34" charset="0"/>
                    <a:cs typeface="Calibri" panose="020F0502020204030204" pitchFamily="34" charset="0"/>
                  </a:rPr>
                  <a:t>See file </a:t>
                </a:r>
                <a:r>
                  <a:rPr lang="en-US" sz="2000" i="1" dirty="0">
                    <a:solidFill>
                      <a:schemeClr val="accent2"/>
                    </a:solidFill>
                    <a:latin typeface="Calibri" panose="020F0502020204030204" pitchFamily="34" charset="0"/>
                    <a:cs typeface="Calibri" panose="020F0502020204030204" pitchFamily="34" charset="0"/>
                  </a:rPr>
                  <a:t>Lecture 8 – RMSE in LOOCV – Example.docx</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143000"/>
                <a:ext cx="9144000" cy="5715000"/>
              </a:xfrm>
              <a:blipFill>
                <a:blip r:embed="rId2"/>
                <a:stretch>
                  <a:fillRect l="-1067" t="-1708"/>
                </a:stretch>
              </a:blipFill>
            </p:spPr>
            <p:txBody>
              <a:bodyPr/>
              <a:lstStyle/>
              <a:p>
                <a:r>
                  <a:rPr lang="en-US">
                    <a:noFill/>
                  </a:rPr>
                  <a:t> </a:t>
                </a:r>
              </a:p>
            </p:txBody>
          </p:sp>
        </mc:Fallback>
      </mc:AlternateContent>
    </p:spTree>
    <p:extLst>
      <p:ext uri="{BB962C8B-B14F-4D97-AF65-F5344CB8AC3E}">
        <p14:creationId xmlns:p14="http://schemas.microsoft.com/office/powerpoint/2010/main" val="328773255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stretch>
            <a:fillRect/>
          </a:stretch>
        </p:blipFill>
        <p:spPr>
          <a:xfrm>
            <a:off x="7082486" y="3380913"/>
            <a:ext cx="1960903" cy="1090688"/>
          </a:xfrm>
          <a:prstGeom prst="rect">
            <a:avLst/>
          </a:prstGeom>
        </p:spPr>
      </p:pic>
      <p:grpSp>
        <p:nvGrpSpPr>
          <p:cNvPr id="17" name="Group 16"/>
          <p:cNvGrpSpPr/>
          <p:nvPr/>
        </p:nvGrpSpPr>
        <p:grpSpPr>
          <a:xfrm>
            <a:off x="152401" y="381000"/>
            <a:ext cx="8763000" cy="6096000"/>
            <a:chOff x="152400" y="123825"/>
            <a:chExt cx="8890989" cy="6734175"/>
          </a:xfrm>
        </p:grpSpPr>
        <p:pic>
          <p:nvPicPr>
            <p:cNvPr id="4" name="Picture 3"/>
            <p:cNvPicPr>
              <a:picLocks noChangeAspect="1"/>
            </p:cNvPicPr>
            <p:nvPr/>
          </p:nvPicPr>
          <p:blipFill>
            <a:blip r:embed="rId3"/>
            <a:stretch>
              <a:fillRect/>
            </a:stretch>
          </p:blipFill>
          <p:spPr>
            <a:xfrm>
              <a:off x="152400" y="123825"/>
              <a:ext cx="7029450" cy="6734175"/>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533400" y="304800"/>
                  <a:ext cx="3465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1</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33400" y="304800"/>
                  <a:ext cx="346505" cy="369332"/>
                </a:xfrm>
                <a:prstGeom prst="rect">
                  <a:avLst/>
                </a:prstGeom>
                <a:blipFill rotWithShape="0">
                  <a:blip r:embed="rId4"/>
                  <a:stretch>
                    <a:fillRect l="-12500" r="-5357"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219200" y="990600"/>
                  <a:ext cx="3536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2</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219200" y="990600"/>
                  <a:ext cx="353622" cy="369332"/>
                </a:xfrm>
                <a:prstGeom prst="rect">
                  <a:avLst/>
                </a:prstGeom>
                <a:blipFill rotWithShape="0">
                  <a:blip r:embed="rId5"/>
                  <a:stretch>
                    <a:fillRect l="-10345" r="-5172"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905000" y="1600200"/>
                  <a:ext cx="3536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3</m:t>
                            </m:r>
                          </m:sub>
                        </m:sSub>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905000" y="1600200"/>
                  <a:ext cx="353622" cy="369332"/>
                </a:xfrm>
                <a:prstGeom prst="rect">
                  <a:avLst/>
                </a:prstGeom>
                <a:blipFill rotWithShape="0">
                  <a:blip r:embed="rId6"/>
                  <a:stretch>
                    <a:fillRect l="-12069" r="-3448"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590800" y="2286000"/>
                  <a:ext cx="3536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4</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590800" y="2286000"/>
                  <a:ext cx="353622" cy="369332"/>
                </a:xfrm>
                <a:prstGeom prst="rect">
                  <a:avLst/>
                </a:prstGeom>
                <a:blipFill rotWithShape="0">
                  <a:blip r:embed="rId7"/>
                  <a:stretch>
                    <a:fillRect l="-10345" r="-5172"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227778" y="2895600"/>
                  <a:ext cx="3536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5</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227778" y="2895600"/>
                  <a:ext cx="353622" cy="369332"/>
                </a:xfrm>
                <a:prstGeom prst="rect">
                  <a:avLst/>
                </a:prstGeom>
                <a:blipFill rotWithShape="0">
                  <a:blip r:embed="rId8"/>
                  <a:stretch>
                    <a:fillRect l="-10169" r="-5085"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886200" y="3581400"/>
                  <a:ext cx="3536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6</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886200" y="3581400"/>
                  <a:ext cx="353623" cy="369332"/>
                </a:xfrm>
                <a:prstGeom prst="rect">
                  <a:avLst/>
                </a:prstGeom>
                <a:blipFill rotWithShape="0">
                  <a:blip r:embed="rId9"/>
                  <a:stretch>
                    <a:fillRect l="-12069" r="-3448"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572000" y="4191000"/>
                  <a:ext cx="3536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7</m:t>
                            </m:r>
                          </m:sub>
                        </m:sSub>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4572000" y="4191000"/>
                  <a:ext cx="353623" cy="369332"/>
                </a:xfrm>
                <a:prstGeom prst="rect">
                  <a:avLst/>
                </a:prstGeom>
                <a:blipFill rotWithShape="0">
                  <a:blip r:embed="rId10"/>
                  <a:stretch>
                    <a:fillRect l="-10345" r="-5172"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181600" y="4876800"/>
                  <a:ext cx="3536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8</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5181600" y="4876800"/>
                  <a:ext cx="353623" cy="369332"/>
                </a:xfrm>
                <a:prstGeom prst="rect">
                  <a:avLst/>
                </a:prstGeom>
                <a:blipFill rotWithShape="0">
                  <a:blip r:embed="rId11"/>
                  <a:stretch>
                    <a:fillRect l="-10345" r="-5172"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867400" y="5486400"/>
                  <a:ext cx="3472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9</m:t>
                            </m:r>
                          </m:sub>
                        </m:sSub>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867400" y="5486400"/>
                  <a:ext cx="347211" cy="369332"/>
                </a:xfrm>
                <a:prstGeom prst="rect">
                  <a:avLst/>
                </a:prstGeom>
                <a:blipFill rotWithShape="0">
                  <a:blip r:embed="rId12"/>
                  <a:stretch>
                    <a:fillRect l="-12500" r="-5357"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6477000" y="6172200"/>
                  <a:ext cx="4763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10</m:t>
                            </m:r>
                          </m:sub>
                        </m:sSub>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6477000" y="6172200"/>
                  <a:ext cx="476349" cy="369332"/>
                </a:xfrm>
                <a:prstGeom prst="rect">
                  <a:avLst/>
                </a:prstGeom>
                <a:blipFill rotWithShape="0">
                  <a:blip r:embed="rId13"/>
                  <a:stretch>
                    <a:fillRect l="-7692" r="-3846" b="-22807"/>
                  </a:stretch>
                </a:blipFill>
              </p:spPr>
              <p:txBody>
                <a:bodyPr/>
                <a:lstStyle/>
                <a:p>
                  <a:r>
                    <a:rPr lang="en-US">
                      <a:noFill/>
                    </a:rPr>
                    <a:t> </a:t>
                  </a:r>
                </a:p>
              </p:txBody>
            </p:sp>
          </mc:Fallback>
        </mc:AlternateContent>
        <p:pic>
          <p:nvPicPr>
            <p:cNvPr id="15" name="Picture 14"/>
            <p:cNvPicPr>
              <a:picLocks noChangeAspect="1"/>
            </p:cNvPicPr>
            <p:nvPr/>
          </p:nvPicPr>
          <p:blipFill>
            <a:blip r:embed="rId14"/>
            <a:stretch>
              <a:fillRect/>
            </a:stretch>
          </p:blipFill>
          <p:spPr>
            <a:xfrm>
              <a:off x="7976589" y="990600"/>
              <a:ext cx="990600" cy="1228725"/>
            </a:xfrm>
            <a:prstGeom prst="rect">
              <a:avLst/>
            </a:prstGeom>
          </p:spPr>
        </p:pic>
        <p:sp>
          <p:nvSpPr>
            <p:cNvPr id="16" name="TextBox 15"/>
            <p:cNvSpPr txBox="1"/>
            <p:nvPr/>
          </p:nvSpPr>
          <p:spPr>
            <a:xfrm>
              <a:off x="7900389" y="1066800"/>
              <a:ext cx="1143000" cy="1077218"/>
            </a:xfrm>
            <a:prstGeom prst="rect">
              <a:avLst/>
            </a:prstGeom>
            <a:noFill/>
          </p:spPr>
          <p:txBody>
            <a:bodyPr wrap="square" rtlCol="0">
              <a:spAutoFit/>
            </a:bodyPr>
            <a:lstStyle/>
            <a:p>
              <a:r>
                <a:rPr lang="en-US" sz="1600" b="1" dirty="0">
                  <a:latin typeface="Calibri" panose="020F0502020204030204" pitchFamily="34" charset="0"/>
                </a:rPr>
                <a:t> Validation</a:t>
              </a:r>
            </a:p>
            <a:p>
              <a:endParaRPr lang="en-US" sz="1600" b="1" dirty="0">
                <a:latin typeface="Calibri" panose="020F0502020204030204" pitchFamily="34" charset="0"/>
              </a:endParaRPr>
            </a:p>
            <a:p>
              <a:endParaRPr lang="en-US" sz="1600" b="1" dirty="0">
                <a:latin typeface="Calibri" panose="020F0502020204030204" pitchFamily="34" charset="0"/>
              </a:endParaRPr>
            </a:p>
            <a:p>
              <a:r>
                <a:rPr lang="en-US" sz="1600" b="1" dirty="0">
                  <a:latin typeface="Calibri" panose="020F0502020204030204" pitchFamily="34" charset="0"/>
                </a:rPr>
                <a:t>   Training</a:t>
              </a:r>
            </a:p>
          </p:txBody>
        </p:sp>
      </p:grpSp>
      <p:graphicFrame>
        <p:nvGraphicFramePr>
          <p:cNvPr id="18" name="Table 17"/>
          <p:cNvGraphicFramePr>
            <a:graphicFrameLocks noGrp="1"/>
          </p:cNvGraphicFramePr>
          <p:nvPr>
            <p:extLst>
              <p:ext uri="{D42A27DB-BD31-4B8C-83A1-F6EECF244321}">
                <p14:modId xmlns:p14="http://schemas.microsoft.com/office/powerpoint/2010/main" val="1824330134"/>
              </p:ext>
            </p:extLst>
          </p:nvPr>
        </p:nvGraphicFramePr>
        <p:xfrm>
          <a:off x="380998" y="90698"/>
          <a:ext cx="6474450" cy="365760"/>
        </p:xfrm>
        <a:graphic>
          <a:graphicData uri="http://schemas.openxmlformats.org/drawingml/2006/table">
            <a:tbl>
              <a:tblPr firstRow="1" bandRow="1">
                <a:tableStyleId>{00A15C55-8517-42AA-B614-E9B94910E393}</a:tableStyleId>
              </a:tblPr>
              <a:tblGrid>
                <a:gridCol w="647445">
                  <a:extLst>
                    <a:ext uri="{9D8B030D-6E8A-4147-A177-3AD203B41FA5}">
                      <a16:colId xmlns:a16="http://schemas.microsoft.com/office/drawing/2014/main" val="20000"/>
                    </a:ext>
                  </a:extLst>
                </a:gridCol>
                <a:gridCol w="647445">
                  <a:extLst>
                    <a:ext uri="{9D8B030D-6E8A-4147-A177-3AD203B41FA5}">
                      <a16:colId xmlns:a16="http://schemas.microsoft.com/office/drawing/2014/main" val="20001"/>
                    </a:ext>
                  </a:extLst>
                </a:gridCol>
                <a:gridCol w="647445">
                  <a:extLst>
                    <a:ext uri="{9D8B030D-6E8A-4147-A177-3AD203B41FA5}">
                      <a16:colId xmlns:a16="http://schemas.microsoft.com/office/drawing/2014/main" val="20002"/>
                    </a:ext>
                  </a:extLst>
                </a:gridCol>
                <a:gridCol w="647445">
                  <a:extLst>
                    <a:ext uri="{9D8B030D-6E8A-4147-A177-3AD203B41FA5}">
                      <a16:colId xmlns:a16="http://schemas.microsoft.com/office/drawing/2014/main" val="20003"/>
                    </a:ext>
                  </a:extLst>
                </a:gridCol>
                <a:gridCol w="647445">
                  <a:extLst>
                    <a:ext uri="{9D8B030D-6E8A-4147-A177-3AD203B41FA5}">
                      <a16:colId xmlns:a16="http://schemas.microsoft.com/office/drawing/2014/main" val="20004"/>
                    </a:ext>
                  </a:extLst>
                </a:gridCol>
                <a:gridCol w="647445">
                  <a:extLst>
                    <a:ext uri="{9D8B030D-6E8A-4147-A177-3AD203B41FA5}">
                      <a16:colId xmlns:a16="http://schemas.microsoft.com/office/drawing/2014/main" val="20005"/>
                    </a:ext>
                  </a:extLst>
                </a:gridCol>
                <a:gridCol w="647445">
                  <a:extLst>
                    <a:ext uri="{9D8B030D-6E8A-4147-A177-3AD203B41FA5}">
                      <a16:colId xmlns:a16="http://schemas.microsoft.com/office/drawing/2014/main" val="20006"/>
                    </a:ext>
                  </a:extLst>
                </a:gridCol>
                <a:gridCol w="647445">
                  <a:extLst>
                    <a:ext uri="{9D8B030D-6E8A-4147-A177-3AD203B41FA5}">
                      <a16:colId xmlns:a16="http://schemas.microsoft.com/office/drawing/2014/main" val="20007"/>
                    </a:ext>
                  </a:extLst>
                </a:gridCol>
                <a:gridCol w="647445">
                  <a:extLst>
                    <a:ext uri="{9D8B030D-6E8A-4147-A177-3AD203B41FA5}">
                      <a16:colId xmlns:a16="http://schemas.microsoft.com/office/drawing/2014/main" val="20008"/>
                    </a:ext>
                  </a:extLst>
                </a:gridCol>
                <a:gridCol w="647445">
                  <a:extLst>
                    <a:ext uri="{9D8B030D-6E8A-4147-A177-3AD203B41FA5}">
                      <a16:colId xmlns:a16="http://schemas.microsoft.com/office/drawing/2014/main" val="20009"/>
                    </a:ext>
                  </a:extLst>
                </a:gridCol>
              </a:tblGrid>
              <a:tr h="334332">
                <a:tc>
                  <a:txBody>
                    <a:bodyPr/>
                    <a:lstStyle/>
                    <a:p>
                      <a:pPr algn="ctr"/>
                      <a:r>
                        <a:rPr lang="en-US" dirty="0">
                          <a:latin typeface="Calibri" panose="020F0502020204030204" pitchFamily="34" charset="0"/>
                        </a:rPr>
                        <a:t>1</a:t>
                      </a:r>
                    </a:p>
                  </a:txBody>
                  <a:tcPr/>
                </a:tc>
                <a:tc>
                  <a:txBody>
                    <a:bodyPr/>
                    <a:lstStyle/>
                    <a:p>
                      <a:pPr algn="ctr"/>
                      <a:r>
                        <a:rPr lang="en-US" dirty="0">
                          <a:latin typeface="Calibri" panose="020F0502020204030204" pitchFamily="34" charset="0"/>
                        </a:rPr>
                        <a:t>2</a:t>
                      </a:r>
                    </a:p>
                  </a:txBody>
                  <a:tcPr/>
                </a:tc>
                <a:tc>
                  <a:txBody>
                    <a:bodyPr/>
                    <a:lstStyle/>
                    <a:p>
                      <a:pPr algn="ctr"/>
                      <a:r>
                        <a:rPr lang="en-US" dirty="0">
                          <a:latin typeface="Calibri" panose="020F0502020204030204" pitchFamily="34" charset="0"/>
                        </a:rPr>
                        <a:t>3</a:t>
                      </a:r>
                    </a:p>
                  </a:txBody>
                  <a:tcPr/>
                </a:tc>
                <a:tc>
                  <a:txBody>
                    <a:bodyPr/>
                    <a:lstStyle/>
                    <a:p>
                      <a:pPr algn="ctr"/>
                      <a:r>
                        <a:rPr lang="en-US" dirty="0">
                          <a:latin typeface="Calibri" panose="020F0502020204030204" pitchFamily="34" charset="0"/>
                        </a:rPr>
                        <a:t>4</a:t>
                      </a:r>
                    </a:p>
                  </a:txBody>
                  <a:tcPr/>
                </a:tc>
                <a:tc>
                  <a:txBody>
                    <a:bodyPr/>
                    <a:lstStyle/>
                    <a:p>
                      <a:pPr algn="ctr"/>
                      <a:r>
                        <a:rPr lang="en-US" dirty="0">
                          <a:latin typeface="Calibri" panose="020F0502020204030204" pitchFamily="34" charset="0"/>
                        </a:rPr>
                        <a:t>5</a:t>
                      </a:r>
                    </a:p>
                  </a:txBody>
                  <a:tcPr/>
                </a:tc>
                <a:tc>
                  <a:txBody>
                    <a:bodyPr/>
                    <a:lstStyle/>
                    <a:p>
                      <a:pPr algn="ctr"/>
                      <a:r>
                        <a:rPr lang="en-US" dirty="0">
                          <a:latin typeface="Calibri" panose="020F0502020204030204" pitchFamily="34" charset="0"/>
                        </a:rPr>
                        <a:t>6</a:t>
                      </a:r>
                    </a:p>
                  </a:txBody>
                  <a:tcPr/>
                </a:tc>
                <a:tc>
                  <a:txBody>
                    <a:bodyPr/>
                    <a:lstStyle/>
                    <a:p>
                      <a:pPr algn="ctr"/>
                      <a:r>
                        <a:rPr lang="en-US" dirty="0">
                          <a:latin typeface="Calibri" panose="020F0502020204030204" pitchFamily="34" charset="0"/>
                        </a:rPr>
                        <a:t>7</a:t>
                      </a:r>
                    </a:p>
                  </a:txBody>
                  <a:tcPr/>
                </a:tc>
                <a:tc>
                  <a:txBody>
                    <a:bodyPr/>
                    <a:lstStyle/>
                    <a:p>
                      <a:pPr algn="ctr"/>
                      <a:r>
                        <a:rPr lang="en-US" dirty="0">
                          <a:latin typeface="Calibri" panose="020F0502020204030204" pitchFamily="34" charset="0"/>
                        </a:rPr>
                        <a:t>8</a:t>
                      </a:r>
                    </a:p>
                  </a:txBody>
                  <a:tcPr/>
                </a:tc>
                <a:tc>
                  <a:txBody>
                    <a:bodyPr/>
                    <a:lstStyle/>
                    <a:p>
                      <a:pPr algn="ctr"/>
                      <a:r>
                        <a:rPr lang="en-US" dirty="0">
                          <a:latin typeface="Calibri" panose="020F0502020204030204" pitchFamily="34" charset="0"/>
                        </a:rPr>
                        <a:t>9</a:t>
                      </a:r>
                    </a:p>
                  </a:txBody>
                  <a:tcPr/>
                </a:tc>
                <a:tc>
                  <a:txBody>
                    <a:bodyPr/>
                    <a:lstStyle/>
                    <a:p>
                      <a:pPr algn="ctr"/>
                      <a:r>
                        <a:rPr lang="en-US" dirty="0">
                          <a:latin typeface="Calibri" panose="020F0502020204030204" pitchFamily="34" charset="0"/>
                        </a:rPr>
                        <a:t>10</a:t>
                      </a:r>
                    </a:p>
                  </a:txBody>
                  <a:tcPr/>
                </a:tc>
                <a:extLst>
                  <a:ext uri="{0D108BD9-81ED-4DB2-BD59-A6C34878D82A}">
                    <a16:rowId xmlns:a16="http://schemas.microsoft.com/office/drawing/2014/main" val="10000"/>
                  </a:ext>
                </a:extLst>
              </a:tr>
            </a:tbl>
          </a:graphicData>
        </a:graphic>
      </p:graphicFrame>
      <p:sp>
        <p:nvSpPr>
          <p:cNvPr id="19" name="TextBox 18"/>
          <p:cNvSpPr txBox="1"/>
          <p:nvPr/>
        </p:nvSpPr>
        <p:spPr>
          <a:xfrm>
            <a:off x="6953348" y="76063"/>
            <a:ext cx="2190652" cy="400110"/>
          </a:xfrm>
          <a:prstGeom prst="rect">
            <a:avLst/>
          </a:prstGeom>
          <a:noFill/>
        </p:spPr>
        <p:txBody>
          <a:bodyPr wrap="square" rtlCol="0">
            <a:spAutoFit/>
          </a:bodyPr>
          <a:lstStyle/>
          <a:p>
            <a:r>
              <a:rPr lang="en-US" sz="2000" b="1" i="1" dirty="0">
                <a:latin typeface="Calibri" panose="020F0502020204030204" pitchFamily="34" charset="0"/>
              </a:rPr>
              <a:t>Dataset with n=10</a:t>
            </a:r>
          </a:p>
        </p:txBody>
      </p:sp>
      <mc:AlternateContent xmlns:mc="http://schemas.openxmlformats.org/markup-compatibility/2006" xmlns:a14="http://schemas.microsoft.com/office/drawing/2010/main">
        <mc:Choice Requires="a14">
          <p:sp>
            <p:nvSpPr>
              <p:cNvPr id="20" name="Rectangle 19"/>
              <p:cNvSpPr/>
              <p:nvPr/>
            </p:nvSpPr>
            <p:spPr>
              <a:xfrm>
                <a:off x="7040434" y="3470907"/>
                <a:ext cx="2125322" cy="9106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𝑅𝑀𝑆𝐸</m:t>
                      </m:r>
                      <m:r>
                        <a:rPr lang="en-US" sz="1800" i="1">
                          <a:latin typeface="Cambria Math" panose="02040503050406030204" pitchFamily="18" charset="0"/>
                        </a:rPr>
                        <m:t>=</m:t>
                      </m:r>
                      <m:rad>
                        <m:radPr>
                          <m:degHide m:val="on"/>
                          <m:ctrlPr>
                            <a:rPr lang="en-US" sz="1800" i="1">
                              <a:latin typeface="Cambria Math" panose="02040503050406030204" pitchFamily="18" charset="0"/>
                            </a:rPr>
                          </m:ctrlPr>
                        </m:radPr>
                        <m:deg/>
                        <m:e>
                          <m:f>
                            <m:fPr>
                              <m:ctrlPr>
                                <a:rPr lang="en-US" sz="1800" i="1">
                                  <a:latin typeface="Cambria Math" panose="02040503050406030204" pitchFamily="18" charset="0"/>
                                </a:rPr>
                              </m:ctrlPr>
                            </m:fPr>
                            <m:num>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𝑛</m:t>
                                  </m:r>
                                </m:sup>
                                <m:e>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𝜀</m:t>
                                      </m:r>
                                    </m:e>
                                    <m:sub>
                                      <m:r>
                                        <a:rPr lang="en-US" sz="1800" i="1">
                                          <a:latin typeface="Cambria Math" panose="02040503050406030204" pitchFamily="18" charset="0"/>
                                        </a:rPr>
                                        <m:t>𝑖</m:t>
                                      </m:r>
                                    </m:sub>
                                    <m:sup>
                                      <m:r>
                                        <a:rPr lang="en-US" sz="1800" i="1">
                                          <a:latin typeface="Cambria Math" panose="02040503050406030204" pitchFamily="18" charset="0"/>
                                        </a:rPr>
                                        <m:t>2</m:t>
                                      </m:r>
                                    </m:sup>
                                  </m:sSubSup>
                                </m:e>
                              </m:nary>
                            </m:num>
                            <m:den>
                              <m:r>
                                <a:rPr lang="en-US" sz="1800" i="1">
                                  <a:latin typeface="Cambria Math" panose="02040503050406030204" pitchFamily="18" charset="0"/>
                                </a:rPr>
                                <m:t>𝑛</m:t>
                              </m:r>
                            </m:den>
                          </m:f>
                        </m:e>
                      </m:rad>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7040434" y="3470907"/>
                <a:ext cx="2125322" cy="910699"/>
              </a:xfrm>
              <a:prstGeom prst="rect">
                <a:avLst/>
              </a:prstGeom>
              <a:blipFill rotWithShape="0">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01392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0" y="609600"/>
            <a:ext cx="8458200" cy="762000"/>
          </a:xfrm>
        </p:spPr>
        <p:txBody>
          <a:bodyPr/>
          <a:lstStyle/>
          <a:p>
            <a:pPr algn="l"/>
            <a:r>
              <a:rPr lang="en-US" sz="3600" b="1" dirty="0">
                <a:solidFill>
                  <a:schemeClr val="tx1"/>
                </a:solidFill>
                <a:latin typeface="Calibri" pitchFamily="34" charset="0"/>
                <a:cs typeface="Calibri" pitchFamily="34" charset="0"/>
              </a:rPr>
              <a:t>Correlation Does Not Imply Causation!</a:t>
            </a:r>
          </a:p>
        </p:txBody>
      </p:sp>
      <p:pic>
        <p:nvPicPr>
          <p:cNvPr id="31747" name="Picture 3" descr="correlation"/>
          <p:cNvPicPr>
            <a:picLocks noChangeAspect="1" noChangeArrowheads="1"/>
          </p:cNvPicPr>
          <p:nvPr/>
        </p:nvPicPr>
        <p:blipFill>
          <a:blip r:embed="rId3" cstate="print"/>
          <a:srcRect/>
          <a:stretch>
            <a:fillRect/>
          </a:stretch>
        </p:blipFill>
        <p:spPr bwMode="auto">
          <a:xfrm>
            <a:off x="457200" y="1828800"/>
            <a:ext cx="8153400" cy="3287713"/>
          </a:xfrm>
          <a:prstGeom prst="rect">
            <a:avLst/>
          </a:prstGeom>
          <a:noFill/>
        </p:spPr>
      </p:pic>
      <p:sp>
        <p:nvSpPr>
          <p:cNvPr id="31748" name="Text Box 4"/>
          <p:cNvSpPr txBox="1">
            <a:spLocks noChangeArrowheads="1"/>
          </p:cNvSpPr>
          <p:nvPr/>
        </p:nvSpPr>
        <p:spPr bwMode="auto">
          <a:xfrm>
            <a:off x="381000" y="5943600"/>
            <a:ext cx="8305800" cy="338554"/>
          </a:xfrm>
          <a:prstGeom prst="rect">
            <a:avLst/>
          </a:prstGeom>
          <a:noFill/>
          <a:ln w="9525">
            <a:noFill/>
            <a:miter lim="800000"/>
            <a:headEnd/>
            <a:tailEnd/>
          </a:ln>
          <a:effectLst/>
        </p:spPr>
        <p:txBody>
          <a:bodyPr>
            <a:spAutoFit/>
          </a:bodyPr>
          <a:lstStyle/>
          <a:p>
            <a:pPr>
              <a:spcBef>
                <a:spcPct val="50000"/>
              </a:spcBef>
            </a:pPr>
            <a:r>
              <a:rPr lang="en-US" sz="1600" b="1" dirty="0">
                <a:latin typeface="Calibri" pitchFamily="34" charset="0"/>
                <a:cs typeface="Calibri" pitchFamily="34" charset="0"/>
              </a:rPr>
              <a:t>Source: </a:t>
            </a:r>
            <a:r>
              <a:rPr lang="en-US" sz="1600" b="1" dirty="0">
                <a:latin typeface="Calibri" pitchFamily="34" charset="0"/>
                <a:cs typeface="Calibri" pitchFamily="34" charset="0"/>
                <a:hlinkClick r:id="rId4"/>
              </a:rPr>
              <a:t>http://imgs.xkcd.com/comics/correlation.png</a:t>
            </a:r>
            <a:r>
              <a:rPr lang="en-US" sz="1600" b="1" dirty="0">
                <a:latin typeface="Calibri" pitchFamily="34" charset="0"/>
                <a:cs typeface="Calibri" pitchFamily="34" charset="0"/>
              </a:rPr>
              <a:t>  </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666749"/>
          </a:xfrm>
        </p:spPr>
        <p:txBody>
          <a:bodyPr/>
          <a:lstStyle/>
          <a:p>
            <a:pPr algn="l"/>
            <a:r>
              <a:rPr lang="en-US" b="1" dirty="0">
                <a:latin typeface="Calibri" panose="020F0502020204030204" pitchFamily="34" charset="0"/>
              </a:rPr>
              <a:t>Potential Solutions (Cont’d)</a:t>
            </a:r>
          </a:p>
        </p:txBody>
      </p:sp>
      <p:sp>
        <p:nvSpPr>
          <p:cNvPr id="3" name="Content Placeholder 2"/>
          <p:cNvSpPr>
            <a:spLocks noGrp="1"/>
          </p:cNvSpPr>
          <p:nvPr>
            <p:ph idx="1"/>
          </p:nvPr>
        </p:nvSpPr>
        <p:spPr>
          <a:xfrm>
            <a:off x="0" y="1066800"/>
            <a:ext cx="9144000" cy="5715000"/>
          </a:xfrm>
        </p:spPr>
        <p:txBody>
          <a:bodyPr>
            <a:normAutofit/>
          </a:bodyPr>
          <a:lstStyle/>
          <a:p>
            <a:r>
              <a:rPr lang="en-US" sz="2400" i="1" dirty="0">
                <a:latin typeface="Calibri" panose="020F0502020204030204" pitchFamily="34" charset="0"/>
              </a:rPr>
              <a:t>k-fold </a:t>
            </a:r>
            <a:r>
              <a:rPr lang="en-US" sz="2400" dirty="0">
                <a:latin typeface="Calibri" panose="020F0502020204030204" pitchFamily="34" charset="0"/>
              </a:rPr>
              <a:t>Cross Validation (James et al., p. 181)</a:t>
            </a:r>
          </a:p>
          <a:p>
            <a:pPr lvl="1"/>
            <a:r>
              <a:rPr lang="en-US" sz="2000" dirty="0">
                <a:latin typeface="Calibri" panose="020F0502020204030204" pitchFamily="34" charset="0"/>
              </a:rPr>
              <a:t>Quicker than LOOCV if you have a large sample size n.</a:t>
            </a:r>
          </a:p>
          <a:p>
            <a:pPr lvl="1"/>
            <a:r>
              <a:rPr lang="en-US" sz="2000" dirty="0">
                <a:latin typeface="Calibri" panose="020F0502020204030204" pitchFamily="34" charset="0"/>
              </a:rPr>
              <a:t>Involves randomly dividing the set of observations into </a:t>
            </a:r>
            <a:r>
              <a:rPr lang="en-US" sz="2000" i="1" dirty="0">
                <a:latin typeface="Calibri" panose="020F0502020204030204" pitchFamily="34" charset="0"/>
              </a:rPr>
              <a:t>k</a:t>
            </a:r>
            <a:r>
              <a:rPr lang="en-US" sz="2000" dirty="0">
                <a:latin typeface="Calibri" panose="020F0502020204030204" pitchFamily="34" charset="0"/>
              </a:rPr>
              <a:t> groups or </a:t>
            </a:r>
            <a:r>
              <a:rPr lang="en-US" sz="2000" i="1" dirty="0">
                <a:latin typeface="Calibri" panose="020F0502020204030204" pitchFamily="34" charset="0"/>
              </a:rPr>
              <a:t>folds</a:t>
            </a:r>
            <a:r>
              <a:rPr lang="en-US" sz="2000" dirty="0">
                <a:latin typeface="Calibri" panose="020F0502020204030204" pitchFamily="34" charset="0"/>
              </a:rPr>
              <a:t>, of (approximately) equal size. </a:t>
            </a:r>
          </a:p>
          <a:p>
            <a:pPr lvl="1"/>
            <a:r>
              <a:rPr lang="en-US" sz="2000" dirty="0">
                <a:latin typeface="Calibri" panose="020F0502020204030204" pitchFamily="34" charset="0"/>
              </a:rPr>
              <a:t>The 1</a:t>
            </a:r>
            <a:r>
              <a:rPr lang="en-US" sz="2000" baseline="30000" dirty="0">
                <a:latin typeface="Calibri" panose="020F0502020204030204" pitchFamily="34" charset="0"/>
              </a:rPr>
              <a:t>st</a:t>
            </a:r>
            <a:r>
              <a:rPr lang="en-US" sz="2000" dirty="0">
                <a:latin typeface="Calibri" panose="020F0502020204030204" pitchFamily="34" charset="0"/>
              </a:rPr>
              <a:t> fold is treated as a validation data set and the model is fitted on the remaining k - 1 folds (training data set)</a:t>
            </a:r>
          </a:p>
          <a:p>
            <a:pPr lvl="1"/>
            <a:r>
              <a:rPr lang="en-US" sz="2000" dirty="0">
                <a:latin typeface="Calibri" panose="020F0502020204030204" pitchFamily="34" charset="0"/>
              </a:rPr>
              <a:t>The MSE is computed for the validation fold</a:t>
            </a:r>
          </a:p>
          <a:p>
            <a:pPr lvl="1"/>
            <a:r>
              <a:rPr lang="en-US" sz="2000" dirty="0">
                <a:latin typeface="Calibri" panose="020F0502020204030204" pitchFamily="34" charset="0"/>
              </a:rPr>
              <a:t>This procedure is repeated </a:t>
            </a:r>
            <a:r>
              <a:rPr lang="en-US" sz="2000" i="1" dirty="0">
                <a:latin typeface="Calibri" panose="020F0502020204030204" pitchFamily="34" charset="0"/>
              </a:rPr>
              <a:t>k</a:t>
            </a:r>
            <a:r>
              <a:rPr lang="en-US" sz="2000" dirty="0">
                <a:latin typeface="Calibri" panose="020F0502020204030204" pitchFamily="34" charset="0"/>
              </a:rPr>
              <a:t> times; each time, a different fold is treated as the validation data set</a:t>
            </a:r>
          </a:p>
          <a:p>
            <a:pPr lvl="1"/>
            <a:r>
              <a:rPr lang="en-US" sz="2000" dirty="0">
                <a:latin typeface="Calibri" panose="020F0502020204030204" pitchFamily="34" charset="0"/>
              </a:rPr>
              <a:t>This process results in </a:t>
            </a:r>
            <a:r>
              <a:rPr lang="en-US" sz="2000" i="1" dirty="0">
                <a:latin typeface="Calibri" panose="020F0502020204030204" pitchFamily="34" charset="0"/>
              </a:rPr>
              <a:t>k </a:t>
            </a:r>
            <a:r>
              <a:rPr lang="en-US" sz="2000" dirty="0">
                <a:latin typeface="Calibri" panose="020F0502020204030204" pitchFamily="34" charset="0"/>
              </a:rPr>
              <a:t>estimates of the MSE</a:t>
            </a:r>
          </a:p>
          <a:p>
            <a:pPr lvl="1"/>
            <a:r>
              <a:rPr lang="en-US" sz="2000" dirty="0">
                <a:latin typeface="Calibri" panose="020F0502020204030204" pitchFamily="34" charset="0"/>
              </a:rPr>
              <a:t>The </a:t>
            </a:r>
            <a:r>
              <a:rPr lang="en-US" sz="2000" i="1" dirty="0">
                <a:latin typeface="Calibri" panose="020F0502020204030204" pitchFamily="34" charset="0"/>
              </a:rPr>
              <a:t>k-fold</a:t>
            </a:r>
            <a:r>
              <a:rPr lang="en-US" sz="2000" dirty="0">
                <a:latin typeface="Calibri" panose="020F0502020204030204" pitchFamily="34" charset="0"/>
              </a:rPr>
              <a:t> MSE estimate is computed by averaging the MSEs across the </a:t>
            </a:r>
            <a:r>
              <a:rPr lang="en-US" sz="2000" i="1" dirty="0">
                <a:latin typeface="Calibri" panose="020F0502020204030204" pitchFamily="34" charset="0"/>
              </a:rPr>
              <a:t>k</a:t>
            </a:r>
            <a:r>
              <a:rPr lang="en-US" sz="2000" dirty="0">
                <a:latin typeface="Calibri" panose="020F0502020204030204" pitchFamily="34" charset="0"/>
              </a:rPr>
              <a:t> folds</a:t>
            </a:r>
          </a:p>
          <a:p>
            <a:pPr lvl="1"/>
            <a:r>
              <a:rPr lang="en-US" sz="2000" dirty="0">
                <a:latin typeface="Calibri" panose="020F0502020204030204" pitchFamily="34" charset="0"/>
              </a:rPr>
              <a:t>The </a:t>
            </a:r>
            <a:r>
              <a:rPr lang="en-US" sz="2000" i="1" dirty="0">
                <a:latin typeface="Calibri" panose="020F0502020204030204" pitchFamily="34" charset="0"/>
              </a:rPr>
              <a:t>k-fold</a:t>
            </a:r>
            <a:r>
              <a:rPr lang="en-US" sz="2000" dirty="0">
                <a:latin typeface="Calibri" panose="020F0502020204030204" pitchFamily="34" charset="0"/>
              </a:rPr>
              <a:t> RMSE is computed as the square root of that MSE</a:t>
            </a:r>
          </a:p>
          <a:p>
            <a:pPr lvl="1"/>
            <a:r>
              <a:rPr lang="en-US" sz="2000" dirty="0">
                <a:latin typeface="Calibri" panose="020F0502020204030204" pitchFamily="34" charset="0"/>
              </a:rPr>
              <a:t>In practice, </a:t>
            </a:r>
            <a:r>
              <a:rPr lang="en-US" sz="2000" i="1" dirty="0">
                <a:latin typeface="Calibri" panose="020F0502020204030204" pitchFamily="34" charset="0"/>
              </a:rPr>
              <a:t>k</a:t>
            </a:r>
            <a:r>
              <a:rPr lang="en-US" sz="2000" dirty="0">
                <a:latin typeface="Calibri" panose="020F0502020204030204" pitchFamily="34" charset="0"/>
              </a:rPr>
              <a:t> is usually set to 5 or 10.</a:t>
            </a:r>
          </a:p>
          <a:p>
            <a:pPr lvl="1"/>
            <a:r>
              <a:rPr lang="en-US" sz="2000" dirty="0">
                <a:latin typeface="Calibri" panose="020F0502020204030204" pitchFamily="34" charset="0"/>
              </a:rPr>
              <a:t>Again, we can compare the RMSE values for different models and choose the model with the smallest RMSE as the best one.</a:t>
            </a:r>
          </a:p>
          <a:p>
            <a:pPr lvl="1"/>
            <a:r>
              <a:rPr lang="en-US" sz="2000" dirty="0">
                <a:latin typeface="Calibri" panose="020F0502020204030204" pitchFamily="34" charset="0"/>
              </a:rPr>
              <a:t>LOOCV is a special case of </a:t>
            </a:r>
            <a:r>
              <a:rPr lang="en-US" sz="2000" i="1" dirty="0">
                <a:latin typeface="Calibri" panose="020F0502020204030204" pitchFamily="34" charset="0"/>
              </a:rPr>
              <a:t>k-fold</a:t>
            </a:r>
            <a:r>
              <a:rPr lang="en-US" sz="2000" dirty="0">
                <a:latin typeface="Calibri" panose="020F0502020204030204" pitchFamily="34" charset="0"/>
              </a:rPr>
              <a:t> Cross Validation when </a:t>
            </a:r>
            <a:r>
              <a:rPr lang="en-US" sz="2000" i="1" dirty="0">
                <a:latin typeface="Calibri" panose="020F0502020204030204" pitchFamily="34" charset="0"/>
              </a:rPr>
              <a:t>k</a:t>
            </a:r>
            <a:r>
              <a:rPr lang="en-US" sz="2000" dirty="0">
                <a:latin typeface="Calibri" panose="020F0502020204030204" pitchFamily="34" charset="0"/>
              </a:rPr>
              <a:t> = n</a:t>
            </a:r>
          </a:p>
        </p:txBody>
      </p:sp>
    </p:spTree>
    <p:extLst>
      <p:ext uri="{BB962C8B-B14F-4D97-AF65-F5344CB8AC3E}">
        <p14:creationId xmlns:p14="http://schemas.microsoft.com/office/powerpoint/2010/main" val="35771946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3836"/>
            <a:ext cx="7772400" cy="1143000"/>
          </a:xfrm>
        </p:spPr>
        <p:txBody>
          <a:bodyPr/>
          <a:lstStyle/>
          <a:p>
            <a:pPr algn="l"/>
            <a:r>
              <a:rPr lang="en-US" b="1" dirty="0">
                <a:latin typeface="Calibri" panose="020F0502020204030204" pitchFamily="34" charset="0"/>
              </a:rPr>
              <a:t>K-fold Cross-Validation</a:t>
            </a:r>
          </a:p>
        </p:txBody>
      </p:sp>
      <p:sp>
        <p:nvSpPr>
          <p:cNvPr id="4" name="Rectangle 3"/>
          <p:cNvSpPr/>
          <p:nvPr/>
        </p:nvSpPr>
        <p:spPr>
          <a:xfrm>
            <a:off x="838200" y="5867400"/>
            <a:ext cx="5943600" cy="276999"/>
          </a:xfrm>
          <a:prstGeom prst="rect">
            <a:avLst/>
          </a:prstGeom>
        </p:spPr>
        <p:txBody>
          <a:bodyPr wrap="square">
            <a:spAutoFit/>
          </a:bodyPr>
          <a:lstStyle/>
          <a:p>
            <a:r>
              <a:rPr lang="en-US" sz="1200" dirty="0">
                <a:latin typeface="Calibri" panose="020F0502020204030204" pitchFamily="34" charset="0"/>
              </a:rPr>
              <a:t>Source: </a:t>
            </a:r>
            <a:r>
              <a:rPr lang="en-US" sz="1200" dirty="0">
                <a:latin typeface="Calibri" panose="020F0502020204030204" pitchFamily="34" charset="0"/>
                <a:hlinkClick r:id="rId2"/>
              </a:rPr>
              <a:t>https://dfzljdn9uc3pi.cloudfront.net/2015/1251/1/fig-5-1x.jpg</a:t>
            </a:r>
            <a:r>
              <a:rPr lang="en-US" sz="1200" dirty="0">
                <a:latin typeface="Calibri" panose="020F0502020204030204" pitchFamily="34" charset="0"/>
              </a:rPr>
              <a:t> </a:t>
            </a:r>
          </a:p>
        </p:txBody>
      </p:sp>
      <p:pic>
        <p:nvPicPr>
          <p:cNvPr id="103428" name="Picture 4" descr="Image result for k-fold cross-valid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524000"/>
            <a:ext cx="5715000" cy="3676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80541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ehe : r/ProgrammerHumor"/>
          <p:cNvPicPr>
            <a:picLocks noChangeAspect="1" noChangeArrowheads="1"/>
          </p:cNvPicPr>
          <p:nvPr/>
        </p:nvPicPr>
        <p:blipFill rotWithShape="1">
          <a:blip r:embed="rId2">
            <a:extLst>
              <a:ext uri="{28A0092B-C50C-407E-A947-70E740481C1C}">
                <a14:useLocalDpi xmlns:a14="http://schemas.microsoft.com/office/drawing/2010/main" val="0"/>
              </a:ext>
            </a:extLst>
          </a:blip>
          <a:srcRect b="12245"/>
          <a:stretch/>
        </p:blipFill>
        <p:spPr bwMode="auto">
          <a:xfrm>
            <a:off x="381000" y="1905001"/>
            <a:ext cx="8302625" cy="32766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3352800" y="1066800"/>
            <a:ext cx="2743200" cy="5410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810000" y="5181601"/>
            <a:ext cx="1828800" cy="1200329"/>
          </a:xfrm>
          <a:prstGeom prst="rect">
            <a:avLst/>
          </a:prstGeom>
          <a:noFill/>
        </p:spPr>
        <p:txBody>
          <a:bodyPr wrap="square" rtlCol="0">
            <a:spAutoFit/>
          </a:bodyPr>
          <a:lstStyle/>
          <a:p>
            <a:pPr algn="ctr"/>
            <a:r>
              <a:rPr lang="en-US" sz="1800" i="1" dirty="0" smtClean="0">
                <a:latin typeface="Calibri" panose="020F0502020204030204" pitchFamily="34" charset="0"/>
                <a:cs typeface="Calibri" panose="020F0502020204030204" pitchFamily="34" charset="0"/>
              </a:rPr>
              <a:t>Takes time, especially with large n and LOOCV</a:t>
            </a:r>
            <a:endParaRPr lang="en-US" sz="1800" i="1" dirty="0">
              <a:latin typeface="Calibri" panose="020F0502020204030204" pitchFamily="34" charset="0"/>
              <a:cs typeface="Calibri" panose="020F0502020204030204" pitchFamily="34" charset="0"/>
            </a:endParaRPr>
          </a:p>
        </p:txBody>
      </p:sp>
      <p:sp>
        <p:nvSpPr>
          <p:cNvPr id="2" name="TextBox 1"/>
          <p:cNvSpPr txBox="1"/>
          <p:nvPr/>
        </p:nvSpPr>
        <p:spPr>
          <a:xfrm>
            <a:off x="381000" y="228600"/>
            <a:ext cx="8302625" cy="954107"/>
          </a:xfrm>
          <a:prstGeom prst="rect">
            <a:avLst/>
          </a:prstGeom>
          <a:noFill/>
        </p:spPr>
        <p:txBody>
          <a:bodyPr wrap="square" rtlCol="0">
            <a:spAutoFit/>
          </a:bodyPr>
          <a:lstStyle/>
          <a:p>
            <a:r>
              <a:rPr lang="en-US" sz="2800" b="1" dirty="0" smtClean="0">
                <a:latin typeface="Calibri" panose="020F0502020204030204" pitchFamily="34" charset="0"/>
                <a:cs typeface="Calibri" panose="020F0502020204030204" pitchFamily="34" charset="0"/>
              </a:rPr>
              <a:t>Model training/cross-validation can take a long time, so please be patient</a:t>
            </a:r>
            <a:endParaRPr lang="en-US" sz="2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1622142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666749"/>
          </a:xfrm>
        </p:spPr>
        <p:txBody>
          <a:bodyPr/>
          <a:lstStyle/>
          <a:p>
            <a:pPr algn="l"/>
            <a:r>
              <a:rPr lang="en-US" b="1" dirty="0">
                <a:latin typeface="Calibri" panose="020F0502020204030204" pitchFamily="34" charset="0"/>
              </a:rPr>
              <a:t>Overfitting</a:t>
            </a:r>
          </a:p>
        </p:txBody>
      </p:sp>
      <p:sp>
        <p:nvSpPr>
          <p:cNvPr id="3" name="Content Placeholder 2"/>
          <p:cNvSpPr>
            <a:spLocks noGrp="1"/>
          </p:cNvSpPr>
          <p:nvPr>
            <p:ph idx="1"/>
          </p:nvPr>
        </p:nvSpPr>
        <p:spPr>
          <a:xfrm>
            <a:off x="0" y="1066800"/>
            <a:ext cx="9144000" cy="5715000"/>
          </a:xfrm>
        </p:spPr>
        <p:txBody>
          <a:bodyPr>
            <a:normAutofit/>
          </a:bodyPr>
          <a:lstStyle/>
          <a:p>
            <a:r>
              <a:rPr lang="en-US" sz="2000" dirty="0">
                <a:latin typeface="Calibri" panose="020F0502020204030204" pitchFamily="34" charset="0"/>
              </a:rPr>
              <a:t>The concept of </a:t>
            </a:r>
            <a:r>
              <a:rPr lang="en-US" sz="2000" b="1" i="1" dirty="0">
                <a:latin typeface="Calibri" panose="020F0502020204030204" pitchFamily="34" charset="0"/>
              </a:rPr>
              <a:t>overfitting </a:t>
            </a:r>
            <a:r>
              <a:rPr lang="en-US" sz="2000" dirty="0">
                <a:latin typeface="Calibri" panose="020F0502020204030204" pitchFamily="34" charset="0"/>
              </a:rPr>
              <a:t>is very relevant here.</a:t>
            </a:r>
          </a:p>
          <a:p>
            <a:r>
              <a:rPr lang="en-US" sz="2000" dirty="0">
                <a:latin typeface="Calibri" panose="020F0502020204030204" pitchFamily="34" charset="0"/>
              </a:rPr>
              <a:t>Even though a complicated (even non-linear) model may do well with modeling the training data, the same model will likely be abysmal at modeling unseen validation data.</a:t>
            </a:r>
          </a:p>
          <a:p>
            <a:pPr lvl="1"/>
            <a:r>
              <a:rPr lang="en-US" sz="1600" dirty="0">
                <a:latin typeface="Calibri" panose="020F0502020204030204" pitchFamily="34" charset="0"/>
              </a:rPr>
              <a:t>That is, RMSE will be small for training data and pretty big for validation data.</a:t>
            </a:r>
          </a:p>
        </p:txBody>
      </p:sp>
      <p:pic>
        <p:nvPicPr>
          <p:cNvPr id="4" name="Picture 3"/>
          <p:cNvPicPr>
            <a:picLocks noChangeAspect="1"/>
          </p:cNvPicPr>
          <p:nvPr/>
        </p:nvPicPr>
        <p:blipFill>
          <a:blip r:embed="rId3"/>
          <a:stretch>
            <a:fillRect/>
          </a:stretch>
        </p:blipFill>
        <p:spPr>
          <a:xfrm>
            <a:off x="2590800" y="2743200"/>
            <a:ext cx="4190091" cy="3790662"/>
          </a:xfrm>
          <a:prstGeom prst="rect">
            <a:avLst/>
          </a:prstGeom>
        </p:spPr>
      </p:pic>
      <p:sp>
        <p:nvSpPr>
          <p:cNvPr id="5" name="Rectangle 4"/>
          <p:cNvSpPr/>
          <p:nvPr/>
        </p:nvSpPr>
        <p:spPr>
          <a:xfrm>
            <a:off x="0" y="6546552"/>
            <a:ext cx="4572000" cy="307777"/>
          </a:xfrm>
          <a:prstGeom prst="rect">
            <a:avLst/>
          </a:prstGeom>
        </p:spPr>
        <p:txBody>
          <a:bodyPr>
            <a:spAutoFit/>
          </a:bodyPr>
          <a:lstStyle/>
          <a:p>
            <a:r>
              <a:rPr lang="en-US" sz="1400" dirty="0">
                <a:latin typeface="Calibri" panose="020F0502020204030204" pitchFamily="34" charset="0"/>
              </a:rPr>
              <a:t>Source: </a:t>
            </a:r>
            <a:r>
              <a:rPr lang="en-US" sz="1400" dirty="0">
                <a:latin typeface="Calibri" panose="020F0502020204030204" pitchFamily="34" charset="0"/>
                <a:hlinkClick r:id="rId4"/>
              </a:rPr>
              <a:t>http://i.stack.imgur.com/NEzOx.png</a:t>
            </a:r>
            <a:r>
              <a:rPr lang="en-US" sz="1400" dirty="0">
                <a:latin typeface="Calibri" panose="020F0502020204030204" pitchFamily="34" charset="0"/>
              </a:rPr>
              <a:t> </a:t>
            </a:r>
          </a:p>
        </p:txBody>
      </p:sp>
    </p:spTree>
    <p:extLst>
      <p:ext uri="{BB962C8B-B14F-4D97-AF65-F5344CB8AC3E}">
        <p14:creationId xmlns:p14="http://schemas.microsoft.com/office/powerpoint/2010/main" val="334676573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oshe Vardi on Twitter: &quot;Overfitting :-) https://t.co/NeM8k0aVPG&quot; / Tw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625" y="746125"/>
            <a:ext cx="7115175" cy="4762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riel The Little Mermaid GIF - Ariel The Little Mermaid Crying - Discover &amp;  Share GIF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75127" y="757627"/>
            <a:ext cx="1726646" cy="139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5559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762000"/>
          </a:xfrm>
        </p:spPr>
        <p:txBody>
          <a:bodyPr/>
          <a:lstStyle/>
          <a:p>
            <a:pPr algn="l"/>
            <a:r>
              <a:rPr lang="en-US" b="1" dirty="0">
                <a:solidFill>
                  <a:schemeClr val="tx1"/>
                </a:solidFill>
                <a:latin typeface="Calibri" panose="020F0502020204030204" pitchFamily="34" charset="0"/>
              </a:rPr>
              <a:t>In R…</a:t>
            </a:r>
          </a:p>
        </p:txBody>
      </p:sp>
      <p:sp>
        <p:nvSpPr>
          <p:cNvPr id="3" name="Content Placeholder 2"/>
          <p:cNvSpPr>
            <a:spLocks noGrp="1"/>
          </p:cNvSpPr>
          <p:nvPr>
            <p:ph idx="1"/>
          </p:nvPr>
        </p:nvSpPr>
        <p:spPr>
          <a:xfrm>
            <a:off x="0" y="800100"/>
            <a:ext cx="9144000" cy="6057900"/>
          </a:xfrm>
        </p:spPr>
        <p:txBody>
          <a:bodyPr/>
          <a:lstStyle/>
          <a:p>
            <a:pPr marL="0" lvl="1" indent="0">
              <a:buNone/>
            </a:pPr>
            <a:r>
              <a:rPr lang="en-US" sz="1400" dirty="0" err="1">
                <a:solidFill>
                  <a:schemeClr val="accent6">
                    <a:lumMod val="40000"/>
                    <a:lumOff val="60000"/>
                  </a:schemeClr>
                </a:solidFill>
                <a:latin typeface="Calibri" panose="020F0502020204030204" pitchFamily="34" charset="0"/>
              </a:rPr>
              <a:t>install.packages</a:t>
            </a:r>
            <a:r>
              <a:rPr lang="en-US" sz="1400" dirty="0">
                <a:solidFill>
                  <a:schemeClr val="accent6">
                    <a:lumMod val="40000"/>
                    <a:lumOff val="60000"/>
                  </a:schemeClr>
                </a:solidFill>
                <a:latin typeface="Calibri" panose="020F0502020204030204" pitchFamily="34" charset="0"/>
              </a:rPr>
              <a:t>(“DAAG”)</a:t>
            </a:r>
          </a:p>
          <a:p>
            <a:pPr marL="0" lvl="1" indent="0">
              <a:buNone/>
            </a:pPr>
            <a:r>
              <a:rPr lang="en-US" sz="1400" dirty="0">
                <a:solidFill>
                  <a:schemeClr val="accent6">
                    <a:lumMod val="40000"/>
                    <a:lumOff val="60000"/>
                  </a:schemeClr>
                </a:solidFill>
                <a:latin typeface="Calibri" panose="020F0502020204030204" pitchFamily="34" charset="0"/>
              </a:rPr>
              <a:t>library(DAAG)</a:t>
            </a:r>
          </a:p>
          <a:p>
            <a:pPr marL="0" lvl="1" indent="0">
              <a:buNone/>
            </a:pPr>
            <a:endParaRPr lang="en-US" sz="1000" dirty="0">
              <a:solidFill>
                <a:srgbClr val="00B0F0"/>
              </a:solidFill>
              <a:latin typeface="Calibri" panose="020F0502020204030204" pitchFamily="34" charset="0"/>
            </a:endParaRPr>
          </a:p>
          <a:p>
            <a:pPr marL="0" lvl="1" indent="0">
              <a:buNone/>
            </a:pPr>
            <a:r>
              <a:rPr lang="en-US" sz="1400" dirty="0">
                <a:solidFill>
                  <a:srgbClr val="00B050"/>
                </a:solidFill>
                <a:latin typeface="Calibri" panose="020F0502020204030204" pitchFamily="34" charset="0"/>
              </a:rPr>
              <a:t>#Model 1</a:t>
            </a:r>
          </a:p>
          <a:p>
            <a:pPr marL="0" lvl="1" indent="0">
              <a:buNone/>
            </a:pPr>
            <a:r>
              <a:rPr lang="en-US" sz="1400" dirty="0">
                <a:solidFill>
                  <a:schemeClr val="accent6">
                    <a:lumMod val="40000"/>
                    <a:lumOff val="60000"/>
                  </a:schemeClr>
                </a:solidFill>
                <a:latin typeface="Calibri" panose="020F0502020204030204" pitchFamily="34" charset="0"/>
              </a:rPr>
              <a:t>fit &lt;- lm(MEDHHINC ~ PCTVACANT + PCTSINGLES, data=</a:t>
            </a:r>
            <a:r>
              <a:rPr lang="en-US" sz="1400" dirty="0" err="1">
                <a:solidFill>
                  <a:schemeClr val="accent6">
                    <a:lumMod val="40000"/>
                    <a:lumOff val="60000"/>
                  </a:schemeClr>
                </a:solidFill>
                <a:latin typeface="Calibri" panose="020F0502020204030204" pitchFamily="34" charset="0"/>
              </a:rPr>
              <a:t>multregdata</a:t>
            </a:r>
            <a:r>
              <a:rPr lang="en-US" sz="1400" dirty="0">
                <a:solidFill>
                  <a:schemeClr val="accent6">
                    <a:lumMod val="40000"/>
                    <a:lumOff val="60000"/>
                  </a:schemeClr>
                </a:solidFill>
                <a:latin typeface="Calibri" panose="020F0502020204030204" pitchFamily="34" charset="0"/>
              </a:rPr>
              <a:t>)</a:t>
            </a:r>
          </a:p>
          <a:p>
            <a:pPr marL="0" lvl="1" indent="0">
              <a:buNone/>
            </a:pPr>
            <a:r>
              <a:rPr lang="en-US" sz="1400" dirty="0">
                <a:solidFill>
                  <a:schemeClr val="accent6">
                    <a:lumMod val="40000"/>
                    <a:lumOff val="60000"/>
                  </a:schemeClr>
                </a:solidFill>
                <a:latin typeface="Calibri" panose="020F0502020204030204" pitchFamily="34" charset="0"/>
              </a:rPr>
              <a:t>summary(fit)</a:t>
            </a:r>
          </a:p>
          <a:p>
            <a:pPr marL="0" lvl="1" indent="0">
              <a:buNone/>
            </a:pPr>
            <a:r>
              <a:rPr lang="en-US" sz="1400" dirty="0">
                <a:solidFill>
                  <a:srgbClr val="00B050"/>
                </a:solidFill>
                <a:latin typeface="Calibri" panose="020F0502020204030204" pitchFamily="34" charset="0"/>
              </a:rPr>
              <a:t>#In the output: 1) Predicted (y-hats using all observations); 2) </a:t>
            </a:r>
            <a:r>
              <a:rPr lang="en-US" sz="1400" dirty="0" err="1">
                <a:solidFill>
                  <a:srgbClr val="00B050"/>
                </a:solidFill>
                <a:latin typeface="Calibri" panose="020F0502020204030204" pitchFamily="34" charset="0"/>
              </a:rPr>
              <a:t>cvpred</a:t>
            </a:r>
            <a:r>
              <a:rPr lang="en-US" sz="1400" dirty="0">
                <a:solidFill>
                  <a:srgbClr val="00B050"/>
                </a:solidFill>
                <a:latin typeface="Calibri" panose="020F0502020204030204" pitchFamily="34" charset="0"/>
              </a:rPr>
              <a:t> (cross-validation y-hats); 3)CV residual = y - </a:t>
            </a:r>
            <a:r>
              <a:rPr lang="en-US" sz="1400" dirty="0" err="1">
                <a:solidFill>
                  <a:srgbClr val="00B050"/>
                </a:solidFill>
                <a:latin typeface="Calibri" panose="020F0502020204030204" pitchFamily="34" charset="0"/>
              </a:rPr>
              <a:t>cvpred</a:t>
            </a:r>
            <a:endParaRPr lang="en-US" sz="1400" dirty="0">
              <a:solidFill>
                <a:srgbClr val="00B050"/>
              </a:solidFill>
              <a:latin typeface="Calibri" panose="020F0502020204030204" pitchFamily="34" charset="0"/>
            </a:endParaRPr>
          </a:p>
          <a:p>
            <a:pPr marL="0" lvl="1" indent="0">
              <a:buNone/>
            </a:pPr>
            <a:r>
              <a:rPr lang="en-US" sz="1400" dirty="0">
                <a:solidFill>
                  <a:schemeClr val="accent6">
                    <a:lumMod val="40000"/>
                    <a:lumOff val="60000"/>
                  </a:schemeClr>
                </a:solidFill>
                <a:latin typeface="Calibri" panose="020F0502020204030204" pitchFamily="34" charset="0"/>
              </a:rPr>
              <a:t>cv &lt;- </a:t>
            </a:r>
            <a:r>
              <a:rPr lang="en-US" sz="1400" dirty="0" err="1">
                <a:solidFill>
                  <a:schemeClr val="accent6">
                    <a:lumMod val="40000"/>
                    <a:lumOff val="60000"/>
                  </a:schemeClr>
                </a:solidFill>
                <a:latin typeface="Calibri" panose="020F0502020204030204" pitchFamily="34" charset="0"/>
              </a:rPr>
              <a:t>CVlm</a:t>
            </a:r>
            <a:r>
              <a:rPr lang="en-US" sz="1400" dirty="0">
                <a:solidFill>
                  <a:schemeClr val="accent6">
                    <a:lumMod val="40000"/>
                    <a:lumOff val="60000"/>
                  </a:schemeClr>
                </a:solidFill>
                <a:latin typeface="Calibri" panose="020F0502020204030204" pitchFamily="34" charset="0"/>
              </a:rPr>
              <a:t>(data=</a:t>
            </a:r>
            <a:r>
              <a:rPr lang="en-US" sz="1400" dirty="0" err="1">
                <a:solidFill>
                  <a:schemeClr val="accent6">
                    <a:lumMod val="40000"/>
                    <a:lumOff val="60000"/>
                  </a:schemeClr>
                </a:solidFill>
                <a:latin typeface="Calibri" panose="020F0502020204030204" pitchFamily="34" charset="0"/>
              </a:rPr>
              <a:t>multregdata</a:t>
            </a:r>
            <a:r>
              <a:rPr lang="en-US" sz="1400" dirty="0">
                <a:solidFill>
                  <a:schemeClr val="accent6">
                    <a:lumMod val="40000"/>
                    <a:lumOff val="60000"/>
                  </a:schemeClr>
                </a:solidFill>
                <a:latin typeface="Calibri" panose="020F0502020204030204" pitchFamily="34" charset="0"/>
              </a:rPr>
              <a:t>, fit, m=5)</a:t>
            </a:r>
            <a:r>
              <a:rPr lang="en-US" sz="1400" dirty="0">
                <a:solidFill>
                  <a:srgbClr val="00B050"/>
                </a:solidFill>
                <a:latin typeface="Calibri" panose="020F0502020204030204" pitchFamily="34" charset="0"/>
              </a:rPr>
              <a:t>				#m=5 sets it to 5 folds</a:t>
            </a:r>
          </a:p>
          <a:p>
            <a:pPr marL="0" lvl="1" indent="0">
              <a:buNone/>
            </a:pPr>
            <a:r>
              <a:rPr lang="en-US" sz="1400" dirty="0">
                <a:solidFill>
                  <a:srgbClr val="00B050"/>
                </a:solidFill>
                <a:latin typeface="Calibri" panose="020F0502020204030204" pitchFamily="34" charset="0"/>
              </a:rPr>
              <a:t>#Extracting MSEs</a:t>
            </a:r>
          </a:p>
          <a:p>
            <a:pPr marL="0" lvl="1" indent="0">
              <a:buNone/>
            </a:pPr>
            <a:r>
              <a:rPr lang="en-US" sz="1400" dirty="0" err="1">
                <a:solidFill>
                  <a:schemeClr val="accent6">
                    <a:lumMod val="40000"/>
                    <a:lumOff val="60000"/>
                  </a:schemeClr>
                </a:solidFill>
                <a:latin typeface="Calibri" panose="020F0502020204030204" pitchFamily="34" charset="0"/>
              </a:rPr>
              <a:t>mse</a:t>
            </a:r>
            <a:r>
              <a:rPr lang="en-US" sz="1400" dirty="0">
                <a:solidFill>
                  <a:schemeClr val="accent6">
                    <a:lumMod val="40000"/>
                    <a:lumOff val="60000"/>
                  </a:schemeClr>
                </a:solidFill>
                <a:latin typeface="Calibri" panose="020F0502020204030204" pitchFamily="34" charset="0"/>
              </a:rPr>
              <a:t> &lt;- </a:t>
            </a:r>
            <a:r>
              <a:rPr lang="en-US" sz="1400" dirty="0" err="1">
                <a:solidFill>
                  <a:schemeClr val="accent6">
                    <a:lumMod val="40000"/>
                    <a:lumOff val="60000"/>
                  </a:schemeClr>
                </a:solidFill>
                <a:latin typeface="Calibri" panose="020F0502020204030204" pitchFamily="34" charset="0"/>
              </a:rPr>
              <a:t>attr</a:t>
            </a:r>
            <a:r>
              <a:rPr lang="en-US" sz="1400" dirty="0">
                <a:solidFill>
                  <a:schemeClr val="accent6">
                    <a:lumMod val="40000"/>
                    <a:lumOff val="60000"/>
                  </a:schemeClr>
                </a:solidFill>
                <a:latin typeface="Calibri" panose="020F0502020204030204" pitchFamily="34" charset="0"/>
              </a:rPr>
              <a:t>(cv, "</a:t>
            </a:r>
            <a:r>
              <a:rPr lang="en-US" sz="1400" dirty="0" err="1">
                <a:solidFill>
                  <a:schemeClr val="accent6">
                    <a:lumMod val="40000"/>
                    <a:lumOff val="60000"/>
                  </a:schemeClr>
                </a:solidFill>
                <a:latin typeface="Calibri" panose="020F0502020204030204" pitchFamily="34" charset="0"/>
              </a:rPr>
              <a:t>ms</a:t>
            </a:r>
            <a:r>
              <a:rPr lang="en-US" sz="1400" dirty="0">
                <a:solidFill>
                  <a:schemeClr val="accent6">
                    <a:lumMod val="40000"/>
                    <a:lumOff val="60000"/>
                  </a:schemeClr>
                </a:solidFill>
                <a:latin typeface="Calibri" panose="020F0502020204030204" pitchFamily="34" charset="0"/>
              </a:rPr>
              <a:t>")</a:t>
            </a:r>
          </a:p>
          <a:p>
            <a:pPr marL="0" lvl="1" indent="0">
              <a:buNone/>
            </a:pPr>
            <a:r>
              <a:rPr lang="en-US" sz="1400" dirty="0" err="1">
                <a:solidFill>
                  <a:schemeClr val="accent6">
                    <a:lumMod val="40000"/>
                    <a:lumOff val="60000"/>
                  </a:schemeClr>
                </a:solidFill>
                <a:latin typeface="Calibri" panose="020F0502020204030204" pitchFamily="34" charset="0"/>
              </a:rPr>
              <a:t>rmse</a:t>
            </a:r>
            <a:r>
              <a:rPr lang="en-US" sz="1400" dirty="0">
                <a:solidFill>
                  <a:schemeClr val="accent6">
                    <a:lumMod val="40000"/>
                    <a:lumOff val="60000"/>
                  </a:schemeClr>
                </a:solidFill>
                <a:latin typeface="Calibri" panose="020F0502020204030204" pitchFamily="34" charset="0"/>
              </a:rPr>
              <a:t> &lt;- </a:t>
            </a:r>
            <a:r>
              <a:rPr lang="en-US" sz="1400" dirty="0" err="1">
                <a:solidFill>
                  <a:schemeClr val="accent6">
                    <a:lumMod val="40000"/>
                    <a:lumOff val="60000"/>
                  </a:schemeClr>
                </a:solidFill>
                <a:latin typeface="Calibri" panose="020F0502020204030204" pitchFamily="34" charset="0"/>
              </a:rPr>
              <a:t>sqrt</a:t>
            </a:r>
            <a:r>
              <a:rPr lang="en-US" sz="1400" dirty="0">
                <a:solidFill>
                  <a:schemeClr val="accent6">
                    <a:lumMod val="40000"/>
                    <a:lumOff val="60000"/>
                  </a:schemeClr>
                </a:solidFill>
                <a:latin typeface="Calibri" panose="020F0502020204030204" pitchFamily="34" charset="0"/>
              </a:rPr>
              <a:t>(</a:t>
            </a:r>
            <a:r>
              <a:rPr lang="en-US" sz="1400" dirty="0" err="1">
                <a:solidFill>
                  <a:schemeClr val="accent6">
                    <a:lumMod val="40000"/>
                    <a:lumOff val="60000"/>
                  </a:schemeClr>
                </a:solidFill>
                <a:latin typeface="Calibri" panose="020F0502020204030204" pitchFamily="34" charset="0"/>
              </a:rPr>
              <a:t>mse</a:t>
            </a:r>
            <a:r>
              <a:rPr lang="en-US" sz="1400" dirty="0">
                <a:solidFill>
                  <a:schemeClr val="accent6">
                    <a:lumMod val="40000"/>
                    <a:lumOff val="60000"/>
                  </a:schemeClr>
                </a:solidFill>
                <a:latin typeface="Calibri" panose="020F0502020204030204" pitchFamily="34" charset="0"/>
              </a:rPr>
              <a:t>)</a:t>
            </a:r>
            <a:r>
              <a:rPr lang="en-US" sz="1400" dirty="0">
                <a:solidFill>
                  <a:srgbClr val="00B050"/>
                </a:solidFill>
                <a:latin typeface="Calibri" panose="020F0502020204030204" pitchFamily="34" charset="0"/>
              </a:rPr>
              <a:t>						#Obtaining RMSE for model 1</a:t>
            </a:r>
          </a:p>
          <a:p>
            <a:pPr marL="0" lvl="1" indent="0">
              <a:buNone/>
            </a:pPr>
            <a:r>
              <a:rPr lang="en-US" sz="1400" dirty="0" err="1">
                <a:solidFill>
                  <a:schemeClr val="accent6">
                    <a:lumMod val="40000"/>
                    <a:lumOff val="60000"/>
                  </a:schemeClr>
                </a:solidFill>
                <a:latin typeface="Calibri" panose="020F0502020204030204" pitchFamily="34" charset="0"/>
              </a:rPr>
              <a:t>rmse</a:t>
            </a:r>
            <a:endParaRPr lang="en-US" sz="1400" dirty="0">
              <a:solidFill>
                <a:schemeClr val="accent6">
                  <a:lumMod val="40000"/>
                  <a:lumOff val="60000"/>
                </a:schemeClr>
              </a:solidFill>
              <a:latin typeface="Calibri" panose="020F0502020204030204" pitchFamily="34" charset="0"/>
            </a:endParaRPr>
          </a:p>
          <a:p>
            <a:pPr marL="0" lvl="1" indent="0">
              <a:buNone/>
            </a:pPr>
            <a:endParaRPr lang="en-US" sz="1000" dirty="0">
              <a:solidFill>
                <a:srgbClr val="00B050"/>
              </a:solidFill>
              <a:latin typeface="Calibri" panose="020F0502020204030204" pitchFamily="34" charset="0"/>
            </a:endParaRPr>
          </a:p>
          <a:p>
            <a:pPr marL="0" lvl="1" indent="0">
              <a:buNone/>
            </a:pPr>
            <a:r>
              <a:rPr lang="en-US" sz="1400" dirty="0">
                <a:solidFill>
                  <a:srgbClr val="00B050"/>
                </a:solidFill>
                <a:latin typeface="Calibri" panose="020F0502020204030204" pitchFamily="34" charset="0"/>
              </a:rPr>
              <a:t>#Model 2</a:t>
            </a:r>
          </a:p>
          <a:p>
            <a:pPr marL="0" lvl="1" indent="0">
              <a:buNone/>
            </a:pPr>
            <a:r>
              <a:rPr lang="en-US" sz="1400" dirty="0">
                <a:solidFill>
                  <a:schemeClr val="accent6">
                    <a:lumMod val="40000"/>
                    <a:lumOff val="60000"/>
                  </a:schemeClr>
                </a:solidFill>
                <a:latin typeface="Calibri" panose="020F0502020204030204" pitchFamily="34" charset="0"/>
              </a:rPr>
              <a:t>fit &lt;- lm(MEDHHINC ~ PCTVACANT + MEDHVAL + AGGASSAULTS, data=</a:t>
            </a:r>
            <a:r>
              <a:rPr lang="en-US" sz="1400" dirty="0" err="1">
                <a:solidFill>
                  <a:schemeClr val="accent6">
                    <a:lumMod val="40000"/>
                    <a:lumOff val="60000"/>
                  </a:schemeClr>
                </a:solidFill>
                <a:latin typeface="Calibri" panose="020F0502020204030204" pitchFamily="34" charset="0"/>
              </a:rPr>
              <a:t>multregdata</a:t>
            </a:r>
            <a:r>
              <a:rPr lang="en-US" sz="1400" dirty="0">
                <a:solidFill>
                  <a:schemeClr val="accent6">
                    <a:lumMod val="40000"/>
                    <a:lumOff val="60000"/>
                  </a:schemeClr>
                </a:solidFill>
                <a:latin typeface="Calibri" panose="020F0502020204030204" pitchFamily="34" charset="0"/>
              </a:rPr>
              <a:t>)</a:t>
            </a:r>
          </a:p>
          <a:p>
            <a:pPr marL="0" lvl="1" indent="0">
              <a:buNone/>
            </a:pPr>
            <a:r>
              <a:rPr lang="en-US" sz="1400" dirty="0">
                <a:solidFill>
                  <a:schemeClr val="accent6">
                    <a:lumMod val="40000"/>
                    <a:lumOff val="60000"/>
                  </a:schemeClr>
                </a:solidFill>
                <a:latin typeface="Calibri" panose="020F0502020204030204" pitchFamily="34" charset="0"/>
              </a:rPr>
              <a:t>summary(fit)</a:t>
            </a:r>
          </a:p>
          <a:p>
            <a:pPr marL="0" lvl="1" indent="0">
              <a:buNone/>
            </a:pPr>
            <a:r>
              <a:rPr lang="en-US" sz="1400" dirty="0">
                <a:solidFill>
                  <a:schemeClr val="accent6">
                    <a:lumMod val="40000"/>
                    <a:lumOff val="60000"/>
                  </a:schemeClr>
                </a:solidFill>
                <a:latin typeface="Calibri" panose="020F0502020204030204" pitchFamily="34" charset="0"/>
              </a:rPr>
              <a:t>cv &lt;- </a:t>
            </a:r>
            <a:r>
              <a:rPr lang="en-US" sz="1400" dirty="0" err="1">
                <a:solidFill>
                  <a:schemeClr val="accent6">
                    <a:lumMod val="40000"/>
                    <a:lumOff val="60000"/>
                  </a:schemeClr>
                </a:solidFill>
                <a:latin typeface="Calibri" panose="020F0502020204030204" pitchFamily="34" charset="0"/>
              </a:rPr>
              <a:t>CVlm</a:t>
            </a:r>
            <a:r>
              <a:rPr lang="en-US" sz="1400" dirty="0">
                <a:solidFill>
                  <a:schemeClr val="accent6">
                    <a:lumMod val="40000"/>
                    <a:lumOff val="60000"/>
                  </a:schemeClr>
                </a:solidFill>
                <a:latin typeface="Calibri" panose="020F0502020204030204" pitchFamily="34" charset="0"/>
              </a:rPr>
              <a:t>(data=</a:t>
            </a:r>
            <a:r>
              <a:rPr lang="en-US" sz="1400" dirty="0" err="1">
                <a:solidFill>
                  <a:schemeClr val="accent6">
                    <a:lumMod val="40000"/>
                    <a:lumOff val="60000"/>
                  </a:schemeClr>
                </a:solidFill>
                <a:latin typeface="Calibri" panose="020F0502020204030204" pitchFamily="34" charset="0"/>
              </a:rPr>
              <a:t>multregdata</a:t>
            </a:r>
            <a:r>
              <a:rPr lang="en-US" sz="1400" dirty="0">
                <a:solidFill>
                  <a:schemeClr val="accent6">
                    <a:lumMod val="40000"/>
                    <a:lumOff val="60000"/>
                  </a:schemeClr>
                </a:solidFill>
                <a:latin typeface="Calibri" panose="020F0502020204030204" pitchFamily="34" charset="0"/>
              </a:rPr>
              <a:t>, fit, m=5)				</a:t>
            </a:r>
            <a:r>
              <a:rPr lang="en-US" sz="1400" dirty="0">
                <a:solidFill>
                  <a:srgbClr val="00B050"/>
                </a:solidFill>
                <a:latin typeface="Calibri" panose="020F0502020204030204" pitchFamily="34" charset="0"/>
              </a:rPr>
              <a:t>#m=5 sets it to 5 folds</a:t>
            </a:r>
          </a:p>
          <a:p>
            <a:pPr marL="0" lvl="1" indent="0">
              <a:buNone/>
            </a:pPr>
            <a:r>
              <a:rPr lang="en-US" sz="1400" dirty="0">
                <a:solidFill>
                  <a:schemeClr val="accent6">
                    <a:lumMod val="40000"/>
                    <a:lumOff val="60000"/>
                  </a:schemeClr>
                </a:solidFill>
                <a:latin typeface="Calibri" panose="020F0502020204030204" pitchFamily="34" charset="0"/>
              </a:rPr>
              <a:t>summary(cv)</a:t>
            </a:r>
          </a:p>
          <a:p>
            <a:pPr marL="0" lvl="1" indent="0">
              <a:buNone/>
            </a:pPr>
            <a:r>
              <a:rPr lang="en-US" sz="1400" dirty="0">
                <a:solidFill>
                  <a:srgbClr val="00B050"/>
                </a:solidFill>
                <a:latin typeface="Calibri" panose="020F0502020204030204" pitchFamily="34" charset="0"/>
              </a:rPr>
              <a:t>#Extracting MSEs</a:t>
            </a:r>
          </a:p>
          <a:p>
            <a:pPr marL="0" lvl="1" indent="0">
              <a:buNone/>
            </a:pPr>
            <a:r>
              <a:rPr lang="en-US" sz="1400" dirty="0" err="1">
                <a:solidFill>
                  <a:schemeClr val="accent6">
                    <a:lumMod val="40000"/>
                    <a:lumOff val="60000"/>
                  </a:schemeClr>
                </a:solidFill>
                <a:latin typeface="Calibri" panose="020F0502020204030204" pitchFamily="34" charset="0"/>
              </a:rPr>
              <a:t>mse</a:t>
            </a:r>
            <a:r>
              <a:rPr lang="en-US" sz="1400" dirty="0">
                <a:solidFill>
                  <a:schemeClr val="accent6">
                    <a:lumMod val="40000"/>
                    <a:lumOff val="60000"/>
                  </a:schemeClr>
                </a:solidFill>
                <a:latin typeface="Calibri" panose="020F0502020204030204" pitchFamily="34" charset="0"/>
              </a:rPr>
              <a:t> &lt;- </a:t>
            </a:r>
            <a:r>
              <a:rPr lang="en-US" sz="1400" dirty="0" err="1">
                <a:solidFill>
                  <a:schemeClr val="accent6">
                    <a:lumMod val="40000"/>
                    <a:lumOff val="60000"/>
                  </a:schemeClr>
                </a:solidFill>
                <a:latin typeface="Calibri" panose="020F0502020204030204" pitchFamily="34" charset="0"/>
              </a:rPr>
              <a:t>attr</a:t>
            </a:r>
            <a:r>
              <a:rPr lang="en-US" sz="1400" dirty="0">
                <a:solidFill>
                  <a:schemeClr val="accent6">
                    <a:lumMod val="40000"/>
                    <a:lumOff val="60000"/>
                  </a:schemeClr>
                </a:solidFill>
                <a:latin typeface="Calibri" panose="020F0502020204030204" pitchFamily="34" charset="0"/>
              </a:rPr>
              <a:t>(cv, "</a:t>
            </a:r>
            <a:r>
              <a:rPr lang="en-US" sz="1400" dirty="0" err="1">
                <a:solidFill>
                  <a:schemeClr val="accent6">
                    <a:lumMod val="40000"/>
                    <a:lumOff val="60000"/>
                  </a:schemeClr>
                </a:solidFill>
                <a:latin typeface="Calibri" panose="020F0502020204030204" pitchFamily="34" charset="0"/>
              </a:rPr>
              <a:t>ms</a:t>
            </a:r>
            <a:r>
              <a:rPr lang="en-US" sz="1400" dirty="0">
                <a:solidFill>
                  <a:schemeClr val="accent6">
                    <a:lumMod val="40000"/>
                    <a:lumOff val="60000"/>
                  </a:schemeClr>
                </a:solidFill>
                <a:latin typeface="Calibri" panose="020F0502020204030204" pitchFamily="34" charset="0"/>
              </a:rPr>
              <a:t>")</a:t>
            </a:r>
          </a:p>
          <a:p>
            <a:pPr marL="0" lvl="1" indent="0">
              <a:buNone/>
            </a:pPr>
            <a:r>
              <a:rPr lang="en-US" sz="1400" dirty="0" err="1">
                <a:solidFill>
                  <a:schemeClr val="accent6">
                    <a:lumMod val="40000"/>
                    <a:lumOff val="60000"/>
                  </a:schemeClr>
                </a:solidFill>
                <a:latin typeface="Calibri" panose="020F0502020204030204" pitchFamily="34" charset="0"/>
              </a:rPr>
              <a:t>rmse</a:t>
            </a:r>
            <a:r>
              <a:rPr lang="en-US" sz="1400" dirty="0">
                <a:solidFill>
                  <a:schemeClr val="accent6">
                    <a:lumMod val="40000"/>
                    <a:lumOff val="60000"/>
                  </a:schemeClr>
                </a:solidFill>
                <a:latin typeface="Calibri" panose="020F0502020204030204" pitchFamily="34" charset="0"/>
              </a:rPr>
              <a:t> &lt;- </a:t>
            </a:r>
            <a:r>
              <a:rPr lang="en-US" sz="1400" dirty="0" err="1">
                <a:solidFill>
                  <a:schemeClr val="accent6">
                    <a:lumMod val="40000"/>
                    <a:lumOff val="60000"/>
                  </a:schemeClr>
                </a:solidFill>
                <a:latin typeface="Calibri" panose="020F0502020204030204" pitchFamily="34" charset="0"/>
              </a:rPr>
              <a:t>sqrt</a:t>
            </a:r>
            <a:r>
              <a:rPr lang="en-US" sz="1400" dirty="0">
                <a:solidFill>
                  <a:schemeClr val="accent6">
                    <a:lumMod val="40000"/>
                    <a:lumOff val="60000"/>
                  </a:schemeClr>
                </a:solidFill>
                <a:latin typeface="Calibri" panose="020F0502020204030204" pitchFamily="34" charset="0"/>
              </a:rPr>
              <a:t>(</a:t>
            </a:r>
            <a:r>
              <a:rPr lang="en-US" sz="1400" dirty="0" err="1">
                <a:solidFill>
                  <a:schemeClr val="accent6">
                    <a:lumMod val="40000"/>
                    <a:lumOff val="60000"/>
                  </a:schemeClr>
                </a:solidFill>
                <a:latin typeface="Calibri" panose="020F0502020204030204" pitchFamily="34" charset="0"/>
              </a:rPr>
              <a:t>mse</a:t>
            </a:r>
            <a:r>
              <a:rPr lang="en-US" sz="1400" dirty="0">
                <a:solidFill>
                  <a:schemeClr val="accent6">
                    <a:lumMod val="40000"/>
                    <a:lumOff val="60000"/>
                  </a:schemeClr>
                </a:solidFill>
                <a:latin typeface="Calibri" panose="020F0502020204030204" pitchFamily="34" charset="0"/>
              </a:rPr>
              <a:t>)					                      </a:t>
            </a:r>
            <a:r>
              <a:rPr lang="en-US" sz="1400" dirty="0">
                <a:solidFill>
                  <a:srgbClr val="00B050"/>
                </a:solidFill>
                <a:latin typeface="Calibri" panose="020F0502020204030204" pitchFamily="34" charset="0"/>
              </a:rPr>
              <a:t> 	#Obtaining RMSE for model 2</a:t>
            </a:r>
          </a:p>
          <a:p>
            <a:pPr marL="0" lvl="1" indent="0">
              <a:buNone/>
            </a:pPr>
            <a:r>
              <a:rPr lang="en-US" sz="1400" dirty="0" err="1">
                <a:solidFill>
                  <a:schemeClr val="accent6">
                    <a:lumMod val="40000"/>
                    <a:lumOff val="60000"/>
                  </a:schemeClr>
                </a:solidFill>
                <a:latin typeface="Calibri" panose="020F0502020204030204" pitchFamily="34" charset="0"/>
              </a:rPr>
              <a:t>rmse</a:t>
            </a:r>
            <a:endParaRPr lang="en-US" sz="1400" dirty="0">
              <a:solidFill>
                <a:schemeClr val="accent6">
                  <a:lumMod val="40000"/>
                  <a:lumOff val="60000"/>
                </a:schemeClr>
              </a:solidFill>
              <a:latin typeface="Calibri" panose="020F0502020204030204" pitchFamily="34" charset="0"/>
            </a:endParaRPr>
          </a:p>
          <a:p>
            <a:pPr marL="0" lvl="1" indent="0">
              <a:buNone/>
            </a:pPr>
            <a:endParaRPr lang="en-US" sz="1000" dirty="0">
              <a:latin typeface="Calibri" panose="020F0502020204030204" pitchFamily="34" charset="0"/>
            </a:endParaRPr>
          </a:p>
          <a:p>
            <a:pPr marL="0" lvl="1" indent="0">
              <a:buNone/>
            </a:pPr>
            <a:r>
              <a:rPr lang="en-US" sz="1400" dirty="0">
                <a:latin typeface="Calibri" panose="020F0502020204030204" pitchFamily="34" charset="0"/>
              </a:rPr>
              <a:t>See </a:t>
            </a:r>
            <a:r>
              <a:rPr lang="en-US" sz="1400" dirty="0">
                <a:latin typeface="Calibri" panose="020F0502020204030204" pitchFamily="34" charset="0"/>
                <a:hlinkClick r:id="rId2"/>
              </a:rPr>
              <a:t>http://www.statmethods.net/stats/regression.html</a:t>
            </a:r>
            <a:r>
              <a:rPr lang="en-US" sz="1400" dirty="0">
                <a:latin typeface="Calibri" panose="020F0502020204030204" pitchFamily="34" charset="0"/>
              </a:rPr>
              <a:t> </a:t>
            </a:r>
          </a:p>
          <a:p>
            <a:pPr marL="0" lvl="1" indent="0">
              <a:buNone/>
            </a:pPr>
            <a:endParaRPr lang="en-US" sz="1400" dirty="0">
              <a:solidFill>
                <a:srgbClr val="00B0F0"/>
              </a:solidFill>
              <a:latin typeface="Calibri" panose="020F0502020204030204" pitchFamily="34" charset="0"/>
            </a:endParaRPr>
          </a:p>
          <a:p>
            <a:pPr marL="0" lvl="1" indent="0">
              <a:buNone/>
            </a:pPr>
            <a:endParaRPr lang="en-US" sz="1800" dirty="0">
              <a:latin typeface="Calibri" panose="020F0502020204030204" pitchFamily="34" charset="0"/>
            </a:endParaRPr>
          </a:p>
        </p:txBody>
      </p:sp>
    </p:spTree>
    <p:extLst>
      <p:ext uri="{BB962C8B-B14F-4D97-AF65-F5344CB8AC3E}">
        <p14:creationId xmlns:p14="http://schemas.microsoft.com/office/powerpoint/2010/main" val="17844738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143000"/>
          </a:xfrm>
        </p:spPr>
        <p:txBody>
          <a:bodyPr/>
          <a:lstStyle/>
          <a:p>
            <a:r>
              <a:rPr lang="en-US" sz="3600" b="1" dirty="0">
                <a:latin typeface="Calibri" panose="020F0502020204030204" pitchFamily="34" charset="0"/>
              </a:rPr>
              <a:t>A Note on Validation/Test Data</a:t>
            </a:r>
          </a:p>
        </p:txBody>
      </p:sp>
      <p:sp>
        <p:nvSpPr>
          <p:cNvPr id="3" name="Content Placeholder 2"/>
          <p:cNvSpPr>
            <a:spLocks noGrp="1"/>
          </p:cNvSpPr>
          <p:nvPr>
            <p:ph idx="1"/>
          </p:nvPr>
        </p:nvSpPr>
        <p:spPr>
          <a:xfrm>
            <a:off x="0" y="1295400"/>
            <a:ext cx="9144000" cy="5562600"/>
          </a:xfrm>
        </p:spPr>
        <p:txBody>
          <a:bodyPr/>
          <a:lstStyle/>
          <a:p>
            <a:r>
              <a:rPr lang="en-US" sz="2400" dirty="0">
                <a:latin typeface="Calibri" panose="020F0502020204030204" pitchFamily="34" charset="0"/>
              </a:rPr>
              <a:t>In the current slides, we’ve used the terms Validation data and Test data synonymously</a:t>
            </a:r>
          </a:p>
          <a:p>
            <a:pPr lvl="1"/>
            <a:r>
              <a:rPr lang="en-US" sz="2000" dirty="0">
                <a:latin typeface="Calibri" panose="020F0502020204030204" pitchFamily="34" charset="0"/>
              </a:rPr>
              <a:t>That is, we have a training dataset on which we fit the model and then we see how well the model performs on unseen validation or test data</a:t>
            </a:r>
          </a:p>
          <a:p>
            <a:r>
              <a:rPr lang="en-US" sz="2400" dirty="0">
                <a:latin typeface="Calibri" panose="020F0502020204030204" pitchFamily="34" charset="0"/>
              </a:rPr>
              <a:t>This is acceptable to many statisticians, but not to data mining experts, who differentiate between validation and test data sets</a:t>
            </a:r>
          </a:p>
          <a:p>
            <a:r>
              <a:rPr lang="en-US" sz="2400" dirty="0">
                <a:latin typeface="Calibri" panose="020F0502020204030204" pitchFamily="34" charset="0"/>
              </a:rPr>
              <a:t>Many contemporary data mining experts maintain that having 2 data sets is not enough, and opt for 3 separate data sets:</a:t>
            </a:r>
          </a:p>
          <a:p>
            <a:pPr lvl="1"/>
            <a:r>
              <a:rPr lang="en-US" sz="2000" b="1" dirty="0">
                <a:latin typeface="Calibri" panose="020F0502020204030204" pitchFamily="34" charset="0"/>
              </a:rPr>
              <a:t>Training</a:t>
            </a:r>
            <a:r>
              <a:rPr lang="en-US" sz="2000" dirty="0">
                <a:latin typeface="Calibri" panose="020F0502020204030204" pitchFamily="34" charset="0"/>
              </a:rPr>
              <a:t>: Used to fit the model and obtain model parameters</a:t>
            </a:r>
          </a:p>
          <a:p>
            <a:pPr lvl="1"/>
            <a:r>
              <a:rPr lang="en-US" sz="2000" b="1" dirty="0">
                <a:latin typeface="Calibri" panose="020F0502020204030204" pitchFamily="34" charset="0"/>
              </a:rPr>
              <a:t>Validation</a:t>
            </a:r>
            <a:r>
              <a:rPr lang="en-US" sz="2000" dirty="0">
                <a:latin typeface="Calibri" panose="020F0502020204030204" pitchFamily="34" charset="0"/>
              </a:rPr>
              <a:t>: Used to tune the model parameters</a:t>
            </a:r>
          </a:p>
          <a:p>
            <a:pPr lvl="1"/>
            <a:r>
              <a:rPr lang="en-US" sz="2000" b="1" dirty="0">
                <a:latin typeface="Calibri" panose="020F0502020204030204" pitchFamily="34" charset="0"/>
              </a:rPr>
              <a:t>Test</a:t>
            </a:r>
            <a:r>
              <a:rPr lang="en-US" sz="2000" dirty="0">
                <a:latin typeface="Calibri" panose="020F0502020204030204" pitchFamily="34" charset="0"/>
              </a:rPr>
              <a:t>: Used to assess the performance of the final model on completely unseen data. After this, the model shouldn’t be tuned any further.</a:t>
            </a:r>
          </a:p>
        </p:txBody>
      </p:sp>
    </p:spTree>
    <p:extLst>
      <p:ext uri="{BB962C8B-B14F-4D97-AF65-F5344CB8AC3E}">
        <p14:creationId xmlns:p14="http://schemas.microsoft.com/office/powerpoint/2010/main" val="177092982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143000"/>
          </a:xfrm>
        </p:spPr>
        <p:txBody>
          <a:bodyPr/>
          <a:lstStyle/>
          <a:p>
            <a:r>
              <a:rPr lang="en-US" sz="3600" b="1" dirty="0">
                <a:latin typeface="Calibri" panose="020F0502020204030204" pitchFamily="34" charset="0"/>
              </a:rPr>
              <a:t>Rationale for Distinct Test &amp; Validation Datasets</a:t>
            </a:r>
          </a:p>
        </p:txBody>
      </p:sp>
      <p:sp>
        <p:nvSpPr>
          <p:cNvPr id="3" name="Content Placeholder 2"/>
          <p:cNvSpPr>
            <a:spLocks noGrp="1"/>
          </p:cNvSpPr>
          <p:nvPr>
            <p:ph idx="1"/>
          </p:nvPr>
        </p:nvSpPr>
        <p:spPr>
          <a:xfrm>
            <a:off x="0" y="1447800"/>
            <a:ext cx="9144000" cy="5257800"/>
          </a:xfrm>
        </p:spPr>
        <p:txBody>
          <a:bodyPr/>
          <a:lstStyle/>
          <a:p>
            <a:r>
              <a:rPr lang="en-US" sz="2400" dirty="0">
                <a:latin typeface="Calibri" panose="020F0502020204030204" pitchFamily="34" charset="0"/>
              </a:rPr>
              <a:t>The following quote addresses the fact that test data is not new data if it has been used to fit the model (as with cross-validation)</a:t>
            </a:r>
          </a:p>
          <a:p>
            <a:pPr lvl="1"/>
            <a:r>
              <a:rPr lang="en-US" sz="2000" dirty="0">
                <a:latin typeface="Calibri" panose="020F0502020204030204" pitchFamily="34" charset="0"/>
              </a:rPr>
              <a:t>“By using our Test set to determine a parameter, unintentionally we have exposed our test data in determining our model. What this means is that our Test data is no longer a new data for our model and hence accuracy calculated on this Test data may not represent the accuracy of future unknown data.”</a:t>
            </a:r>
          </a:p>
          <a:p>
            <a:pPr lvl="2"/>
            <a:r>
              <a:rPr lang="en-US" sz="1400" dirty="0">
                <a:latin typeface="Calibri" panose="020F0502020204030204" pitchFamily="34" charset="0"/>
              </a:rPr>
              <a:t>Source: </a:t>
            </a:r>
            <a:r>
              <a:rPr lang="en-US" sz="1400" dirty="0">
                <a:latin typeface="Calibri" panose="020F0502020204030204" pitchFamily="34" charset="0"/>
                <a:hlinkClick r:id="rId2"/>
              </a:rPr>
              <a:t>http://analyticspro.org/2015/09/21/machine-learning-training-set-validation-set-test-set/</a:t>
            </a:r>
            <a:endParaRPr lang="en-US" sz="1400" dirty="0">
              <a:latin typeface="Calibri" panose="020F0502020204030204" pitchFamily="34" charset="0"/>
            </a:endParaRPr>
          </a:p>
          <a:p>
            <a:pPr lvl="1"/>
            <a:r>
              <a:rPr lang="en-US" sz="2000" dirty="0">
                <a:latin typeface="Calibri" panose="020F0502020204030204" pitchFamily="34" charset="0"/>
              </a:rPr>
              <a:t>The error estimated by the final model for the validation data set will be biased because the validation data was used to pick the final model</a:t>
            </a:r>
          </a:p>
          <a:p>
            <a:r>
              <a:rPr lang="en-US" sz="2400" dirty="0">
                <a:latin typeface="Calibri" panose="020F0502020204030204" pitchFamily="34" charset="0"/>
              </a:rPr>
              <a:t>What many data mining experts do is randomly split their data into training (~70-85%) and test (~15-30%) observations. </a:t>
            </a:r>
          </a:p>
          <a:p>
            <a:pPr lvl="1"/>
            <a:r>
              <a:rPr lang="en-US" sz="2000" dirty="0">
                <a:latin typeface="Calibri" panose="020F0502020204030204" pitchFamily="34" charset="0"/>
              </a:rPr>
              <a:t>They then run cross-validation on the training data to identify the optimal model parameters, and after that, assess the final model on unseen test data</a:t>
            </a:r>
          </a:p>
          <a:p>
            <a:pPr lvl="1"/>
            <a:r>
              <a:rPr lang="en-US" sz="2000" dirty="0">
                <a:latin typeface="Calibri" panose="020F0502020204030204" pitchFamily="34" charset="0"/>
              </a:rPr>
              <a:t>We will see an example of this later</a:t>
            </a:r>
          </a:p>
        </p:txBody>
      </p:sp>
    </p:spTree>
    <p:extLst>
      <p:ext uri="{BB962C8B-B14F-4D97-AF65-F5344CB8AC3E}">
        <p14:creationId xmlns:p14="http://schemas.microsoft.com/office/powerpoint/2010/main" val="31135403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067800" cy="762000"/>
          </a:xfrm>
        </p:spPr>
        <p:txBody>
          <a:bodyPr/>
          <a:lstStyle/>
          <a:p>
            <a:pPr algn="l"/>
            <a:r>
              <a:rPr lang="en-US" sz="3200" b="1" dirty="0">
                <a:solidFill>
                  <a:schemeClr val="tx1"/>
                </a:solidFill>
                <a:latin typeface="Calibri" panose="020F0502020204030204" pitchFamily="34" charset="0"/>
              </a:rPr>
              <a:t>Stepwise Regression: Automatic Predictor Selection</a:t>
            </a:r>
          </a:p>
        </p:txBody>
      </p:sp>
      <p:sp>
        <p:nvSpPr>
          <p:cNvPr id="3" name="Content Placeholder 2"/>
          <p:cNvSpPr>
            <a:spLocks noGrp="1"/>
          </p:cNvSpPr>
          <p:nvPr>
            <p:ph idx="1"/>
          </p:nvPr>
        </p:nvSpPr>
        <p:spPr>
          <a:xfrm>
            <a:off x="0" y="762000"/>
            <a:ext cx="9144000" cy="6096000"/>
          </a:xfrm>
        </p:spPr>
        <p:txBody>
          <a:bodyPr/>
          <a:lstStyle/>
          <a:p>
            <a:r>
              <a:rPr lang="en-US" sz="2000" dirty="0">
                <a:latin typeface="Calibri" panose="020F0502020204030204" pitchFamily="34" charset="0"/>
              </a:rPr>
              <a:t>Simple data mining method which selects predictors based on some criteria</a:t>
            </a:r>
          </a:p>
          <a:p>
            <a:pPr lvl="1"/>
            <a:r>
              <a:rPr lang="en-US" sz="1600" dirty="0">
                <a:latin typeface="Calibri" panose="020F0502020204030204" pitchFamily="34" charset="0"/>
              </a:rPr>
              <a:t>P-values below a certain threshold (e.g., only include variables where p-values &lt; 0.1)</a:t>
            </a:r>
          </a:p>
          <a:p>
            <a:pPr lvl="2"/>
            <a:r>
              <a:rPr lang="en-US" sz="1200" dirty="0">
                <a:latin typeface="Calibri" panose="020F0502020204030204" pitchFamily="34" charset="0"/>
              </a:rPr>
              <a:t>Some frown upon this method</a:t>
            </a:r>
          </a:p>
          <a:p>
            <a:pPr lvl="1"/>
            <a:r>
              <a:rPr lang="en-US" sz="1600" dirty="0">
                <a:latin typeface="Calibri" panose="020F0502020204030204" pitchFamily="34" charset="0"/>
              </a:rPr>
              <a:t>Smallest (i.e., best) value of the </a:t>
            </a:r>
            <a:r>
              <a:rPr lang="en-US" sz="1600" b="1" dirty="0" err="1">
                <a:latin typeface="Calibri" panose="020F0502020204030204" pitchFamily="34" charset="0"/>
              </a:rPr>
              <a:t>Akaike</a:t>
            </a:r>
            <a:r>
              <a:rPr lang="en-US" sz="1600" b="1" dirty="0">
                <a:latin typeface="Calibri" panose="020F0502020204030204" pitchFamily="34" charset="0"/>
              </a:rPr>
              <a:t> Information Criterion </a:t>
            </a:r>
            <a:r>
              <a:rPr lang="en-US" sz="1600" dirty="0">
                <a:latin typeface="Calibri" panose="020F0502020204030204" pitchFamily="34" charset="0"/>
              </a:rPr>
              <a:t>(AIC), a measure of relative quality of statistical models</a:t>
            </a:r>
          </a:p>
          <a:p>
            <a:pPr lvl="2"/>
            <a:r>
              <a:rPr lang="en-US" sz="1200" dirty="0">
                <a:latin typeface="Calibri" panose="020F0502020204030204" pitchFamily="34" charset="0"/>
              </a:rPr>
              <a:t>More on AIC when we get to spatial regression</a:t>
            </a:r>
          </a:p>
          <a:p>
            <a:r>
              <a:rPr lang="en-US" sz="2000" dirty="0">
                <a:latin typeface="Calibri" panose="020F0502020204030204" pitchFamily="34" charset="0"/>
              </a:rPr>
              <a:t>There are a number of problems with it:</a:t>
            </a:r>
          </a:p>
          <a:p>
            <a:pPr lvl="1"/>
            <a:r>
              <a:rPr lang="en-US" sz="1600" dirty="0">
                <a:latin typeface="Calibri" panose="020F0502020204030204" pitchFamily="34" charset="0"/>
              </a:rPr>
              <a:t>The final model is not guaranteed to be optimal in any specified sense.</a:t>
            </a:r>
          </a:p>
          <a:p>
            <a:pPr lvl="1"/>
            <a:r>
              <a:rPr lang="en-US" sz="1600" dirty="0">
                <a:latin typeface="Calibri" panose="020F0502020204030204" pitchFamily="34" charset="0"/>
              </a:rPr>
              <a:t>The procedure yields a single final model, although there are often several equally good models.</a:t>
            </a:r>
          </a:p>
          <a:p>
            <a:pPr lvl="1"/>
            <a:r>
              <a:rPr lang="en-US" sz="1600" dirty="0">
                <a:latin typeface="Calibri" panose="020F0502020204030204" pitchFamily="34" charset="0"/>
              </a:rPr>
              <a:t>Stepwise regression does not take into account a researcher's knowledge about the predictors. It may be necessary to force the procedure to include important predictors.</a:t>
            </a:r>
          </a:p>
          <a:p>
            <a:pPr lvl="1"/>
            <a:r>
              <a:rPr lang="en-US" sz="1600" dirty="0">
                <a:latin typeface="Calibri" panose="020F0502020204030204" pitchFamily="34" charset="0"/>
              </a:rPr>
              <a:t>Although the order in which variables are removed or added can provide valuable information about the quality of the predictors, we should be careful to not over-interpret this order.</a:t>
            </a:r>
          </a:p>
          <a:p>
            <a:pPr lvl="2"/>
            <a:r>
              <a:rPr lang="en-US" sz="1200" dirty="0">
                <a:latin typeface="Calibri" panose="020F0502020204030204" pitchFamily="34" charset="0"/>
              </a:rPr>
              <a:t>See </a:t>
            </a:r>
            <a:r>
              <a:rPr lang="en-US" sz="1200" dirty="0" err="1">
                <a:latin typeface="Calibri" panose="020F0502020204030204" pitchFamily="34" charset="0"/>
              </a:rPr>
              <a:t>Derksen</a:t>
            </a:r>
            <a:r>
              <a:rPr lang="en-US" sz="1200" dirty="0">
                <a:latin typeface="Calibri" panose="020F0502020204030204" pitchFamily="34" charset="0"/>
              </a:rPr>
              <a:t> S, </a:t>
            </a:r>
            <a:r>
              <a:rPr lang="en-US" sz="1200" dirty="0" err="1">
                <a:latin typeface="Calibri" panose="020F0502020204030204" pitchFamily="34" charset="0"/>
              </a:rPr>
              <a:t>Keselman</a:t>
            </a:r>
            <a:r>
              <a:rPr lang="en-US" sz="1200" dirty="0">
                <a:latin typeface="Calibri" panose="020F0502020204030204" pitchFamily="34" charset="0"/>
              </a:rPr>
              <a:t> HJ. Backward, forward and stepwise automated subset selection algorithms: frequency of obtaining authentic and noise variables. Brit J Math Stat </a:t>
            </a:r>
            <a:r>
              <a:rPr lang="en-US" sz="1200" dirty="0" err="1">
                <a:latin typeface="Calibri" panose="020F0502020204030204" pitchFamily="34" charset="0"/>
              </a:rPr>
              <a:t>Psy</a:t>
            </a:r>
            <a:r>
              <a:rPr lang="en-US" sz="1200" dirty="0">
                <a:latin typeface="Calibri" panose="020F0502020204030204" pitchFamily="34" charset="0"/>
              </a:rPr>
              <a:t>. 1992;45:265–282.</a:t>
            </a:r>
          </a:p>
          <a:p>
            <a:pPr lvl="1"/>
            <a:r>
              <a:rPr lang="en-US" sz="1600" dirty="0">
                <a:latin typeface="Calibri" panose="020F0502020204030204" pitchFamily="34" charset="0"/>
              </a:rPr>
              <a:t>One should not jump to the conclusion that all the important predictor variables for predicting </a:t>
            </a:r>
            <a:r>
              <a:rPr lang="en-US" sz="1600" i="1" dirty="0">
                <a:latin typeface="Calibri" panose="020F0502020204030204" pitchFamily="34" charset="0"/>
              </a:rPr>
              <a:t>y</a:t>
            </a:r>
            <a:r>
              <a:rPr lang="en-US" sz="1600" dirty="0">
                <a:latin typeface="Calibri" panose="020F0502020204030204" pitchFamily="34" charset="0"/>
              </a:rPr>
              <a:t> have been identified, or that all the unimportant predictor variables have been eliminated. It is, of course, possible that we may have committed a Type I or Type II error.</a:t>
            </a:r>
          </a:p>
          <a:p>
            <a:pPr lvl="1"/>
            <a:r>
              <a:rPr lang="en-US" sz="1600" dirty="0">
                <a:latin typeface="Calibri" panose="020F0502020204030204" pitchFamily="34" charset="0"/>
              </a:rPr>
              <a:t>Many </a:t>
            </a:r>
            <a:r>
              <a:rPr lang="en-US" sz="1600" i="1" dirty="0">
                <a:latin typeface="Calibri" panose="020F0502020204030204" pitchFamily="34" charset="0"/>
              </a:rPr>
              <a:t>t</a:t>
            </a:r>
            <a:r>
              <a:rPr lang="en-US" sz="1600" dirty="0">
                <a:latin typeface="Calibri" panose="020F0502020204030204" pitchFamily="34" charset="0"/>
              </a:rPr>
              <a:t>-tests for testing β</a:t>
            </a:r>
            <a:r>
              <a:rPr lang="en-US" sz="1600" i="1" baseline="-25000" dirty="0">
                <a:latin typeface="Calibri" panose="020F0502020204030204" pitchFamily="34" charset="0"/>
              </a:rPr>
              <a:t>k</a:t>
            </a:r>
            <a:r>
              <a:rPr lang="en-US" sz="1600" dirty="0">
                <a:latin typeface="Calibri" panose="020F0502020204030204" pitchFamily="34" charset="0"/>
              </a:rPr>
              <a:t> = 0 are conducted in a stepwise regression procedure. The probability is therefore high that we included some unimportant predictors or excluded some important predictors.</a:t>
            </a:r>
          </a:p>
          <a:p>
            <a:pPr lvl="2"/>
            <a:r>
              <a:rPr lang="en-US" sz="1200" dirty="0">
                <a:latin typeface="Calibri" panose="020F0502020204030204" pitchFamily="34" charset="0"/>
              </a:rPr>
              <a:t>Sources: </a:t>
            </a:r>
            <a:r>
              <a:rPr lang="en-US" sz="1200" dirty="0">
                <a:latin typeface="Calibri" panose="020F0502020204030204" pitchFamily="34" charset="0"/>
                <a:hlinkClick r:id="rId2"/>
              </a:rPr>
              <a:t>https://onlinecourses.science.psu.edu/stat501/node/88</a:t>
            </a:r>
            <a:r>
              <a:rPr lang="en-US" sz="1200" dirty="0">
                <a:latin typeface="Calibri" panose="020F0502020204030204" pitchFamily="34" charset="0"/>
              </a:rPr>
              <a:t> </a:t>
            </a:r>
          </a:p>
          <a:p>
            <a:pPr lvl="2"/>
            <a:r>
              <a:rPr lang="en-US" sz="1200" dirty="0">
                <a:latin typeface="Calibri" panose="020F0502020204030204" pitchFamily="34" charset="0"/>
                <a:hlinkClick r:id="rId3"/>
              </a:rPr>
              <a:t>http://andrewgelman.com/2014/06/02/hate-stepwise-regression/</a:t>
            </a:r>
            <a:r>
              <a:rPr lang="en-US" sz="1200" dirty="0">
                <a:latin typeface="Calibri" panose="020F0502020204030204" pitchFamily="34" charset="0"/>
              </a:rPr>
              <a:t> </a:t>
            </a:r>
          </a:p>
        </p:txBody>
      </p:sp>
    </p:spTree>
    <p:extLst>
      <p:ext uri="{BB962C8B-B14F-4D97-AF65-F5344CB8AC3E}">
        <p14:creationId xmlns:p14="http://schemas.microsoft.com/office/powerpoint/2010/main" val="31183443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7772400" cy="762000"/>
          </a:xfrm>
        </p:spPr>
        <p:txBody>
          <a:bodyPr/>
          <a:lstStyle/>
          <a:p>
            <a:pPr algn="l"/>
            <a:r>
              <a:rPr lang="en-US" b="1" dirty="0">
                <a:solidFill>
                  <a:schemeClr val="tx1"/>
                </a:solidFill>
                <a:latin typeface="Calibri" panose="020F0502020204030204" pitchFamily="34" charset="0"/>
              </a:rPr>
              <a:t>In R…</a:t>
            </a:r>
          </a:p>
        </p:txBody>
      </p:sp>
      <p:sp>
        <p:nvSpPr>
          <p:cNvPr id="3" name="Content Placeholder 2"/>
          <p:cNvSpPr>
            <a:spLocks noGrp="1"/>
          </p:cNvSpPr>
          <p:nvPr>
            <p:ph idx="1"/>
          </p:nvPr>
        </p:nvSpPr>
        <p:spPr>
          <a:xfrm>
            <a:off x="0" y="1219200"/>
            <a:ext cx="9144000" cy="5638800"/>
          </a:xfrm>
        </p:spPr>
        <p:txBody>
          <a:bodyPr/>
          <a:lstStyle/>
          <a:p>
            <a:pPr marL="0" lvl="1" indent="0">
              <a:buNone/>
            </a:pPr>
            <a:r>
              <a:rPr lang="en-US" sz="1800" dirty="0" err="1">
                <a:solidFill>
                  <a:srgbClr val="00B0F0"/>
                </a:solidFill>
                <a:latin typeface="Calibri" panose="020F0502020204030204" pitchFamily="34" charset="0"/>
              </a:rPr>
              <a:t>install.packages</a:t>
            </a:r>
            <a:r>
              <a:rPr lang="en-US" sz="1800" dirty="0">
                <a:solidFill>
                  <a:srgbClr val="00B0F0"/>
                </a:solidFill>
                <a:latin typeface="Calibri" panose="020F0502020204030204" pitchFamily="34" charset="0"/>
              </a:rPr>
              <a:t>(“MASS”)</a:t>
            </a:r>
          </a:p>
          <a:p>
            <a:pPr marL="0" lvl="1" indent="0">
              <a:buNone/>
            </a:pPr>
            <a:r>
              <a:rPr lang="en-US" sz="1800" dirty="0">
                <a:solidFill>
                  <a:srgbClr val="00B0F0"/>
                </a:solidFill>
                <a:latin typeface="Calibri" panose="020F0502020204030204" pitchFamily="34" charset="0"/>
              </a:rPr>
              <a:t>library(MASS)</a:t>
            </a:r>
          </a:p>
          <a:p>
            <a:pPr marL="0" lvl="1" indent="0">
              <a:buNone/>
            </a:pPr>
            <a:r>
              <a:rPr lang="en-US" sz="1800" dirty="0">
                <a:solidFill>
                  <a:srgbClr val="00B0F0"/>
                </a:solidFill>
                <a:latin typeface="Calibri" panose="020F0502020204030204" pitchFamily="34" charset="0"/>
              </a:rPr>
              <a:t>fit &lt;- lm(MEDHVAL~ PCTBACHMOR + PCTVACANT + MEDHHINC + PCTSINGLES, data=</a:t>
            </a:r>
            <a:r>
              <a:rPr lang="en-US" sz="1800" dirty="0" err="1">
                <a:solidFill>
                  <a:srgbClr val="00B0F0"/>
                </a:solidFill>
                <a:latin typeface="Calibri" panose="020F0502020204030204" pitchFamily="34" charset="0"/>
              </a:rPr>
              <a:t>mydata</a:t>
            </a:r>
            <a:r>
              <a:rPr lang="en-US" sz="1800" dirty="0">
                <a:solidFill>
                  <a:srgbClr val="00B0F0"/>
                </a:solidFill>
                <a:latin typeface="Calibri" panose="020F0502020204030204" pitchFamily="34" charset="0"/>
              </a:rPr>
              <a:t>)</a:t>
            </a:r>
          </a:p>
          <a:p>
            <a:pPr marL="0" lvl="1" indent="0">
              <a:buNone/>
            </a:pPr>
            <a:r>
              <a:rPr lang="en-US" sz="1800" dirty="0">
                <a:solidFill>
                  <a:srgbClr val="00B0F0"/>
                </a:solidFill>
                <a:latin typeface="Calibri" panose="020F0502020204030204" pitchFamily="34" charset="0"/>
              </a:rPr>
              <a:t>step &lt;- </a:t>
            </a:r>
            <a:r>
              <a:rPr lang="en-US" sz="1800" dirty="0" err="1">
                <a:solidFill>
                  <a:srgbClr val="00B0F0"/>
                </a:solidFill>
                <a:latin typeface="Calibri" panose="020F0502020204030204" pitchFamily="34" charset="0"/>
              </a:rPr>
              <a:t>stepAIC</a:t>
            </a:r>
            <a:r>
              <a:rPr lang="en-US" sz="1800" dirty="0">
                <a:solidFill>
                  <a:srgbClr val="00B0F0"/>
                </a:solidFill>
                <a:latin typeface="Calibri" panose="020F0502020204030204" pitchFamily="34" charset="0"/>
              </a:rPr>
              <a:t>(fit, direction="both")</a:t>
            </a:r>
          </a:p>
          <a:p>
            <a:pPr marL="0" lvl="1" indent="0">
              <a:buNone/>
            </a:pPr>
            <a:r>
              <a:rPr lang="en-US" sz="1800" dirty="0">
                <a:solidFill>
                  <a:schemeClr val="accent5">
                    <a:lumMod val="50000"/>
                  </a:schemeClr>
                </a:solidFill>
                <a:latin typeface="Calibri" panose="020F0502020204030204" pitchFamily="34" charset="0"/>
              </a:rPr>
              <a:t># display results</a:t>
            </a:r>
          </a:p>
          <a:p>
            <a:pPr marL="0" lvl="1" indent="0">
              <a:buNone/>
            </a:pPr>
            <a:r>
              <a:rPr lang="en-US" sz="1800" dirty="0" err="1">
                <a:solidFill>
                  <a:srgbClr val="00B0F0"/>
                </a:solidFill>
                <a:latin typeface="Calibri" panose="020F0502020204030204" pitchFamily="34" charset="0"/>
              </a:rPr>
              <a:t>step$anova</a:t>
            </a:r>
            <a:endParaRPr lang="en-US" sz="1800" dirty="0">
              <a:solidFill>
                <a:srgbClr val="00B0F0"/>
              </a:solidFill>
              <a:latin typeface="Calibri" panose="020F0502020204030204" pitchFamily="34" charset="0"/>
            </a:endParaRPr>
          </a:p>
          <a:p>
            <a:pPr marL="0" lvl="1" indent="0">
              <a:buNone/>
            </a:pPr>
            <a:endParaRPr lang="en-US" sz="1800" dirty="0">
              <a:solidFill>
                <a:srgbClr val="00B0F0"/>
              </a:solidFill>
              <a:latin typeface="Calibri" panose="020F0502020204030204" pitchFamily="34" charset="0"/>
            </a:endParaRPr>
          </a:p>
          <a:p>
            <a:pPr marL="0" lvl="1" indent="0">
              <a:buNone/>
            </a:pPr>
            <a:endParaRPr lang="en-US" sz="1800" dirty="0">
              <a:solidFill>
                <a:srgbClr val="00B0F0"/>
              </a:solidFill>
              <a:latin typeface="Calibri" panose="020F0502020204030204" pitchFamily="34" charset="0"/>
            </a:endParaRPr>
          </a:p>
          <a:p>
            <a:pPr marL="0" lvl="1" indent="0">
              <a:buNone/>
            </a:pPr>
            <a:endParaRPr lang="en-US" sz="1800" dirty="0">
              <a:solidFill>
                <a:srgbClr val="00B0F0"/>
              </a:solidFill>
              <a:latin typeface="Calibri" panose="020F0502020204030204" pitchFamily="34" charset="0"/>
            </a:endParaRPr>
          </a:p>
          <a:p>
            <a:pPr marL="0" lvl="1" indent="0">
              <a:buNone/>
            </a:pPr>
            <a:endParaRPr lang="en-US" sz="1800" dirty="0">
              <a:solidFill>
                <a:srgbClr val="00B0F0"/>
              </a:solidFill>
              <a:latin typeface="Calibri" panose="020F0502020204030204" pitchFamily="34" charset="0"/>
            </a:endParaRPr>
          </a:p>
          <a:p>
            <a:pPr marL="0" lvl="1" indent="0">
              <a:buNone/>
            </a:pPr>
            <a:endParaRPr lang="en-US" sz="1800" dirty="0">
              <a:solidFill>
                <a:srgbClr val="00B0F0"/>
              </a:solidFill>
              <a:latin typeface="Calibri" panose="020F0502020204030204" pitchFamily="34" charset="0"/>
            </a:endParaRPr>
          </a:p>
          <a:p>
            <a:pPr marL="0" lvl="1" indent="0">
              <a:buNone/>
            </a:pPr>
            <a:endParaRPr lang="en-US" sz="1800" dirty="0">
              <a:solidFill>
                <a:srgbClr val="00B0F0"/>
              </a:solidFill>
              <a:latin typeface="Calibri" panose="020F0502020204030204" pitchFamily="34" charset="0"/>
            </a:endParaRPr>
          </a:p>
          <a:p>
            <a:pPr marL="0" lvl="1" indent="0">
              <a:buNone/>
            </a:pPr>
            <a:endParaRPr lang="en-US" sz="1800" dirty="0">
              <a:solidFill>
                <a:srgbClr val="00B0F0"/>
              </a:solidFill>
              <a:latin typeface="Calibri" panose="020F0502020204030204" pitchFamily="34" charset="0"/>
            </a:endParaRPr>
          </a:p>
          <a:p>
            <a:pPr marL="0" lvl="1" indent="0">
              <a:buNone/>
            </a:pPr>
            <a:endParaRPr lang="en-US" sz="1800" dirty="0">
              <a:solidFill>
                <a:srgbClr val="00B0F0"/>
              </a:solidFill>
              <a:latin typeface="Calibri" panose="020F0502020204030204" pitchFamily="34" charset="0"/>
            </a:endParaRPr>
          </a:p>
          <a:p>
            <a:pPr marL="0" lvl="1" indent="0">
              <a:buNone/>
            </a:pPr>
            <a:endParaRPr lang="en-US" sz="1800" dirty="0">
              <a:solidFill>
                <a:srgbClr val="00B0F0"/>
              </a:solidFill>
              <a:latin typeface="Calibri" panose="020F0502020204030204" pitchFamily="34" charset="0"/>
            </a:endParaRPr>
          </a:p>
          <a:p>
            <a:pPr marL="0" lvl="1" indent="0">
              <a:buNone/>
            </a:pPr>
            <a:endParaRPr lang="en-US" sz="1800" dirty="0">
              <a:latin typeface="Calibri" panose="020F0502020204030204" pitchFamily="34" charset="0"/>
            </a:endParaRPr>
          </a:p>
          <a:p>
            <a:pPr marL="0" lvl="1" indent="0">
              <a:buNone/>
            </a:pPr>
            <a:r>
              <a:rPr lang="en-US" sz="1800" dirty="0">
                <a:latin typeface="Calibri" panose="020F0502020204030204" pitchFamily="34" charset="0"/>
              </a:rPr>
              <a:t>See </a:t>
            </a:r>
            <a:r>
              <a:rPr lang="en-US" sz="1800" dirty="0">
                <a:latin typeface="Calibri" panose="020F0502020204030204" pitchFamily="34" charset="0"/>
                <a:hlinkClick r:id="rId2"/>
              </a:rPr>
              <a:t>http://www.statmethods.net/stats/regression.html</a:t>
            </a:r>
            <a:r>
              <a:rPr lang="en-US" sz="1800" dirty="0">
                <a:latin typeface="Calibri" panose="020F0502020204030204" pitchFamily="34" charset="0"/>
              </a:rPr>
              <a:t> </a:t>
            </a:r>
          </a:p>
          <a:p>
            <a:pPr marL="0" lvl="1" indent="0">
              <a:buNone/>
            </a:pPr>
            <a:endParaRPr lang="en-US" sz="1800" dirty="0">
              <a:solidFill>
                <a:srgbClr val="00B0F0"/>
              </a:solidFill>
              <a:latin typeface="Calibri" panose="020F0502020204030204" pitchFamily="34" charset="0"/>
            </a:endParaRPr>
          </a:p>
          <a:p>
            <a:pPr marL="0" lvl="1" indent="0">
              <a:buNone/>
            </a:pPr>
            <a:endParaRPr lang="en-US" sz="2400" dirty="0">
              <a:latin typeface="Calibri" panose="020F0502020204030204" pitchFamily="34" charset="0"/>
            </a:endParaRPr>
          </a:p>
        </p:txBody>
      </p:sp>
      <p:pic>
        <p:nvPicPr>
          <p:cNvPr id="4" name="Picture 3"/>
          <p:cNvPicPr>
            <a:picLocks noChangeAspect="1"/>
          </p:cNvPicPr>
          <p:nvPr/>
        </p:nvPicPr>
        <p:blipFill>
          <a:blip r:embed="rId3"/>
          <a:stretch>
            <a:fillRect/>
          </a:stretch>
        </p:blipFill>
        <p:spPr>
          <a:xfrm>
            <a:off x="2286000" y="3810267"/>
            <a:ext cx="4552381" cy="2133333"/>
          </a:xfrm>
          <a:prstGeom prst="rect">
            <a:avLst/>
          </a:prstGeom>
        </p:spPr>
      </p:pic>
    </p:spTree>
    <p:extLst>
      <p:ext uri="{BB962C8B-B14F-4D97-AF65-F5344CB8AC3E}">
        <p14:creationId xmlns:p14="http://schemas.microsoft.com/office/powerpoint/2010/main" val="1804435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3" cstate="print"/>
          <a:srcRect/>
          <a:stretch>
            <a:fillRect/>
          </a:stretch>
        </p:blipFill>
        <p:spPr bwMode="auto">
          <a:xfrm>
            <a:off x="838200" y="4416897"/>
            <a:ext cx="7315200" cy="2441103"/>
          </a:xfrm>
          <a:prstGeom prst="rect">
            <a:avLst/>
          </a:prstGeom>
          <a:noFill/>
          <a:ln w="9525">
            <a:noFill/>
            <a:miter lim="800000"/>
            <a:headEnd/>
            <a:tailEnd/>
          </a:ln>
        </p:spPr>
      </p:pic>
      <p:sp>
        <p:nvSpPr>
          <p:cNvPr id="2" name="Title 1"/>
          <p:cNvSpPr>
            <a:spLocks noGrp="1"/>
          </p:cNvSpPr>
          <p:nvPr>
            <p:ph type="title"/>
          </p:nvPr>
        </p:nvSpPr>
        <p:spPr>
          <a:xfrm>
            <a:off x="22578" y="228600"/>
            <a:ext cx="8229600" cy="762000"/>
          </a:xfrm>
        </p:spPr>
        <p:txBody>
          <a:bodyPr>
            <a:normAutofit/>
          </a:bodyPr>
          <a:lstStyle/>
          <a:p>
            <a:pPr algn="l"/>
            <a:r>
              <a:rPr lang="en-US" sz="3600" b="1" dirty="0">
                <a:solidFill>
                  <a:schemeClr val="tx1"/>
                </a:solidFill>
                <a:latin typeface="Calibri" pitchFamily="34" charset="0"/>
                <a:cs typeface="Calibri" pitchFamily="34" charset="0"/>
              </a:rPr>
              <a:t>Pearson Correlation: Assumptions</a:t>
            </a:r>
          </a:p>
        </p:txBody>
      </p:sp>
      <p:sp>
        <p:nvSpPr>
          <p:cNvPr id="3" name="Content Placeholder 2"/>
          <p:cNvSpPr>
            <a:spLocks noGrp="1"/>
          </p:cNvSpPr>
          <p:nvPr>
            <p:ph idx="1"/>
          </p:nvPr>
        </p:nvSpPr>
        <p:spPr>
          <a:xfrm>
            <a:off x="22578" y="990600"/>
            <a:ext cx="9144000" cy="5486400"/>
          </a:xfrm>
        </p:spPr>
        <p:txBody>
          <a:bodyPr>
            <a:normAutofit/>
          </a:bodyPr>
          <a:lstStyle/>
          <a:p>
            <a:r>
              <a:rPr lang="en-US" sz="1800" dirty="0">
                <a:latin typeface="Calibri" pitchFamily="34" charset="0"/>
                <a:cs typeface="Calibri" pitchFamily="34" charset="0"/>
              </a:rPr>
              <a:t>Variables should be continuous (</a:t>
            </a:r>
            <a:r>
              <a:rPr lang="en-US" sz="1800" b="1" dirty="0">
                <a:latin typeface="Calibri" pitchFamily="34" charset="0"/>
                <a:cs typeface="Calibri" pitchFamily="34" charset="0"/>
              </a:rPr>
              <a:t>not</a:t>
            </a:r>
            <a:r>
              <a:rPr lang="en-US" sz="1800" dirty="0">
                <a:latin typeface="Calibri" pitchFamily="34" charset="0"/>
                <a:cs typeface="Calibri" pitchFamily="34" charset="0"/>
              </a:rPr>
              <a:t> categorical)</a:t>
            </a:r>
          </a:p>
          <a:p>
            <a:r>
              <a:rPr lang="en-US" sz="1800" dirty="0">
                <a:latin typeface="Calibri" pitchFamily="34" charset="0"/>
                <a:cs typeface="Calibri" pitchFamily="34" charset="0"/>
              </a:rPr>
              <a:t>Linear relationship between variables</a:t>
            </a:r>
          </a:p>
          <a:p>
            <a:r>
              <a:rPr lang="en-US" sz="1800" dirty="0">
                <a:latin typeface="Calibri" pitchFamily="34" charset="0"/>
                <a:cs typeface="Calibri" pitchFamily="34" charset="0"/>
              </a:rPr>
              <a:t>No vast outliers</a:t>
            </a:r>
          </a:p>
          <a:p>
            <a:r>
              <a:rPr lang="en-US" sz="1800" dirty="0">
                <a:latin typeface="Calibri" pitchFamily="34" charset="0"/>
                <a:cs typeface="Calibri" pitchFamily="34" charset="0"/>
              </a:rPr>
              <a:t>The variables should have a </a:t>
            </a:r>
            <a:r>
              <a:rPr lang="en-US" sz="1800" b="1" i="1" dirty="0">
                <a:latin typeface="Calibri" pitchFamily="34" charset="0"/>
                <a:cs typeface="Calibri" pitchFamily="34" charset="0"/>
              </a:rPr>
              <a:t>bivariate normal distribution (BND)</a:t>
            </a:r>
          </a:p>
          <a:p>
            <a:pPr lvl="1"/>
            <a:r>
              <a:rPr lang="en-US" sz="1800" dirty="0">
                <a:latin typeface="Calibri" pitchFamily="34" charset="0"/>
                <a:cs typeface="Calibri" pitchFamily="34" charset="0"/>
              </a:rPr>
              <a:t>BND looks like a bell. Volume under bell = 1</a:t>
            </a:r>
          </a:p>
          <a:p>
            <a:pPr lvl="1"/>
            <a:r>
              <a:rPr lang="en-US" sz="1800" dirty="0">
                <a:latin typeface="Calibri" pitchFamily="34" charset="0"/>
                <a:cs typeface="Calibri" pitchFamily="34" charset="0"/>
              </a:rPr>
              <a:t>In the graph on the right, P(a ≤ X ≤ b, c ≤ Y ≤ d) = volume under the surface</a:t>
            </a:r>
          </a:p>
          <a:p>
            <a:pPr lvl="1"/>
            <a:r>
              <a:rPr lang="en-US" sz="1800" dirty="0">
                <a:latin typeface="Calibri" pitchFamily="34" charset="0"/>
                <a:cs typeface="Calibri" pitchFamily="34" charset="0"/>
              </a:rPr>
              <a:t>In the graph on the left, we have the </a:t>
            </a:r>
            <a:r>
              <a:rPr lang="en-US" sz="1800" b="1" i="1" dirty="0" err="1">
                <a:latin typeface="Calibri" pitchFamily="34" charset="0"/>
                <a:cs typeface="Calibri" pitchFamily="34" charset="0"/>
              </a:rPr>
              <a:t>bivariate</a:t>
            </a:r>
            <a:r>
              <a:rPr lang="en-US" sz="1800" b="1" i="1" dirty="0">
                <a:latin typeface="Calibri" pitchFamily="34" charset="0"/>
                <a:cs typeface="Calibri" pitchFamily="34" charset="0"/>
              </a:rPr>
              <a:t> normal distribution</a:t>
            </a:r>
          </a:p>
          <a:p>
            <a:pPr lvl="2"/>
            <a:r>
              <a:rPr lang="en-US" sz="1400" dirty="0">
                <a:latin typeface="Calibri" pitchFamily="34" charset="0"/>
                <a:cs typeface="Calibri" pitchFamily="34" charset="0"/>
              </a:rPr>
              <a:t>Parameters are </a:t>
            </a:r>
            <a:r>
              <a:rPr lang="el-GR" sz="1400" dirty="0">
                <a:latin typeface="Calibri" pitchFamily="34" charset="0"/>
                <a:cs typeface="Calibri" pitchFamily="34" charset="0"/>
              </a:rPr>
              <a:t>μ</a:t>
            </a:r>
            <a:r>
              <a:rPr lang="en-US" sz="600" dirty="0">
                <a:latin typeface="Calibri" pitchFamily="34" charset="0"/>
                <a:cs typeface="Calibri" pitchFamily="34" charset="0"/>
              </a:rPr>
              <a:t>X</a:t>
            </a:r>
            <a:r>
              <a:rPr lang="en-US" sz="1400" dirty="0">
                <a:latin typeface="Calibri" pitchFamily="34" charset="0"/>
                <a:cs typeface="Calibri" pitchFamily="34" charset="0"/>
              </a:rPr>
              <a:t>, </a:t>
            </a:r>
            <a:r>
              <a:rPr lang="el-GR" sz="1400" dirty="0">
                <a:latin typeface="Calibri" pitchFamily="34" charset="0"/>
                <a:cs typeface="Calibri" pitchFamily="34" charset="0"/>
              </a:rPr>
              <a:t>μ</a:t>
            </a:r>
            <a:r>
              <a:rPr lang="en-US" sz="600" dirty="0">
                <a:latin typeface="Calibri" pitchFamily="34" charset="0"/>
                <a:cs typeface="Calibri" pitchFamily="34" charset="0"/>
              </a:rPr>
              <a:t>Y</a:t>
            </a:r>
            <a:r>
              <a:rPr lang="en-US" sz="1400" dirty="0">
                <a:latin typeface="Calibri" pitchFamily="34" charset="0"/>
                <a:cs typeface="Calibri" pitchFamily="34" charset="0"/>
              </a:rPr>
              <a:t>, </a:t>
            </a:r>
            <a:r>
              <a:rPr lang="el-GR" sz="1400" dirty="0">
                <a:latin typeface="Calibri" pitchFamily="34" charset="0"/>
                <a:cs typeface="Calibri" pitchFamily="34" charset="0"/>
              </a:rPr>
              <a:t>σ</a:t>
            </a:r>
            <a:r>
              <a:rPr lang="en-US" sz="600" dirty="0">
                <a:latin typeface="Calibri" pitchFamily="34" charset="0"/>
                <a:cs typeface="Calibri" pitchFamily="34" charset="0"/>
              </a:rPr>
              <a:t>X</a:t>
            </a:r>
            <a:r>
              <a:rPr lang="en-US" sz="1400" dirty="0">
                <a:latin typeface="Calibri" pitchFamily="34" charset="0"/>
                <a:cs typeface="Calibri" pitchFamily="34" charset="0"/>
              </a:rPr>
              <a:t>, </a:t>
            </a:r>
            <a:r>
              <a:rPr lang="el-GR" sz="1400" dirty="0">
                <a:latin typeface="Calibri" pitchFamily="34" charset="0"/>
                <a:cs typeface="Calibri" pitchFamily="34" charset="0"/>
              </a:rPr>
              <a:t>σ</a:t>
            </a:r>
            <a:r>
              <a:rPr lang="en-US" sz="600" dirty="0">
                <a:latin typeface="Calibri" pitchFamily="34" charset="0"/>
                <a:cs typeface="Calibri" pitchFamily="34" charset="0"/>
              </a:rPr>
              <a:t>Y</a:t>
            </a:r>
            <a:r>
              <a:rPr lang="en-US" sz="1400" dirty="0">
                <a:latin typeface="Calibri" pitchFamily="34" charset="0"/>
                <a:cs typeface="Calibri" pitchFamily="34" charset="0"/>
              </a:rPr>
              <a:t>, </a:t>
            </a:r>
            <a:r>
              <a:rPr lang="el-GR" sz="1400" dirty="0">
                <a:latin typeface="Calibri" pitchFamily="34" charset="0"/>
                <a:cs typeface="Calibri" pitchFamily="34" charset="0"/>
              </a:rPr>
              <a:t>ρ</a:t>
            </a:r>
            <a:r>
              <a:rPr lang="en-US" sz="1400" dirty="0">
                <a:latin typeface="Calibri" pitchFamily="34" charset="0"/>
                <a:cs typeface="Calibri" pitchFamily="34" charset="0"/>
              </a:rPr>
              <a:t> (</a:t>
            </a:r>
            <a:r>
              <a:rPr lang="en-US" sz="1400" b="1" dirty="0">
                <a:latin typeface="Calibri" pitchFamily="34" charset="0"/>
                <a:cs typeface="Calibri" pitchFamily="34" charset="0"/>
              </a:rPr>
              <a:t>population correlation coefficient</a:t>
            </a:r>
            <a:r>
              <a:rPr lang="en-US" sz="1400" dirty="0">
                <a:latin typeface="Calibri" pitchFamily="34" charset="0"/>
                <a:cs typeface="Calibri" pitchFamily="34" charset="0"/>
              </a:rPr>
              <a:t>)</a:t>
            </a:r>
          </a:p>
          <a:p>
            <a:pPr lvl="2"/>
            <a:r>
              <a:rPr lang="en-US" sz="1400" dirty="0">
                <a:latin typeface="Calibri" pitchFamily="34" charset="0"/>
                <a:cs typeface="Calibri" pitchFamily="34" charset="0"/>
                <a:hlinkClick r:id="rId4"/>
              </a:rPr>
              <a:t>www.aiaccess.net/English/Glossaries/GlosMod/e_gm_binormal_distri.htm</a:t>
            </a:r>
            <a:endParaRPr lang="en-US" sz="1400" dirty="0">
              <a:latin typeface="Calibri" pitchFamily="34" charset="0"/>
              <a:cs typeface="Calibri" pitchFamily="34" charset="0"/>
            </a:endParaRPr>
          </a:p>
          <a:p>
            <a:pPr lvl="2"/>
            <a:r>
              <a:rPr lang="en-US" sz="1400" dirty="0">
                <a:latin typeface="Calibri" pitchFamily="34" charset="0"/>
                <a:cs typeface="Calibri" pitchFamily="34" charset="0"/>
              </a:rPr>
              <a:t>No entirely satisfactory way of testing for bivariate normality. One way to check is that X and Y should both be normal by themselves. </a:t>
            </a:r>
          </a:p>
        </p:txBody>
      </p:sp>
    </p:spTree>
    <p:extLst>
      <p:ext uri="{BB962C8B-B14F-4D97-AF65-F5344CB8AC3E}">
        <p14:creationId xmlns:p14="http://schemas.microsoft.com/office/powerpoint/2010/main" val="137856957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799" y="457200"/>
            <a:ext cx="7772400" cy="685800"/>
          </a:xfrm>
        </p:spPr>
        <p:txBody>
          <a:bodyPr/>
          <a:lstStyle/>
          <a:p>
            <a:pPr marL="0" indent="0" algn="ctr">
              <a:buNone/>
            </a:pPr>
            <a:r>
              <a:rPr lang="en-US" b="1" dirty="0">
                <a:latin typeface="Calibri" panose="020F0502020204030204" pitchFamily="34" charset="0"/>
              </a:rPr>
              <a:t>Discuss HW 1</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426" y="1143000"/>
            <a:ext cx="7579147" cy="5596307"/>
          </a:xfrm>
          <a:prstGeom prst="rect">
            <a:avLst/>
          </a:prstGeom>
        </p:spPr>
      </p:pic>
    </p:spTree>
    <p:extLst>
      <p:ext uri="{BB962C8B-B14F-4D97-AF65-F5344CB8AC3E}">
        <p14:creationId xmlns:p14="http://schemas.microsoft.com/office/powerpoint/2010/main" val="392748533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0" y="152400"/>
            <a:ext cx="9144000" cy="792162"/>
          </a:xfrm>
        </p:spPr>
        <p:txBody>
          <a:bodyPr/>
          <a:lstStyle/>
          <a:p>
            <a:pPr algn="l"/>
            <a:r>
              <a:rPr lang="en-US" sz="3600" b="1" dirty="0">
                <a:solidFill>
                  <a:schemeClr val="tx1"/>
                </a:solidFill>
                <a:latin typeface="Calibri" pitchFamily="34" charset="0"/>
                <a:cs typeface="Calibri" pitchFamily="34" charset="0"/>
              </a:rPr>
              <a:t>Recall Some Issues with OLS Regression</a:t>
            </a:r>
          </a:p>
        </p:txBody>
      </p:sp>
      <mc:AlternateContent xmlns:mc="http://schemas.openxmlformats.org/markup-compatibility/2006" xmlns:a14="http://schemas.microsoft.com/office/drawing/2010/main">
        <mc:Choice Requires="a14">
          <p:sp>
            <p:nvSpPr>
              <p:cNvPr id="56323" name="Rectangle 3"/>
              <p:cNvSpPr>
                <a:spLocks noGrp="1" noChangeArrowheads="1"/>
              </p:cNvSpPr>
              <p:nvPr>
                <p:ph type="body" idx="1"/>
              </p:nvPr>
            </p:nvSpPr>
            <p:spPr>
              <a:xfrm>
                <a:off x="0" y="914400"/>
                <a:ext cx="9144000" cy="5943600"/>
              </a:xfrm>
            </p:spPr>
            <p:txBody>
              <a:bodyPr/>
              <a:lstStyle/>
              <a:p>
                <a:pPr>
                  <a:lnSpc>
                    <a:spcPct val="80000"/>
                  </a:lnSpc>
                </a:pPr>
                <a:r>
                  <a:rPr lang="en-US" sz="2400" dirty="0">
                    <a:latin typeface="Calibri" pitchFamily="34" charset="0"/>
                    <a:cs typeface="Calibri" pitchFamily="34" charset="0"/>
                  </a:rPr>
                  <a:t>The number of observations has to be larger than the number of predictors </a:t>
                </a:r>
              </a:p>
              <a:p>
                <a:pPr lvl="1">
                  <a:lnSpc>
                    <a:spcPct val="80000"/>
                  </a:lnSpc>
                </a:pPr>
                <a:r>
                  <a:rPr lang="en-US" sz="2000" dirty="0">
                    <a:latin typeface="Calibri" pitchFamily="34" charset="0"/>
                    <a:cs typeface="Calibri" pitchFamily="34" charset="0"/>
                  </a:rPr>
                  <a:t>In practice, in OLS regression we should have at the </a:t>
                </a:r>
                <a:r>
                  <a:rPr lang="en-US" sz="2000" b="1" dirty="0">
                    <a:latin typeface="Calibri" pitchFamily="34" charset="0"/>
                    <a:cs typeface="Calibri" pitchFamily="34" charset="0"/>
                  </a:rPr>
                  <a:t>very</a:t>
                </a:r>
                <a:r>
                  <a:rPr lang="en-US" sz="2000" dirty="0">
                    <a:latin typeface="Calibri" pitchFamily="34" charset="0"/>
                    <a:cs typeface="Calibri" pitchFamily="34" charset="0"/>
                  </a:rPr>
                  <a:t> least 10 observations per predictor</a:t>
                </a:r>
              </a:p>
              <a:p>
                <a:pPr lvl="1">
                  <a:lnSpc>
                    <a:spcPct val="80000"/>
                  </a:lnSpc>
                </a:pPr>
                <a:r>
                  <a:rPr lang="en-US" sz="2000" dirty="0">
                    <a:latin typeface="Calibri" pitchFamily="34" charset="0"/>
                    <a:cs typeface="Calibri" pitchFamily="34" charset="0"/>
                  </a:rPr>
                  <a:t>Probability of type II error (incorrectly failing to reject the null hypothesis) decreases as the number of observations per predictor increases.</a:t>
                </a:r>
              </a:p>
              <a:p>
                <a:pPr>
                  <a:lnSpc>
                    <a:spcPct val="80000"/>
                  </a:lnSpc>
                </a:pPr>
                <a:r>
                  <a:rPr lang="en-US" sz="2400" dirty="0" err="1">
                    <a:latin typeface="Calibri" pitchFamily="34" charset="0"/>
                    <a:cs typeface="Calibri" pitchFamily="34" charset="0"/>
                  </a:rPr>
                  <a:t>Multicollinearity</a:t>
                </a:r>
                <a:r>
                  <a:rPr lang="en-US" sz="2400" dirty="0">
                    <a:latin typeface="Calibri" pitchFamily="34" charset="0"/>
                    <a:cs typeface="Calibri" pitchFamily="34" charset="0"/>
                  </a:rPr>
                  <a:t> </a:t>
                </a:r>
              </a:p>
              <a:p>
                <a:pPr lvl="1">
                  <a:lnSpc>
                    <a:spcPct val="80000"/>
                  </a:lnSpc>
                </a:pPr>
                <a:r>
                  <a:rPr lang="en-US" sz="2000" dirty="0">
                    <a:latin typeface="Calibri" pitchFamily="34" charset="0"/>
                    <a:cs typeface="Calibri" pitchFamily="34" charset="0"/>
                  </a:rPr>
                  <a:t>If the predictors are strongly correlated, the </a:t>
                </a:r>
                <a:r>
                  <a:rPr lang="en-US" sz="2000" dirty="0">
                    <a:latin typeface="Calibri" panose="020F0502020204030204" pitchFamily="34" charset="0"/>
                  </a:rPr>
                  <a:t>OLS </a:t>
                </a:r>
                <a14:m>
                  <m:oMath xmlns:m="http://schemas.openxmlformats.org/officeDocument/2006/math">
                    <m:r>
                      <a:rPr lang="en-US" sz="2000" i="1" smtClean="0">
                        <a:latin typeface="Cambria Math" panose="02040503050406030204" pitchFamily="18" charset="0"/>
                        <a:ea typeface="Cambria Math" panose="02040503050406030204" pitchFamily="18" charset="0"/>
                      </a:rPr>
                      <m:t>𝛽</m:t>
                    </m:r>
                  </m:oMath>
                </a14:m>
                <a:r>
                  <a:rPr lang="en-US" sz="2000" dirty="0">
                    <a:latin typeface="Calibri" panose="020F0502020204030204" pitchFamily="34" charset="0"/>
                  </a:rPr>
                  <a:t> coefficient estimates have large variances, and they may be far from the true value. </a:t>
                </a:r>
              </a:p>
              <a:p>
                <a:pPr>
                  <a:lnSpc>
                    <a:spcPct val="80000"/>
                  </a:lnSpc>
                </a:pPr>
                <a:r>
                  <a:rPr lang="en-US" sz="2400" dirty="0">
                    <a:latin typeface="Calibri" panose="020F0502020204030204" pitchFamily="34" charset="0"/>
                    <a:cs typeface="Calibri" pitchFamily="34" charset="0"/>
                  </a:rPr>
                  <a:t>Overfitting</a:t>
                </a:r>
              </a:p>
              <a:p>
                <a:pPr lvl="1">
                  <a:lnSpc>
                    <a:spcPct val="80000"/>
                  </a:lnSpc>
                </a:pPr>
                <a:r>
                  <a:rPr lang="en-US" sz="2000" dirty="0">
                    <a:latin typeface="Calibri" panose="020F0502020204030204" pitchFamily="34" charset="0"/>
                    <a:cs typeface="Calibri" pitchFamily="34" charset="0"/>
                  </a:rPr>
                  <a:t>The way OLS regression parameters are estimated, we will always have some estimate for the coefficients of every predictor and they will often be non-zero – even though some of these predictors may not be truly related to the dependent variable. </a:t>
                </a:r>
              </a:p>
              <a:p>
                <a:pPr lvl="2">
                  <a:lnSpc>
                    <a:spcPct val="80000"/>
                  </a:lnSpc>
                </a:pPr>
                <a:r>
                  <a:rPr lang="en-US" sz="2000" dirty="0">
                    <a:latin typeface="Calibri" panose="020F0502020204030204" pitchFamily="34" charset="0"/>
                    <a:cs typeface="Calibri" pitchFamily="34" charset="0"/>
                  </a:rPr>
                  <a:t>That is, if one of the predictors is not related to the DV, the coefficient estimate will usually not be exactly 0, but some other value that results in the line/plane/hyperplane of best fit for our data</a:t>
                </a:r>
              </a:p>
              <a:p>
                <a:pPr lvl="1">
                  <a:lnSpc>
                    <a:spcPct val="80000"/>
                  </a:lnSpc>
                </a:pPr>
                <a:r>
                  <a:rPr lang="en-US" sz="2000" dirty="0">
                    <a:latin typeface="Calibri" panose="020F0502020204030204" pitchFamily="34" charset="0"/>
                    <a:cs typeface="Calibri" pitchFamily="34" charset="0"/>
                  </a:rPr>
                  <a:t>These non-zero parameter estimates may not make much sense when fitting the same model to a different data set (e.g., through cross-validation)</a:t>
                </a:r>
              </a:p>
            </p:txBody>
          </p:sp>
        </mc:Choice>
        <mc:Fallback xmlns="">
          <p:sp>
            <p:nvSpPr>
              <p:cNvPr id="56323" name="Rectangle 3"/>
              <p:cNvSpPr>
                <a:spLocks noGrp="1" noRot="1" noChangeAspect="1" noMove="1" noResize="1" noEditPoints="1" noAdjustHandles="1" noChangeArrowheads="1" noChangeShapeType="1" noTextEdit="1"/>
              </p:cNvSpPr>
              <p:nvPr>
                <p:ph type="body" idx="1"/>
              </p:nvPr>
            </p:nvSpPr>
            <p:spPr>
              <a:xfrm>
                <a:off x="0" y="914400"/>
                <a:ext cx="9144000" cy="5943600"/>
              </a:xfrm>
              <a:blipFill rotWithShape="0">
                <a:blip r:embed="rId3"/>
                <a:stretch>
                  <a:fillRect l="-1067" t="-2051" r="-333"/>
                </a:stretch>
              </a:blipFill>
            </p:spPr>
            <p:txBody>
              <a:bodyPr/>
              <a:lstStyle/>
              <a:p>
                <a:r>
                  <a:rPr lang="en-US">
                    <a:noFill/>
                  </a:rPr>
                  <a:t> </a:t>
                </a:r>
              </a:p>
            </p:txBody>
          </p:sp>
        </mc:Fallback>
      </mc:AlternateContent>
    </p:spTree>
    <p:extLst>
      <p:ext uri="{BB962C8B-B14F-4D97-AF65-F5344CB8AC3E}">
        <p14:creationId xmlns:p14="http://schemas.microsoft.com/office/powerpoint/2010/main" val="9020360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0" y="274638"/>
            <a:ext cx="9144000" cy="792162"/>
          </a:xfrm>
        </p:spPr>
        <p:txBody>
          <a:bodyPr/>
          <a:lstStyle/>
          <a:p>
            <a:pPr algn="l"/>
            <a:r>
              <a:rPr lang="en-US" sz="4000" b="1" dirty="0">
                <a:solidFill>
                  <a:schemeClr val="tx1"/>
                </a:solidFill>
                <a:latin typeface="Calibri" pitchFamily="34" charset="0"/>
                <a:cs typeface="Calibri" pitchFamily="34" charset="0"/>
              </a:rPr>
              <a:t>A Solution to Address These Issues</a:t>
            </a:r>
          </a:p>
        </p:txBody>
      </p:sp>
      <mc:AlternateContent xmlns:mc="http://schemas.openxmlformats.org/markup-compatibility/2006" xmlns:a14="http://schemas.microsoft.com/office/drawing/2010/main">
        <mc:Choice Requires="a14">
          <p:sp>
            <p:nvSpPr>
              <p:cNvPr id="56323" name="Rectangle 3"/>
              <p:cNvSpPr>
                <a:spLocks noGrp="1" noChangeArrowheads="1"/>
              </p:cNvSpPr>
              <p:nvPr>
                <p:ph type="body" idx="1"/>
              </p:nvPr>
            </p:nvSpPr>
            <p:spPr>
              <a:xfrm>
                <a:off x="0" y="1219200"/>
                <a:ext cx="9144000" cy="5638800"/>
              </a:xfrm>
            </p:spPr>
            <p:txBody>
              <a:bodyPr/>
              <a:lstStyle/>
              <a:p>
                <a:pPr>
                  <a:lnSpc>
                    <a:spcPct val="80000"/>
                  </a:lnSpc>
                </a:pPr>
                <a:r>
                  <a:rPr lang="en-US" sz="2800" dirty="0">
                    <a:latin typeface="Calibri" pitchFamily="34" charset="0"/>
                    <a:cs typeface="Calibri" pitchFamily="34" charset="0"/>
                  </a:rPr>
                  <a:t>A method known as </a:t>
                </a:r>
                <a:r>
                  <a:rPr lang="en-US" sz="2800" b="1" dirty="0">
                    <a:latin typeface="Calibri" pitchFamily="34" charset="0"/>
                    <a:cs typeface="Calibri" pitchFamily="34" charset="0"/>
                  </a:rPr>
                  <a:t>Ridge Regression</a:t>
                </a:r>
                <a:r>
                  <a:rPr lang="en-US" sz="2800" dirty="0">
                    <a:latin typeface="Calibri" pitchFamily="34" charset="0"/>
                    <a:cs typeface="Calibri" pitchFamily="34" charset="0"/>
                  </a:rPr>
                  <a:t> offers a solution to all these issues. In particular, it:</a:t>
                </a:r>
              </a:p>
              <a:p>
                <a:pPr lvl="1">
                  <a:lnSpc>
                    <a:spcPct val="80000"/>
                  </a:lnSpc>
                </a:pPr>
                <a:r>
                  <a:rPr lang="en-US" sz="2400" dirty="0">
                    <a:latin typeface="Calibri" pitchFamily="34" charset="0"/>
                    <a:cs typeface="Calibri" pitchFamily="34" charset="0"/>
                  </a:rPr>
                  <a:t>Allows for a large number of predictors relative to the number of observations (i.e., number of predictors may even be larger than the number of observations)</a:t>
                </a:r>
              </a:p>
              <a:p>
                <a:pPr lvl="1">
                  <a:lnSpc>
                    <a:spcPct val="80000"/>
                  </a:lnSpc>
                </a:pPr>
                <a:r>
                  <a:rPr lang="en-US" sz="2400" dirty="0">
                    <a:latin typeface="Calibri" pitchFamily="34" charset="0"/>
                    <a:cs typeface="Calibri" pitchFamily="34" charset="0"/>
                  </a:rPr>
                  <a:t>Allows for </a:t>
                </a:r>
                <a:r>
                  <a:rPr lang="en-US" sz="2400" dirty="0" err="1">
                    <a:latin typeface="Calibri" pitchFamily="34" charset="0"/>
                    <a:cs typeface="Calibri" pitchFamily="34" charset="0"/>
                  </a:rPr>
                  <a:t>multicollinearity</a:t>
                </a:r>
                <a:endParaRPr lang="en-US" sz="2400" dirty="0">
                  <a:latin typeface="Calibri" pitchFamily="34" charset="0"/>
                  <a:cs typeface="Calibri" pitchFamily="34" charset="0"/>
                </a:endParaRPr>
              </a:p>
              <a:p>
                <a:pPr lvl="1">
                  <a:lnSpc>
                    <a:spcPct val="80000"/>
                  </a:lnSpc>
                </a:pPr>
                <a:r>
                  <a:rPr lang="en-US" sz="2400" dirty="0">
                    <a:latin typeface="Calibri" pitchFamily="34" charset="0"/>
                    <a:cs typeface="Calibri" pitchFamily="34" charset="0"/>
                  </a:rPr>
                  <a:t>Deals with overfitting by </a:t>
                </a:r>
                <a:r>
                  <a:rPr lang="en-US" sz="2400" i="1" dirty="0">
                    <a:latin typeface="Calibri" pitchFamily="34" charset="0"/>
                    <a:cs typeface="Calibri" pitchFamily="34" charset="0"/>
                  </a:rPr>
                  <a:t>shrinking</a:t>
                </a:r>
                <a:r>
                  <a:rPr lang="en-US" sz="2400" dirty="0">
                    <a:latin typeface="Calibri" pitchFamily="34" charset="0"/>
                    <a:cs typeface="Calibri" pitchFamily="34" charset="0"/>
                  </a:rPr>
                  <a:t> the coefficients of variables towards 0.</a:t>
                </a:r>
              </a:p>
              <a:p>
                <a:pPr lvl="2">
                  <a:lnSpc>
                    <a:spcPct val="80000"/>
                  </a:lnSpc>
                </a:pPr>
                <a:r>
                  <a:rPr lang="en-US" sz="2000" dirty="0">
                    <a:latin typeface="Calibri" panose="020F0502020204030204" pitchFamily="34" charset="0"/>
                  </a:rPr>
                  <a:t>It may not be immediately clear why we would want to do that, </a:t>
                </a:r>
                <a:r>
                  <a:rPr lang="en-US" sz="2000" b="1" dirty="0">
                    <a:latin typeface="Calibri" panose="020F0502020204030204" pitchFamily="34" charset="0"/>
                  </a:rPr>
                  <a:t>but it turns out that shrinking the coefficient estimates can significantly reduce their variance and the RMSE in the validation data set</a:t>
                </a:r>
                <a:r>
                  <a:rPr lang="en-US" sz="2000" dirty="0">
                    <a:latin typeface="Calibri" panose="020F0502020204030204" pitchFamily="34" charset="0"/>
                  </a:rPr>
                  <a:t>.</a:t>
                </a:r>
              </a:p>
              <a:p>
                <a:pPr lvl="1">
                  <a:lnSpc>
                    <a:spcPct val="80000"/>
                  </a:lnSpc>
                </a:pPr>
                <a:r>
                  <a:rPr lang="en-US" sz="2400" dirty="0">
                    <a:latin typeface="Calibri" panose="020F0502020204030204" pitchFamily="34" charset="0"/>
                    <a:cs typeface="Calibri" pitchFamily="34" charset="0"/>
                  </a:rPr>
                  <a:t>Instead of minimizing the SSE, it minimizes the SSE subject to a bound (i.e., constraint) on the quantity called </a:t>
                </a:r>
                <a14:m>
                  <m:oMath xmlns:m="http://schemas.openxmlformats.org/officeDocument/2006/math">
                    <m:r>
                      <a:rPr lang="en-US" sz="2400" i="1" dirty="0" smtClean="0">
                        <a:latin typeface="Cambria Math" panose="02040503050406030204" pitchFamily="18" charset="0"/>
                        <a:cs typeface="Calibri" pitchFamily="34" charset="0"/>
                      </a:rPr>
                      <m:t>𝐿</m:t>
                    </m:r>
                    <m:r>
                      <a:rPr lang="en-US" sz="2400" i="1" baseline="-25000" dirty="0" smtClean="0">
                        <a:latin typeface="Cambria Math" panose="02040503050406030204" pitchFamily="18" charset="0"/>
                        <a:cs typeface="Calibri" pitchFamily="34" charset="0"/>
                      </a:rPr>
                      <m:t>2</m:t>
                    </m:r>
                    <m:r>
                      <a:rPr lang="en-US" sz="2400" i="1" dirty="0" smtClean="0">
                        <a:latin typeface="Cambria Math" panose="02040503050406030204" pitchFamily="18" charset="0"/>
                        <a:cs typeface="Calibri" pitchFamily="34" charset="0"/>
                      </a:rPr>
                      <m:t> </m:t>
                    </m:r>
                    <m:r>
                      <a:rPr lang="en-US" sz="2400" i="1" dirty="0" smtClean="0">
                        <a:latin typeface="Cambria Math" panose="02040503050406030204" pitchFamily="18" charset="0"/>
                        <a:cs typeface="Calibri" pitchFamily="34" charset="0"/>
                      </a:rPr>
                      <m:t>𝑛𝑜𝑟𝑚</m:t>
                    </m:r>
                  </m:oMath>
                </a14:m>
                <a:r>
                  <a:rPr lang="en-US" sz="2400" dirty="0">
                    <a:latin typeface="Calibri" panose="020F0502020204030204" pitchFamily="34" charset="0"/>
                    <a:cs typeface="Calibri" pitchFamily="34" charset="0"/>
                  </a:rPr>
                  <a:t>, which is simply the square root of the sum of the squared </a:t>
                </a:r>
                <a14:m>
                  <m:oMath xmlns:m="http://schemas.openxmlformats.org/officeDocument/2006/math">
                    <m:r>
                      <a:rPr lang="el-GR" sz="2400" i="1" dirty="0" smtClean="0">
                        <a:latin typeface="Cambria Math" panose="02040503050406030204" pitchFamily="18" charset="0"/>
                        <a:cs typeface="Calibri" pitchFamily="34" charset="0"/>
                      </a:rPr>
                      <m:t>𝛽</m:t>
                    </m:r>
                  </m:oMath>
                </a14:m>
                <a:r>
                  <a:rPr lang="en-US" sz="2400" i="1" dirty="0">
                    <a:latin typeface="Calibri" panose="020F0502020204030204" pitchFamily="34" charset="0"/>
                    <a:cs typeface="Calibri" pitchFamily="34" charset="0"/>
                  </a:rPr>
                  <a:t> </a:t>
                </a:r>
                <a:r>
                  <a:rPr lang="en-US" sz="2400" dirty="0">
                    <a:latin typeface="Calibri" panose="020F0502020204030204" pitchFamily="34" charset="0"/>
                    <a:cs typeface="Calibri" pitchFamily="34" charset="0"/>
                  </a:rPr>
                  <a:t>coefficients:</a:t>
                </a:r>
              </a:p>
              <a:p>
                <a:pPr lvl="1">
                  <a:lnSpc>
                    <a:spcPct val="80000"/>
                  </a:lnSpc>
                </a:pPr>
                <a:endParaRPr lang="en-US" sz="2400" dirty="0">
                  <a:latin typeface="Calibri" panose="020F0502020204030204" pitchFamily="34" charset="0"/>
                  <a:cs typeface="Calibri" pitchFamily="34" charset="0"/>
                </a:endParaRPr>
              </a:p>
              <a:p>
                <a:pPr marL="457200" lvl="1" indent="0">
                  <a:lnSpc>
                    <a:spcPct val="80000"/>
                  </a:lnSpc>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𝐿</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 </m:t>
                      </m:r>
                      <m:r>
                        <a:rPr lang="en-US" sz="1400" b="0" i="1" smtClean="0">
                          <a:latin typeface="Cambria Math" panose="02040503050406030204" pitchFamily="18" charset="0"/>
                        </a:rPr>
                        <m:t>𝑛𝑜𝑟𝑚</m:t>
                      </m:r>
                      <m:r>
                        <a:rPr lang="en-US" sz="1400" b="0" i="1" smtClean="0">
                          <a:latin typeface="Cambria Math" panose="02040503050406030204" pitchFamily="18" charset="0"/>
                        </a:rPr>
                        <m:t>=</m:t>
                      </m:r>
                      <m:rad>
                        <m:radPr>
                          <m:degHide m:val="on"/>
                          <m:ctrlPr>
                            <a:rPr lang="en-US" sz="1400" b="0" i="1" smtClean="0">
                              <a:latin typeface="Cambria Math" panose="02040503050406030204" pitchFamily="18" charset="0"/>
                            </a:rPr>
                          </m:ctrlPr>
                        </m:radPr>
                        <m:deg/>
                        <m:e>
                          <m:nary>
                            <m:naryPr>
                              <m:chr m:val="∑"/>
                              <m:ctrlPr>
                                <a:rPr lang="en-US" sz="1400" i="1">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𝑘</m:t>
                              </m:r>
                            </m:sup>
                            <m:e>
                              <m:sSubSup>
                                <m:sSubSupPr>
                                  <m:ctrlPr>
                                    <a:rPr lang="en-US" sz="1400" i="1" smtClean="0">
                                      <a:latin typeface="Cambria Math" panose="02040503050406030204" pitchFamily="18" charset="0"/>
                                    </a:rPr>
                                  </m:ctrlPr>
                                </m:sSubSupPr>
                                <m:e>
                                  <m:r>
                                    <a:rPr lang="en-US" sz="1400" i="1" smtClean="0">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2</m:t>
                                  </m:r>
                                </m:sup>
                              </m:sSubSup>
                            </m:e>
                          </m:nary>
                        </m:e>
                      </m:rad>
                    </m:oMath>
                  </m:oMathPara>
                </a14:m>
                <a:endParaRPr lang="en-US" sz="1400" dirty="0">
                  <a:latin typeface="Calibri" pitchFamily="34" charset="0"/>
                  <a:cs typeface="Calibri" pitchFamily="34" charset="0"/>
                </a:endParaRPr>
              </a:p>
            </p:txBody>
          </p:sp>
        </mc:Choice>
        <mc:Fallback xmlns="">
          <p:sp>
            <p:nvSpPr>
              <p:cNvPr id="56323" name="Rectangle 3"/>
              <p:cNvSpPr>
                <a:spLocks noGrp="1" noRot="1" noChangeAspect="1" noMove="1" noResize="1" noEditPoints="1" noAdjustHandles="1" noChangeArrowheads="1" noChangeShapeType="1" noTextEdit="1"/>
              </p:cNvSpPr>
              <p:nvPr>
                <p:ph type="body" idx="1"/>
              </p:nvPr>
            </p:nvSpPr>
            <p:spPr>
              <a:xfrm>
                <a:off x="0" y="1219200"/>
                <a:ext cx="9144000" cy="5638800"/>
              </a:xfrm>
              <a:blipFill rotWithShape="0">
                <a:blip r:embed="rId3"/>
                <a:stretch>
                  <a:fillRect l="-1400" t="-2595" r="-1067"/>
                </a:stretch>
              </a:blipFill>
            </p:spPr>
            <p:txBody>
              <a:bodyPr/>
              <a:lstStyle/>
              <a:p>
                <a:r>
                  <a:rPr lang="en-US">
                    <a:noFill/>
                  </a:rPr>
                  <a:t> </a:t>
                </a:r>
              </a:p>
            </p:txBody>
          </p:sp>
        </mc:Fallback>
      </mc:AlternateContent>
    </p:spTree>
    <p:extLst>
      <p:ext uri="{BB962C8B-B14F-4D97-AF65-F5344CB8AC3E}">
        <p14:creationId xmlns:p14="http://schemas.microsoft.com/office/powerpoint/2010/main" val="138688843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458200" cy="762000"/>
          </a:xfrm>
        </p:spPr>
        <p:txBody>
          <a:bodyPr/>
          <a:lstStyle/>
          <a:p>
            <a:pPr algn="l"/>
            <a:r>
              <a:rPr lang="en-US" b="1" dirty="0">
                <a:solidFill>
                  <a:schemeClr val="tx1"/>
                </a:solidFill>
                <a:latin typeface="Calibri" panose="020F0502020204030204" pitchFamily="34" charset="0"/>
              </a:rPr>
              <a:t>Ridge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013460"/>
                <a:ext cx="9144000" cy="5844540"/>
              </a:xfrm>
            </p:spPr>
            <p:txBody>
              <a:bodyPr/>
              <a:lstStyle/>
              <a:p>
                <a:r>
                  <a:rPr lang="en-US" sz="2400" dirty="0">
                    <a:latin typeface="Calibri" panose="020F0502020204030204" pitchFamily="34" charset="0"/>
                  </a:rPr>
                  <a:t>Recall that OLS regression finds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𝛽</m:t>
                            </m:r>
                          </m:e>
                        </m:acc>
                      </m:e>
                      <m:sub>
                        <m:r>
                          <a:rPr lang="en-US" sz="2400" b="0" i="1" smtClean="0">
                            <a:latin typeface="Cambria Math" panose="02040503050406030204" pitchFamily="18" charset="0"/>
                          </a:rPr>
                          <m:t>𝑖</m:t>
                        </m:r>
                      </m:sub>
                    </m:sSub>
                  </m:oMath>
                </a14:m>
                <a:r>
                  <a:rPr lang="en-US" sz="2400" dirty="0">
                    <a:latin typeface="Calibri" panose="020F0502020204030204" pitchFamily="34" charset="0"/>
                  </a:rPr>
                  <a:t> that minimize the sum of squared errors (SSE)</a:t>
                </a:r>
              </a:p>
              <a:p>
                <a:pPr marL="0" indent="0">
                  <a:buNone/>
                </a:pPr>
                <a14:m>
                  <m:oMathPara xmlns:m="http://schemas.openxmlformats.org/officeDocument/2006/math">
                    <m:oMathParaPr>
                      <m:jc m:val="center"/>
                    </m:oMathParaPr>
                    <m:oMath xmlns:m="http://schemas.openxmlformats.org/officeDocument/2006/math">
                      <m:r>
                        <a:rPr lang="en-US" sz="2200" i="1">
                          <a:latin typeface="Cambria Math" panose="02040503050406030204" pitchFamily="18" charset="0"/>
                          <a:cs typeface="Calibri" pitchFamily="34" charset="0"/>
                        </a:rPr>
                        <m:t>𝑆𝑆𝐸</m:t>
                      </m:r>
                      <m:r>
                        <a:rPr lang="en-US" sz="2200" i="1">
                          <a:latin typeface="Cambria Math" panose="02040503050406030204" pitchFamily="18" charset="0"/>
                          <a:cs typeface="Calibri" pitchFamily="34" charset="0"/>
                        </a:rPr>
                        <m:t>=</m:t>
                      </m:r>
                      <m:nary>
                        <m:naryPr>
                          <m:chr m:val="∑"/>
                          <m:subHide m:val="on"/>
                          <m:supHide m:val="on"/>
                          <m:ctrlPr>
                            <a:rPr lang="en-US" sz="2200" i="1">
                              <a:latin typeface="Cambria Math" panose="02040503050406030204" pitchFamily="18" charset="0"/>
                            </a:rPr>
                          </m:ctrlPr>
                        </m:naryPr>
                        <m:sub/>
                        <m:sup/>
                        <m:e>
                          <m:sSubSup>
                            <m:sSubSupPr>
                              <m:ctrlPr>
                                <a:rPr lang="en-US" sz="2200" i="1" smtClean="0">
                                  <a:latin typeface="Cambria Math" panose="02040503050406030204" pitchFamily="18" charset="0"/>
                                </a:rPr>
                              </m:ctrlPr>
                            </m:sSubSupPr>
                            <m:e>
                              <m:r>
                                <a:rPr lang="en-US" sz="2200" i="1" smtClean="0">
                                  <a:latin typeface="Cambria Math" panose="02040503050406030204" pitchFamily="18" charset="0"/>
                                  <a:ea typeface="Cambria Math" panose="02040503050406030204" pitchFamily="18" charset="0"/>
                                </a:rPr>
                                <m:t>𝜀</m:t>
                              </m:r>
                            </m:e>
                            <m:sub>
                              <m:r>
                                <a:rPr lang="en-US" sz="2200" b="0" i="1" smtClean="0">
                                  <a:latin typeface="Cambria Math" panose="02040503050406030204" pitchFamily="18" charset="0"/>
                                </a:rPr>
                                <m:t>𝑖</m:t>
                              </m:r>
                            </m:sub>
                            <m:sup>
                              <m:r>
                                <a:rPr lang="en-US" sz="2200" b="0" i="1" smtClean="0">
                                  <a:latin typeface="Cambria Math" panose="02040503050406030204" pitchFamily="18" charset="0"/>
                                </a:rPr>
                                <m:t>2</m:t>
                              </m:r>
                            </m:sup>
                          </m:sSubSup>
                        </m:e>
                      </m:nary>
                      <m:r>
                        <a:rPr lang="en-US" sz="2200" b="0" i="1" smtClean="0">
                          <a:latin typeface="Cambria Math" panose="02040503050406030204" pitchFamily="18" charset="0"/>
                        </a:rPr>
                        <m:t>=</m:t>
                      </m:r>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𝑦</m:t>
                                      </m:r>
                                    </m:e>
                                    <m:sub>
                                      <m:r>
                                        <a:rPr lang="en-US" sz="2200" i="1">
                                          <a:latin typeface="Cambria Math" panose="02040503050406030204" pitchFamily="18" charset="0"/>
                                        </a:rPr>
                                        <m:t>𝑖</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rPr>
                                            <m:t>𝑦</m:t>
                                          </m:r>
                                        </m:e>
                                      </m:acc>
                                    </m:e>
                                    <m:sub>
                                      <m:r>
                                        <a:rPr lang="en-US" sz="2200" i="1">
                                          <a:latin typeface="Cambria Math" panose="02040503050406030204" pitchFamily="18" charset="0"/>
                                        </a:rPr>
                                        <m:t>𝑖</m:t>
                                      </m:r>
                                    </m:sub>
                                  </m:sSub>
                                </m:e>
                              </m:d>
                            </m:e>
                            <m:sup>
                              <m:r>
                                <a:rPr lang="en-US" sz="2200" i="1">
                                  <a:latin typeface="Cambria Math" panose="02040503050406030204" pitchFamily="18" charset="0"/>
                                </a:rPr>
                                <m:t>2</m:t>
                              </m:r>
                            </m:sup>
                          </m:sSup>
                        </m:e>
                      </m:nary>
                      <m:r>
                        <a:rPr lang="en-US" sz="2200" i="1">
                          <a:latin typeface="Cambria Math" panose="02040503050406030204" pitchFamily="18" charset="0"/>
                        </a:rPr>
                        <m:t>=</m:t>
                      </m:r>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d>
                                <m:dPr>
                                  <m:begChr m:val="["/>
                                  <m:endChr m:val="]"/>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𝑦</m:t>
                                      </m:r>
                                    </m:e>
                                    <m:sub>
                                      <m:r>
                                        <a:rPr lang="en-US" sz="2200" i="1">
                                          <a:latin typeface="Cambria Math" panose="02040503050406030204" pitchFamily="18" charset="0"/>
                                        </a:rPr>
                                        <m:t>𝑖</m:t>
                                      </m:r>
                                    </m:sub>
                                  </m:sSub>
                                  <m:r>
                                    <a:rPr lang="en-US" sz="2200" i="1">
                                      <a:latin typeface="Cambria Math" panose="02040503050406030204" pitchFamily="18" charset="0"/>
                                    </a:rPr>
                                    <m:t>−</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rPr>
                                            <m:t>0</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rPr>
                                            <m:t>1</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1</m:t>
                                          </m:r>
                                          <m:r>
                                            <a:rPr lang="en-US" sz="2200" i="1">
                                              <a:latin typeface="Cambria Math" panose="02040503050406030204" pitchFamily="18" charset="0"/>
                                            </a:rPr>
                                            <m:t>𝑖</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ea typeface="Cambria Math" panose="02040503050406030204" pitchFamily="18" charset="0"/>
                                            </a:rPr>
                                            <m:t>2</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2</m:t>
                                          </m:r>
                                          <m:r>
                                            <a:rPr lang="en-US" sz="2200" i="1">
                                              <a:latin typeface="Cambria Math" panose="02040503050406030204" pitchFamily="18" charset="0"/>
                                            </a:rPr>
                                            <m:t>𝑖</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rPr>
                                            <m:t>𝑘</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𝑘𝑖</m:t>
                                          </m:r>
                                        </m:sub>
                                      </m:sSub>
                                    </m:e>
                                  </m:d>
                                </m:e>
                              </m:d>
                            </m:e>
                            <m:sup>
                              <m:r>
                                <a:rPr lang="en-US" sz="2200" i="1">
                                  <a:latin typeface="Cambria Math" panose="02040503050406030204" pitchFamily="18" charset="0"/>
                                </a:rPr>
                                <m:t>2</m:t>
                              </m:r>
                            </m:sup>
                          </m:sSup>
                        </m:e>
                      </m:nary>
                      <m:r>
                        <a:rPr lang="en-US" sz="2200" b="0" i="1" smtClean="0">
                          <a:latin typeface="Cambria Math" panose="02040503050406030204" pitchFamily="18" charset="0"/>
                        </a:rPr>
                        <m:t>=</m:t>
                      </m:r>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d>
                                <m:dPr>
                                  <m:begChr m:val="["/>
                                  <m:endChr m:val="]"/>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𝑦</m:t>
                                      </m:r>
                                    </m:e>
                                    <m:sub>
                                      <m:r>
                                        <a:rPr lang="en-US" sz="2200" i="1">
                                          <a:latin typeface="Cambria Math" panose="02040503050406030204" pitchFamily="18" charset="0"/>
                                        </a:rPr>
                                        <m:t>𝑖</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rPr>
                                        <m:t>0</m:t>
                                      </m:r>
                                    </m:sub>
                                  </m:sSub>
                                  <m:r>
                                    <a:rPr lang="en-US" sz="2200" b="0" i="1" smtClean="0">
                                      <a:latin typeface="Cambria Math" panose="02040503050406030204" pitchFamily="18" charset="0"/>
                                    </a:rPr>
                                    <m:t>−</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rPr>
                                            <m:t>1</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1</m:t>
                                          </m:r>
                                          <m:r>
                                            <a:rPr lang="en-US" sz="2200" i="1">
                                              <a:latin typeface="Cambria Math" panose="02040503050406030204" pitchFamily="18" charset="0"/>
                                            </a:rPr>
                                            <m:t>𝑖</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ea typeface="Cambria Math" panose="02040503050406030204" pitchFamily="18" charset="0"/>
                                            </a:rPr>
                                            <m:t>2</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2</m:t>
                                          </m:r>
                                          <m:r>
                                            <a:rPr lang="en-US" sz="2200" i="1">
                                              <a:latin typeface="Cambria Math" panose="02040503050406030204" pitchFamily="18" charset="0"/>
                                            </a:rPr>
                                            <m:t>𝑖</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rPr>
                                            <m:t>𝑘</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𝑘𝑖</m:t>
                                          </m:r>
                                        </m:sub>
                                      </m:sSub>
                                    </m:e>
                                  </m:d>
                                </m:e>
                              </m:d>
                            </m:e>
                            <m:sup>
                              <m:r>
                                <a:rPr lang="en-US" sz="2200" i="1">
                                  <a:latin typeface="Cambria Math" panose="02040503050406030204" pitchFamily="18" charset="0"/>
                                </a:rPr>
                                <m:t>2</m:t>
                              </m:r>
                            </m:sup>
                          </m:sSup>
                        </m:e>
                      </m:nary>
                    </m:oMath>
                  </m:oMathPara>
                </a14:m>
                <a:endParaRPr lang="en-US" sz="2200" dirty="0">
                  <a:latin typeface="Calibri" panose="020F0502020204030204" pitchFamily="34" charset="0"/>
                </a:endParaRPr>
              </a:p>
              <a:p>
                <a:r>
                  <a:rPr lang="en-US" sz="2400" b="1" i="1" dirty="0">
                    <a:latin typeface="Calibri" panose="020F0502020204030204" pitchFamily="34" charset="0"/>
                  </a:rPr>
                  <a:t>Ridge regression</a:t>
                </a:r>
                <a:r>
                  <a:rPr lang="en-US" sz="2400" dirty="0">
                    <a:latin typeface="Calibri" panose="020F0502020204030204" pitchFamily="34" charset="0"/>
                  </a:rPr>
                  <a:t> finds </a:t>
                </a:r>
                <a14:m>
                  <m:oMath xmlns:m="http://schemas.openxmlformats.org/officeDocument/2006/math">
                    <m:sSubSup>
                      <m:sSubSupPr>
                        <m:ctrlPr>
                          <a:rPr lang="en-US" sz="2400" i="1" smtClean="0">
                            <a:latin typeface="Cambria Math" panose="02040503050406030204" pitchFamily="18" charset="0"/>
                          </a:rPr>
                        </m:ctrlPr>
                      </m:sSubSupPr>
                      <m:e>
                        <m:acc>
                          <m:accPr>
                            <m:chr m:val="̂"/>
                            <m:ctrlPr>
                              <a:rPr lang="en-US" sz="2400" i="1" smtClean="0">
                                <a:latin typeface="Cambria Math" panose="02040503050406030204" pitchFamily="18" charset="0"/>
                              </a:rPr>
                            </m:ctrlPr>
                          </m:accPr>
                          <m:e>
                            <m:r>
                              <a:rPr lang="en-US" sz="2400" i="1" smtClean="0">
                                <a:latin typeface="Cambria Math" panose="02040503050406030204" pitchFamily="18" charset="0"/>
                                <a:ea typeface="Cambria Math" panose="02040503050406030204" pitchFamily="18" charset="0"/>
                              </a:rPr>
                              <m:t>𝛽</m:t>
                            </m:r>
                          </m:e>
                        </m:acc>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𝑅</m:t>
                        </m:r>
                      </m:sup>
                    </m:sSubSup>
                  </m:oMath>
                </a14:m>
                <a:r>
                  <a:rPr lang="en-US" sz="2400" b="1" i="1" dirty="0">
                    <a:latin typeface="Calibri" panose="020F0502020204030204" pitchFamily="34" charset="0"/>
                  </a:rPr>
                  <a:t> </a:t>
                </a:r>
                <a:r>
                  <a:rPr lang="en-US" sz="2400" dirty="0">
                    <a:latin typeface="Calibri" panose="020F0502020204030204" pitchFamily="34" charset="0"/>
                  </a:rPr>
                  <a:t>that minimize the quantity below:</a:t>
                </a:r>
              </a:p>
              <a:p>
                <a:pPr marL="0" indent="0">
                  <a:buNone/>
                </a:pPr>
                <a14:m>
                  <m:oMathPara xmlns:m="http://schemas.openxmlformats.org/officeDocument/2006/math">
                    <m:oMathParaPr>
                      <m:jc m:val="center"/>
                    </m:oMathParaPr>
                    <m:oMath xmlns:m="http://schemas.openxmlformats.org/officeDocument/2006/math">
                      <m:d>
                        <m:dPr>
                          <m:ctrlPr>
                            <a:rPr lang="en-US" sz="2200" i="1" smtClean="0">
                              <a:latin typeface="Cambria Math" panose="02040503050406030204" pitchFamily="18" charset="0"/>
                            </a:rPr>
                          </m:ctrlPr>
                        </m:dPr>
                        <m:e>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d>
                                    <m:dPr>
                                      <m:begChr m:val="["/>
                                      <m:endChr m:val="]"/>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𝑦</m:t>
                                          </m:r>
                                        </m:e>
                                        <m:sub>
                                          <m:r>
                                            <a:rPr lang="en-US" sz="2200" i="1">
                                              <a:latin typeface="Cambria Math" panose="02040503050406030204" pitchFamily="18" charset="0"/>
                                            </a:rPr>
                                            <m:t>𝑖</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rPr>
                                            <m:t>0</m:t>
                                          </m:r>
                                        </m:sub>
                                      </m:sSub>
                                      <m:r>
                                        <a:rPr lang="en-US" sz="2200" i="1">
                                          <a:latin typeface="Cambria Math" panose="02040503050406030204" pitchFamily="18" charset="0"/>
                                        </a:rPr>
                                        <m:t>−</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rPr>
                                                <m:t>1</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1</m:t>
                                              </m:r>
                                              <m:r>
                                                <a:rPr lang="en-US" sz="2200" i="1">
                                                  <a:latin typeface="Cambria Math" panose="02040503050406030204" pitchFamily="18" charset="0"/>
                                                </a:rPr>
                                                <m:t>𝑖</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ea typeface="Cambria Math" panose="02040503050406030204" pitchFamily="18" charset="0"/>
                                                </a:rPr>
                                                <m:t>2</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2</m:t>
                                              </m:r>
                                              <m:r>
                                                <a:rPr lang="en-US" sz="2200" i="1">
                                                  <a:latin typeface="Cambria Math" panose="02040503050406030204" pitchFamily="18" charset="0"/>
                                                </a:rPr>
                                                <m:t>𝑖</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rPr>
                                                <m:t>𝑘</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𝑘𝑖</m:t>
                                              </m:r>
                                            </m:sub>
                                          </m:sSub>
                                        </m:e>
                                      </m:d>
                                    </m:e>
                                  </m:d>
                                </m:e>
                                <m:sup>
                                  <m:r>
                                    <a:rPr lang="en-US" sz="2200" i="1">
                                      <a:latin typeface="Cambria Math" panose="02040503050406030204" pitchFamily="18" charset="0"/>
                                    </a:rPr>
                                    <m:t>2</m:t>
                                  </m:r>
                                </m:sup>
                              </m:sSup>
                            </m:e>
                          </m:nary>
                        </m:e>
                      </m:d>
                      <m:r>
                        <a:rPr lang="en-US" sz="2200" b="0" i="1" smtClean="0">
                          <a:latin typeface="Cambria Math" panose="02040503050406030204" pitchFamily="18" charset="0"/>
                        </a:rPr>
                        <m:t>+</m:t>
                      </m:r>
                      <m:r>
                        <m:rPr>
                          <m:sty m:val="p"/>
                        </m:rPr>
                        <a:rPr lang="el-GR" sz="2200" b="0" i="1" smtClean="0">
                          <a:latin typeface="Cambria Math" panose="02040503050406030204" pitchFamily="18" charset="0"/>
                        </a:rPr>
                        <m:t>λ</m:t>
                      </m:r>
                      <m:d>
                        <m:dPr>
                          <m:ctrlPr>
                            <a:rPr lang="el-GR" sz="2200" b="0" i="1" smtClean="0">
                              <a:latin typeface="Cambria Math" panose="02040503050406030204" pitchFamily="18" charset="0"/>
                            </a:rPr>
                          </m:ctrlPr>
                        </m:dPr>
                        <m:e>
                          <m:sSubSup>
                            <m:sSubSupPr>
                              <m:ctrlPr>
                                <a:rPr lang="el-GR" sz="2200" b="0" i="1" smtClean="0">
                                  <a:latin typeface="Cambria Math" panose="02040503050406030204" pitchFamily="18" charset="0"/>
                                </a:rPr>
                              </m:ctrlPr>
                            </m:sSubSupPr>
                            <m:e>
                              <m:acc>
                                <m:accPr>
                                  <m:chr m:val="̂"/>
                                  <m:ctrlPr>
                                    <a:rPr lang="el-GR" sz="2200" b="0" i="1" smtClean="0">
                                      <a:latin typeface="Cambria Math" panose="02040503050406030204" pitchFamily="18" charset="0"/>
                                    </a:rPr>
                                  </m:ctrlPr>
                                </m:accPr>
                                <m:e>
                                  <m:r>
                                    <a:rPr lang="el-GR" sz="2200" b="0" i="1" smtClean="0">
                                      <a:latin typeface="Cambria Math" panose="02040503050406030204" pitchFamily="18" charset="0"/>
                                      <a:ea typeface="Cambria Math" panose="02040503050406030204" pitchFamily="18" charset="0"/>
                                    </a:rPr>
                                    <m:t>𝛽</m:t>
                                  </m:r>
                                </m:e>
                              </m:acc>
                            </m:e>
                            <m:sub>
                              <m:r>
                                <a:rPr lang="en-US" sz="2200" b="0" i="1" smtClean="0">
                                  <a:latin typeface="Cambria Math" panose="02040503050406030204" pitchFamily="18" charset="0"/>
                                </a:rPr>
                                <m:t>1</m:t>
                              </m:r>
                            </m:sub>
                            <m:sup>
                              <m:r>
                                <a:rPr lang="en-US" sz="2200" b="0" i="1" smtClean="0">
                                  <a:latin typeface="Cambria Math" panose="02040503050406030204" pitchFamily="18" charset="0"/>
                                </a:rPr>
                                <m:t>2</m:t>
                              </m:r>
                            </m:sup>
                          </m:sSubSup>
                          <m:r>
                            <a:rPr lang="en-US" sz="2200" b="0" i="1" smtClean="0">
                              <a:latin typeface="Cambria Math" panose="02040503050406030204" pitchFamily="18" charset="0"/>
                            </a:rPr>
                            <m:t>+</m:t>
                          </m:r>
                          <m:sSubSup>
                            <m:sSubSupPr>
                              <m:ctrlPr>
                                <a:rPr lang="el-GR" sz="2200" i="1">
                                  <a:latin typeface="Cambria Math" panose="02040503050406030204" pitchFamily="18" charset="0"/>
                                </a:rPr>
                              </m:ctrlPr>
                            </m:sSubSupPr>
                            <m:e>
                              <m:acc>
                                <m:accPr>
                                  <m:chr m:val="̂"/>
                                  <m:ctrlPr>
                                    <a:rPr lang="el-GR" sz="2200" i="1">
                                      <a:latin typeface="Cambria Math" panose="02040503050406030204" pitchFamily="18" charset="0"/>
                                    </a:rPr>
                                  </m:ctrlPr>
                                </m:accPr>
                                <m:e>
                                  <m:r>
                                    <a:rPr lang="el-GR" sz="2200" i="1">
                                      <a:latin typeface="Cambria Math" panose="02040503050406030204" pitchFamily="18" charset="0"/>
                                      <a:ea typeface="Cambria Math" panose="02040503050406030204" pitchFamily="18" charset="0"/>
                                    </a:rPr>
                                    <m:t>𝛽</m:t>
                                  </m:r>
                                </m:e>
                              </m:acc>
                            </m:e>
                            <m:sub>
                              <m:r>
                                <a:rPr lang="en-US" sz="2200" b="0" i="1" smtClean="0">
                                  <a:latin typeface="Cambria Math" panose="02040503050406030204" pitchFamily="18" charset="0"/>
                                </a:rPr>
                                <m:t>2</m:t>
                              </m:r>
                            </m:sub>
                            <m:sup>
                              <m:r>
                                <a:rPr lang="en-US" sz="2200" i="1">
                                  <a:latin typeface="Cambria Math" panose="02040503050406030204" pitchFamily="18" charset="0"/>
                                </a:rPr>
                                <m:t>2</m:t>
                              </m:r>
                            </m:sup>
                          </m:sSubSup>
                          <m:r>
                            <a:rPr lang="en-US" sz="2200" b="0" i="1" smtClean="0">
                              <a:latin typeface="Cambria Math" panose="02040503050406030204" pitchFamily="18" charset="0"/>
                            </a:rPr>
                            <m:t>+…+</m:t>
                          </m:r>
                          <m:sSubSup>
                            <m:sSubSupPr>
                              <m:ctrlPr>
                                <a:rPr lang="el-GR" sz="2200" i="1">
                                  <a:latin typeface="Cambria Math" panose="02040503050406030204" pitchFamily="18" charset="0"/>
                                </a:rPr>
                              </m:ctrlPr>
                            </m:sSubSupPr>
                            <m:e>
                              <m:acc>
                                <m:accPr>
                                  <m:chr m:val="̂"/>
                                  <m:ctrlPr>
                                    <a:rPr lang="el-GR" sz="2200" i="1">
                                      <a:latin typeface="Cambria Math" panose="02040503050406030204" pitchFamily="18" charset="0"/>
                                    </a:rPr>
                                  </m:ctrlPr>
                                </m:accPr>
                                <m:e>
                                  <m:r>
                                    <a:rPr lang="el-GR" sz="2200" i="1">
                                      <a:latin typeface="Cambria Math" panose="02040503050406030204" pitchFamily="18" charset="0"/>
                                      <a:ea typeface="Cambria Math" panose="02040503050406030204" pitchFamily="18" charset="0"/>
                                    </a:rPr>
                                    <m:t>𝛽</m:t>
                                  </m:r>
                                </m:e>
                              </m:acc>
                            </m:e>
                            <m:sub>
                              <m:r>
                                <a:rPr lang="en-US" sz="2200" b="0" i="1" smtClean="0">
                                  <a:latin typeface="Cambria Math" panose="02040503050406030204" pitchFamily="18" charset="0"/>
                                </a:rPr>
                                <m:t>𝑘</m:t>
                              </m:r>
                            </m:sub>
                            <m:sup>
                              <m:r>
                                <a:rPr lang="en-US" sz="2200" i="1">
                                  <a:latin typeface="Cambria Math" panose="02040503050406030204" pitchFamily="18" charset="0"/>
                                </a:rPr>
                                <m:t>2</m:t>
                              </m:r>
                            </m:sup>
                          </m:sSubSup>
                        </m:e>
                      </m:d>
                      <m:r>
                        <a:rPr lang="en-US" sz="2200" b="0" i="1" smtClean="0">
                          <a:latin typeface="Cambria Math" panose="02040503050406030204" pitchFamily="18" charset="0"/>
                        </a:rPr>
                        <m:t>=</m:t>
                      </m:r>
                      <m:r>
                        <a:rPr lang="en-US" sz="2200" b="0" i="1" smtClean="0">
                          <a:latin typeface="Cambria Math" panose="02040503050406030204" pitchFamily="18" charset="0"/>
                        </a:rPr>
                        <m:t>𝑆𝑆𝐸</m:t>
                      </m:r>
                      <m:r>
                        <a:rPr lang="en-US" sz="2200" b="0" i="1" smtClean="0">
                          <a:latin typeface="Cambria Math" panose="02040503050406030204" pitchFamily="18" charset="0"/>
                        </a:rPr>
                        <m:t>+</m:t>
                      </m:r>
                      <m:groupChr>
                        <m:groupChrPr>
                          <m:chr m:val="⏟"/>
                          <m:ctrlPr>
                            <a:rPr lang="en-US" sz="2200" b="0" i="1" smtClean="0">
                              <a:latin typeface="Cambria Math" panose="02040503050406030204" pitchFamily="18" charset="0"/>
                            </a:rPr>
                          </m:ctrlPr>
                        </m:groupChrPr>
                        <m:e>
                          <m:r>
                            <m:rPr>
                              <m:sty m:val="p"/>
                            </m:rPr>
                            <a:rPr lang="el-GR" sz="2200" i="1">
                              <a:latin typeface="Cambria Math" panose="02040503050406030204" pitchFamily="18" charset="0"/>
                            </a:rPr>
                            <m:t>λ</m:t>
                          </m:r>
                          <m:d>
                            <m:dPr>
                              <m:ctrlPr>
                                <a:rPr lang="el-GR" sz="2200" i="1">
                                  <a:latin typeface="Cambria Math" panose="02040503050406030204" pitchFamily="18" charset="0"/>
                                </a:rPr>
                              </m:ctrlPr>
                            </m:dPr>
                            <m:e>
                              <m:sSubSup>
                                <m:sSubSupPr>
                                  <m:ctrlPr>
                                    <a:rPr lang="el-GR" sz="2200" i="1">
                                      <a:latin typeface="Cambria Math" panose="02040503050406030204" pitchFamily="18" charset="0"/>
                                    </a:rPr>
                                  </m:ctrlPr>
                                </m:sSubSupPr>
                                <m:e>
                                  <m:acc>
                                    <m:accPr>
                                      <m:chr m:val="̂"/>
                                      <m:ctrlPr>
                                        <a:rPr lang="el-GR" sz="2200" i="1">
                                          <a:latin typeface="Cambria Math" panose="02040503050406030204" pitchFamily="18" charset="0"/>
                                        </a:rPr>
                                      </m:ctrlPr>
                                    </m:accPr>
                                    <m:e>
                                      <m:r>
                                        <a:rPr lang="el-GR"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rPr>
                                    <m:t>1</m:t>
                                  </m:r>
                                </m:sub>
                                <m:sup>
                                  <m:r>
                                    <a:rPr lang="en-US" sz="2200" i="1">
                                      <a:latin typeface="Cambria Math" panose="02040503050406030204" pitchFamily="18" charset="0"/>
                                    </a:rPr>
                                    <m:t>2</m:t>
                                  </m:r>
                                </m:sup>
                              </m:sSubSup>
                              <m:r>
                                <a:rPr lang="en-US" sz="2200" i="1">
                                  <a:latin typeface="Cambria Math" panose="02040503050406030204" pitchFamily="18" charset="0"/>
                                </a:rPr>
                                <m:t>+</m:t>
                              </m:r>
                              <m:sSubSup>
                                <m:sSubSupPr>
                                  <m:ctrlPr>
                                    <a:rPr lang="el-GR" sz="2200" i="1">
                                      <a:latin typeface="Cambria Math" panose="02040503050406030204" pitchFamily="18" charset="0"/>
                                    </a:rPr>
                                  </m:ctrlPr>
                                </m:sSubSupPr>
                                <m:e>
                                  <m:acc>
                                    <m:accPr>
                                      <m:chr m:val="̂"/>
                                      <m:ctrlPr>
                                        <a:rPr lang="el-GR" sz="2200" i="1">
                                          <a:latin typeface="Cambria Math" panose="02040503050406030204" pitchFamily="18" charset="0"/>
                                        </a:rPr>
                                      </m:ctrlPr>
                                    </m:accPr>
                                    <m:e>
                                      <m:r>
                                        <a:rPr lang="el-GR"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rPr>
                                    <m:t>2</m:t>
                                  </m:r>
                                </m:sub>
                                <m:sup>
                                  <m:r>
                                    <a:rPr lang="en-US" sz="2200" i="1">
                                      <a:latin typeface="Cambria Math" panose="02040503050406030204" pitchFamily="18" charset="0"/>
                                    </a:rPr>
                                    <m:t>2</m:t>
                                  </m:r>
                                </m:sup>
                              </m:sSubSup>
                              <m:r>
                                <a:rPr lang="en-US" sz="2200" i="1">
                                  <a:latin typeface="Cambria Math" panose="02040503050406030204" pitchFamily="18" charset="0"/>
                                </a:rPr>
                                <m:t>+…+</m:t>
                              </m:r>
                              <m:sSubSup>
                                <m:sSubSupPr>
                                  <m:ctrlPr>
                                    <a:rPr lang="el-GR" sz="2200" i="1">
                                      <a:latin typeface="Cambria Math" panose="02040503050406030204" pitchFamily="18" charset="0"/>
                                    </a:rPr>
                                  </m:ctrlPr>
                                </m:sSubSupPr>
                                <m:e>
                                  <m:acc>
                                    <m:accPr>
                                      <m:chr m:val="̂"/>
                                      <m:ctrlPr>
                                        <a:rPr lang="el-GR" sz="2200" i="1">
                                          <a:latin typeface="Cambria Math" panose="02040503050406030204" pitchFamily="18" charset="0"/>
                                        </a:rPr>
                                      </m:ctrlPr>
                                    </m:accPr>
                                    <m:e>
                                      <m:r>
                                        <a:rPr lang="el-GR"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rPr>
                                    <m:t>𝑘</m:t>
                                  </m:r>
                                </m:sub>
                                <m:sup>
                                  <m:r>
                                    <a:rPr lang="en-US" sz="2200" i="1">
                                      <a:latin typeface="Cambria Math" panose="02040503050406030204" pitchFamily="18" charset="0"/>
                                    </a:rPr>
                                    <m:t>2</m:t>
                                  </m:r>
                                </m:sup>
                              </m:sSubSup>
                            </m:e>
                          </m:d>
                        </m:e>
                      </m:groupChr>
                    </m:oMath>
                  </m:oMathPara>
                </a14:m>
                <a:endParaRPr lang="en-US" sz="2200" b="0" dirty="0">
                  <a:latin typeface="Calibri" panose="020F0502020204030204" pitchFamily="34" charset="0"/>
                </a:endParaRPr>
              </a:p>
              <a:p>
                <a:pPr marL="457200" lvl="1" indent="0">
                  <a:buNone/>
                </a:pPr>
                <a:r>
                  <a:rPr lang="en-US" sz="2000" dirty="0">
                    <a:latin typeface="Calibri" panose="020F0502020204030204" pitchFamily="34" charset="0"/>
                  </a:rPr>
                  <a:t>				         </a:t>
                </a:r>
                <a:r>
                  <a:rPr lang="en-US" sz="2000" i="1" dirty="0">
                    <a:latin typeface="Calibri" panose="020F0502020204030204" pitchFamily="34" charset="0"/>
                  </a:rPr>
                  <a:t>shrinkage penalty</a:t>
                </a:r>
                <a:endParaRPr lang="en-US" sz="2000" dirty="0">
                  <a:latin typeface="Calibri" panose="020F0502020204030204" pitchFamily="34" charset="0"/>
                </a:endParaRPr>
              </a:p>
              <a:p>
                <a:r>
                  <a:rPr lang="en-US" sz="2400" dirty="0">
                    <a:latin typeface="Calibri" panose="020F0502020204030204" pitchFamily="34" charset="0"/>
                  </a:rPr>
                  <a:t>Here, </a:t>
                </a:r>
                <a14:m>
                  <m:oMath xmlns:m="http://schemas.openxmlformats.org/officeDocument/2006/math">
                    <m:r>
                      <m:rPr>
                        <m:sty m:val="p"/>
                      </m:rPr>
                      <a:rPr lang="el-GR" sz="2400" i="1">
                        <a:latin typeface="Cambria Math" panose="02040503050406030204" pitchFamily="18" charset="0"/>
                      </a:rPr>
                      <m:t>λ</m:t>
                    </m:r>
                    <m:r>
                      <a:rPr lang="el-GR" sz="2400" i="1" smtClean="0">
                        <a:latin typeface="Cambria Math" panose="02040503050406030204" pitchFamily="18" charset="0"/>
                      </a:rPr>
                      <m:t>≥</m:t>
                    </m:r>
                    <m:r>
                      <a:rPr lang="en-US" sz="2400" b="0" i="1" smtClean="0">
                        <a:latin typeface="Cambria Math" panose="02040503050406030204" pitchFamily="18" charset="0"/>
                      </a:rPr>
                      <m:t>0</m:t>
                    </m:r>
                  </m:oMath>
                </a14:m>
                <a:r>
                  <a:rPr lang="en-US" sz="2400" b="0" dirty="0">
                    <a:latin typeface="Calibri" panose="020F0502020204030204" pitchFamily="34" charset="0"/>
                  </a:rPr>
                  <a:t> is a so-called </a:t>
                </a:r>
                <a:r>
                  <a:rPr lang="en-US" sz="2400" b="0" i="1" dirty="0">
                    <a:latin typeface="Calibri" panose="020F0502020204030204" pitchFamily="34" charset="0"/>
                  </a:rPr>
                  <a:t>tuning parameter</a:t>
                </a:r>
                <a:r>
                  <a:rPr lang="en-US" sz="2400" b="0" dirty="0">
                    <a:latin typeface="Calibri" panose="020F0502020204030204" pitchFamily="34" charset="0"/>
                  </a:rPr>
                  <a:t>.</a:t>
                </a:r>
                <a:endParaRPr lang="en-US" sz="2200" dirty="0">
                  <a:latin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013460"/>
                <a:ext cx="9144000" cy="5844540"/>
              </a:xfrm>
              <a:blipFill rotWithShape="1">
                <a:blip r:embed="rId2"/>
                <a:stretch>
                  <a:fillRect l="-1000" t="-626" b="-3858"/>
                </a:stretch>
              </a:blipFill>
            </p:spPr>
            <p:txBody>
              <a:bodyPr/>
              <a:lstStyle/>
              <a:p>
                <a:r>
                  <a:rPr lang="en-US">
                    <a:noFill/>
                  </a:rPr>
                  <a:t> </a:t>
                </a:r>
              </a:p>
            </p:txBody>
          </p:sp>
        </mc:Fallback>
      </mc:AlternateContent>
    </p:spTree>
    <p:extLst>
      <p:ext uri="{BB962C8B-B14F-4D97-AF65-F5344CB8AC3E}">
        <p14:creationId xmlns:p14="http://schemas.microsoft.com/office/powerpoint/2010/main" val="334054740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0" y="304800"/>
            <a:ext cx="8686800" cy="792162"/>
          </a:xfrm>
        </p:spPr>
        <p:txBody>
          <a:bodyPr/>
          <a:lstStyle/>
          <a:p>
            <a:pPr algn="l"/>
            <a:r>
              <a:rPr lang="en-US" sz="3600" b="1" dirty="0">
                <a:solidFill>
                  <a:schemeClr val="tx1"/>
                </a:solidFill>
                <a:latin typeface="Calibri" pitchFamily="34" charset="0"/>
                <a:cs typeface="Calibri" pitchFamily="34" charset="0"/>
              </a:rPr>
              <a:t>The Shrinkage Penalty</a:t>
            </a:r>
          </a:p>
        </p:txBody>
      </p:sp>
      <mc:AlternateContent xmlns:mc="http://schemas.openxmlformats.org/markup-compatibility/2006" xmlns:a14="http://schemas.microsoft.com/office/drawing/2010/main">
        <mc:Choice Requires="a14">
          <p:sp>
            <p:nvSpPr>
              <p:cNvPr id="56323" name="Rectangle 3"/>
              <p:cNvSpPr>
                <a:spLocks noGrp="1" noChangeArrowheads="1"/>
              </p:cNvSpPr>
              <p:nvPr>
                <p:ph type="body" idx="1"/>
              </p:nvPr>
            </p:nvSpPr>
            <p:spPr>
              <a:xfrm>
                <a:off x="0" y="1219200"/>
                <a:ext cx="9144000" cy="5105400"/>
              </a:xfrm>
            </p:spPr>
            <p:txBody>
              <a:bodyPr/>
              <a:lstStyle/>
              <a:p>
                <a:pPr>
                  <a:lnSpc>
                    <a:spcPct val="80000"/>
                  </a:lnSpc>
                </a:pPr>
                <a:r>
                  <a:rPr lang="en-US" sz="2400" dirty="0">
                    <a:latin typeface="Calibri" pitchFamily="34" charset="0"/>
                    <a:cs typeface="Calibri" pitchFamily="34" charset="0"/>
                  </a:rPr>
                  <a:t>The term </a:t>
                </a:r>
                <a14:m>
                  <m:oMath xmlns:m="http://schemas.openxmlformats.org/officeDocument/2006/math">
                    <m:r>
                      <a:rPr lang="el-GR" sz="2400" i="1" dirty="0">
                        <a:latin typeface="Cambria Math" panose="02040503050406030204" pitchFamily="18" charset="0"/>
                      </a:rPr>
                      <m:t>𝜆</m:t>
                    </m:r>
                    <m:d>
                      <m:dPr>
                        <m:ctrlPr>
                          <a:rPr lang="el-GR" sz="2400" i="1">
                            <a:latin typeface="Cambria Math" panose="02040503050406030204" pitchFamily="18" charset="0"/>
                          </a:rPr>
                        </m:ctrlPr>
                      </m:dPr>
                      <m:e>
                        <m:sSubSup>
                          <m:sSubSupPr>
                            <m:ctrlPr>
                              <a:rPr lang="el-GR" sz="2400" i="1">
                                <a:latin typeface="Cambria Math" panose="02040503050406030204" pitchFamily="18" charset="0"/>
                              </a:rPr>
                            </m:ctrlPr>
                          </m:sSubSupPr>
                          <m:e>
                            <m:acc>
                              <m:accPr>
                                <m:chr m:val="̂"/>
                                <m:ctrlPr>
                                  <a:rPr lang="el-GR" sz="2400" i="1">
                                    <a:latin typeface="Cambria Math" panose="02040503050406030204" pitchFamily="18" charset="0"/>
                                  </a:rPr>
                                </m:ctrlPr>
                              </m:accPr>
                              <m:e>
                                <m:r>
                                  <a:rPr lang="el-GR" sz="2400" i="1">
                                    <a:latin typeface="Cambria Math" panose="02040503050406030204" pitchFamily="18" charset="0"/>
                                    <a:ea typeface="Cambria Math" panose="02040503050406030204" pitchFamily="18" charset="0"/>
                                  </a:rPr>
                                  <m:t>𝛽</m:t>
                                </m:r>
                              </m:e>
                            </m:acc>
                          </m:e>
                          <m:sub>
                            <m:r>
                              <a:rPr lang="en-US" sz="2400" i="1">
                                <a:latin typeface="Cambria Math" panose="02040503050406030204" pitchFamily="18" charset="0"/>
                              </a:rPr>
                              <m:t>1</m:t>
                            </m:r>
                          </m:sub>
                          <m:sup>
                            <m:r>
                              <a:rPr lang="en-US" sz="2400" i="1">
                                <a:latin typeface="Cambria Math" panose="02040503050406030204" pitchFamily="18" charset="0"/>
                              </a:rPr>
                              <m:t>2</m:t>
                            </m:r>
                          </m:sup>
                        </m:sSubSup>
                        <m:r>
                          <a:rPr lang="en-US" sz="2400" i="1">
                            <a:latin typeface="Cambria Math" panose="02040503050406030204" pitchFamily="18" charset="0"/>
                          </a:rPr>
                          <m:t>+</m:t>
                        </m:r>
                        <m:sSubSup>
                          <m:sSubSupPr>
                            <m:ctrlPr>
                              <a:rPr lang="el-GR" sz="2400" i="1">
                                <a:latin typeface="Cambria Math" panose="02040503050406030204" pitchFamily="18" charset="0"/>
                              </a:rPr>
                            </m:ctrlPr>
                          </m:sSubSupPr>
                          <m:e>
                            <m:acc>
                              <m:accPr>
                                <m:chr m:val="̂"/>
                                <m:ctrlPr>
                                  <a:rPr lang="el-GR" sz="2400" i="1">
                                    <a:latin typeface="Cambria Math" panose="02040503050406030204" pitchFamily="18" charset="0"/>
                                  </a:rPr>
                                </m:ctrlPr>
                              </m:accPr>
                              <m:e>
                                <m:r>
                                  <a:rPr lang="el-GR" sz="2400" i="1">
                                    <a:latin typeface="Cambria Math" panose="02040503050406030204" pitchFamily="18" charset="0"/>
                                    <a:ea typeface="Cambria Math" panose="02040503050406030204" pitchFamily="18" charset="0"/>
                                  </a:rPr>
                                  <m:t>𝛽</m:t>
                                </m:r>
                              </m:e>
                            </m:acc>
                          </m:e>
                          <m:sub>
                            <m:r>
                              <a:rPr lang="en-US" sz="2400" i="1">
                                <a:latin typeface="Cambria Math" panose="02040503050406030204" pitchFamily="18" charset="0"/>
                              </a:rPr>
                              <m:t>2</m:t>
                            </m:r>
                          </m:sub>
                          <m:sup>
                            <m:r>
                              <a:rPr lang="en-US" sz="2400" i="1">
                                <a:latin typeface="Cambria Math" panose="02040503050406030204" pitchFamily="18" charset="0"/>
                              </a:rPr>
                              <m:t>2</m:t>
                            </m:r>
                          </m:sup>
                        </m:sSubSup>
                        <m:r>
                          <a:rPr lang="en-US" sz="2400" i="1">
                            <a:latin typeface="Cambria Math" panose="02040503050406030204" pitchFamily="18" charset="0"/>
                          </a:rPr>
                          <m:t>+…+</m:t>
                        </m:r>
                        <m:sSubSup>
                          <m:sSubSupPr>
                            <m:ctrlPr>
                              <a:rPr lang="el-GR" sz="2400" i="1">
                                <a:latin typeface="Cambria Math" panose="02040503050406030204" pitchFamily="18" charset="0"/>
                              </a:rPr>
                            </m:ctrlPr>
                          </m:sSubSupPr>
                          <m:e>
                            <m:acc>
                              <m:accPr>
                                <m:chr m:val="̂"/>
                                <m:ctrlPr>
                                  <a:rPr lang="el-GR" sz="2400" i="1">
                                    <a:latin typeface="Cambria Math" panose="02040503050406030204" pitchFamily="18" charset="0"/>
                                  </a:rPr>
                                </m:ctrlPr>
                              </m:accPr>
                              <m:e>
                                <m:r>
                                  <a:rPr lang="el-GR" sz="2400" i="1">
                                    <a:latin typeface="Cambria Math" panose="02040503050406030204" pitchFamily="18" charset="0"/>
                                    <a:ea typeface="Cambria Math" panose="02040503050406030204" pitchFamily="18" charset="0"/>
                                  </a:rPr>
                                  <m:t>𝛽</m:t>
                                </m:r>
                              </m:e>
                            </m:acc>
                          </m:e>
                          <m:sub>
                            <m:r>
                              <a:rPr lang="en-US" sz="2400" i="1">
                                <a:latin typeface="Cambria Math" panose="02040503050406030204" pitchFamily="18" charset="0"/>
                              </a:rPr>
                              <m:t>𝑘</m:t>
                            </m:r>
                          </m:sub>
                          <m:sup>
                            <m:r>
                              <a:rPr lang="en-US" sz="2400" i="1">
                                <a:latin typeface="Cambria Math" panose="02040503050406030204" pitchFamily="18" charset="0"/>
                              </a:rPr>
                              <m:t>2</m:t>
                            </m:r>
                          </m:sup>
                        </m:sSubSup>
                      </m:e>
                    </m:d>
                  </m:oMath>
                </a14:m>
                <a:r>
                  <a:rPr lang="en-US" sz="2400" dirty="0">
                    <a:latin typeface="Calibri" pitchFamily="34" charset="0"/>
                    <a:cs typeface="Calibri" pitchFamily="34" charset="0"/>
                  </a:rPr>
                  <a:t> is called a </a:t>
                </a:r>
                <a:r>
                  <a:rPr lang="en-US" sz="2400" i="1" dirty="0">
                    <a:latin typeface="Calibri" pitchFamily="34" charset="0"/>
                    <a:cs typeface="Calibri" pitchFamily="34" charset="0"/>
                  </a:rPr>
                  <a:t>shrinkage penalty</a:t>
                </a:r>
                <a:r>
                  <a:rPr lang="en-US" sz="2400" dirty="0">
                    <a:latin typeface="Calibri" pitchFamily="34" charset="0"/>
                    <a:cs typeface="Calibri" pitchFamily="34" charset="0"/>
                  </a:rPr>
                  <a:t>.</a:t>
                </a:r>
              </a:p>
              <a:p>
                <a:pPr>
                  <a:lnSpc>
                    <a:spcPct val="80000"/>
                  </a:lnSpc>
                </a:pPr>
                <a14:m>
                  <m:oMath xmlns:m="http://schemas.openxmlformats.org/officeDocument/2006/math">
                    <m:r>
                      <a:rPr lang="el-GR" sz="2400" i="1" dirty="0" smtClean="0">
                        <a:latin typeface="Cambria Math" panose="02040503050406030204" pitchFamily="18" charset="0"/>
                      </a:rPr>
                      <m:t>𝜆</m:t>
                    </m:r>
                  </m:oMath>
                </a14:m>
                <a:r>
                  <a:rPr lang="en-US" sz="2400" dirty="0">
                    <a:latin typeface="Calibri" panose="020F0502020204030204" pitchFamily="34" charset="0"/>
                  </a:rPr>
                  <a:t> is called the </a:t>
                </a:r>
                <a:r>
                  <a:rPr lang="en-US" sz="2400" i="1" dirty="0">
                    <a:latin typeface="Calibri" panose="020F0502020204030204" pitchFamily="34" charset="0"/>
                  </a:rPr>
                  <a:t>tuning parameter</a:t>
                </a:r>
                <a:r>
                  <a:rPr lang="en-US" sz="2400" dirty="0">
                    <a:latin typeface="Calibri" panose="020F0502020204030204" pitchFamily="34" charset="0"/>
                  </a:rPr>
                  <a:t> which controls the relative impact of SSE and the shrinkage penalty on the regression coefficient estimates.</a:t>
                </a:r>
                <a:endParaRPr lang="en-US" sz="2400" i="1" dirty="0">
                  <a:latin typeface="Calibri" panose="020F0502020204030204" pitchFamily="34" charset="0"/>
                </a:endParaRPr>
              </a:p>
              <a:p>
                <a:pPr>
                  <a:lnSpc>
                    <a:spcPct val="80000"/>
                  </a:lnSpc>
                </a:pPr>
                <a:r>
                  <a:rPr lang="en-US" sz="2400" dirty="0">
                    <a:latin typeface="Calibri" panose="020F0502020204030204" pitchFamily="34" charset="0"/>
                  </a:rPr>
                  <a:t>When </a:t>
                </a:r>
                <a14:m>
                  <m:oMath xmlns:m="http://schemas.openxmlformats.org/officeDocument/2006/math">
                    <m:r>
                      <a:rPr lang="en-US" sz="2400" i="1" dirty="0" smtClean="0">
                        <a:latin typeface="Cambria Math" panose="02040503050406030204" pitchFamily="18" charset="0"/>
                      </a:rPr>
                      <m:t>𝜆</m:t>
                    </m:r>
                    <m:r>
                      <a:rPr lang="en-US" sz="2400" i="1" dirty="0" smtClean="0">
                        <a:latin typeface="Cambria Math" panose="02040503050406030204" pitchFamily="18" charset="0"/>
                      </a:rPr>
                      <m:t> = 0</m:t>
                    </m:r>
                  </m:oMath>
                </a14:m>
                <a:r>
                  <a:rPr lang="en-US" sz="2400" dirty="0">
                    <a:latin typeface="Calibri" panose="020F0502020204030204" pitchFamily="34" charset="0"/>
                  </a:rPr>
                  <a:t>, the shrinkage penalty term has no effect, and ridge regression will produce the least squares estimates. </a:t>
                </a:r>
              </a:p>
              <a:p>
                <a:pPr>
                  <a:lnSpc>
                    <a:spcPct val="80000"/>
                  </a:lnSpc>
                </a:pPr>
                <a:r>
                  <a:rPr lang="en-US" sz="2400" dirty="0">
                    <a:latin typeface="Calibri" panose="020F0502020204030204" pitchFamily="34" charset="0"/>
                  </a:rPr>
                  <a:t>As </a:t>
                </a:r>
                <a14:m>
                  <m:oMath xmlns:m="http://schemas.openxmlformats.org/officeDocument/2006/math">
                    <m:r>
                      <a:rPr lang="en-US" sz="2400" i="1" dirty="0" smtClean="0">
                        <a:latin typeface="Cambria Math" panose="02040503050406030204" pitchFamily="18" charset="0"/>
                      </a:rPr>
                      <m:t>𝜆</m:t>
                    </m:r>
                  </m:oMath>
                </a14:m>
                <a:r>
                  <a:rPr lang="en-US" sz="2400" dirty="0">
                    <a:latin typeface="Calibri" panose="020F0502020204030204" pitchFamily="34" charset="0"/>
                  </a:rPr>
                  <a:t> → ∞, the impact of the shrinkage penalty grows, and the ridge regression coefficient estimates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𝛽</m:t>
                            </m:r>
                          </m:e>
                        </m:acc>
                      </m:e>
                      <m:sub>
                        <m:r>
                          <a:rPr lang="en-US" sz="2400" i="1">
                            <a:latin typeface="Cambria Math" panose="02040503050406030204" pitchFamily="18" charset="0"/>
                          </a:rPr>
                          <m:t>𝑖</m:t>
                        </m:r>
                      </m:sub>
                    </m:sSub>
                  </m:oMath>
                </a14:m>
                <a:r>
                  <a:rPr lang="en-US" sz="2400" dirty="0">
                    <a:latin typeface="Calibri" pitchFamily="34" charset="0"/>
                  </a:rPr>
                  <a:t> will approach 0, making the model smaller (i.e., making the model have fewer predictors with non-zero coefficients). </a:t>
                </a:r>
              </a:p>
              <a:p>
                <a:pPr>
                  <a:lnSpc>
                    <a:spcPct val="80000"/>
                  </a:lnSpc>
                </a:pPr>
                <a:r>
                  <a:rPr lang="en-US" sz="2400" dirty="0">
                    <a:latin typeface="Calibri" pitchFamily="34" charset="0"/>
                    <a:cs typeface="Calibri" pitchFamily="34" charset="0"/>
                  </a:rPr>
                  <a:t>In practice, most statisticians will estimate the model for several different values of </a:t>
                </a:r>
                <a14:m>
                  <m:oMath xmlns:m="http://schemas.openxmlformats.org/officeDocument/2006/math">
                    <m:r>
                      <a:rPr lang="el-GR" sz="2400" i="1" dirty="0">
                        <a:latin typeface="Cambria Math" panose="02040503050406030204" pitchFamily="18" charset="0"/>
                      </a:rPr>
                      <m:t>𝜆</m:t>
                    </m:r>
                  </m:oMath>
                </a14:m>
                <a:r>
                  <a:rPr lang="en-US" sz="2400" dirty="0">
                    <a:latin typeface="Calibri" pitchFamily="34" charset="0"/>
                    <a:cs typeface="Calibri" pitchFamily="34" charset="0"/>
                  </a:rPr>
                  <a:t> and then use cross-validation to pick the best model (e.g., model with lowest RMSE for the unseen observations).</a:t>
                </a:r>
              </a:p>
            </p:txBody>
          </p:sp>
        </mc:Choice>
        <mc:Fallback xmlns="">
          <p:sp>
            <p:nvSpPr>
              <p:cNvPr id="56323" name="Rectangle 3"/>
              <p:cNvSpPr>
                <a:spLocks noGrp="1" noRot="1" noChangeAspect="1" noMove="1" noResize="1" noEditPoints="1" noAdjustHandles="1" noChangeArrowheads="1" noChangeShapeType="1" noTextEdit="1"/>
              </p:cNvSpPr>
              <p:nvPr>
                <p:ph type="body" idx="1"/>
              </p:nvPr>
            </p:nvSpPr>
            <p:spPr>
              <a:xfrm>
                <a:off x="0" y="1219200"/>
                <a:ext cx="9144000" cy="5105400"/>
              </a:xfrm>
              <a:blipFill rotWithShape="0">
                <a:blip r:embed="rId3"/>
                <a:stretch>
                  <a:fillRect l="-1067" t="-1790" r="-1600"/>
                </a:stretch>
              </a:blipFill>
            </p:spPr>
            <p:txBody>
              <a:bodyPr/>
              <a:lstStyle/>
              <a:p>
                <a:r>
                  <a:rPr lang="en-US">
                    <a:noFill/>
                  </a:rPr>
                  <a:t> </a:t>
                </a:r>
              </a:p>
            </p:txBody>
          </p:sp>
        </mc:Fallback>
      </mc:AlternateContent>
    </p:spTree>
    <p:extLst>
      <p:ext uri="{BB962C8B-B14F-4D97-AF65-F5344CB8AC3E}">
        <p14:creationId xmlns:p14="http://schemas.microsoft.com/office/powerpoint/2010/main" val="329768506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762000"/>
          </a:xfrm>
        </p:spPr>
        <p:txBody>
          <a:bodyPr/>
          <a:lstStyle/>
          <a:p>
            <a:pPr algn="l"/>
            <a:r>
              <a:rPr lang="en-US" sz="4000" b="1" dirty="0">
                <a:solidFill>
                  <a:schemeClr val="tx1"/>
                </a:solidFill>
                <a:latin typeface="Calibri" panose="020F0502020204030204" pitchFamily="34" charset="0"/>
              </a:rPr>
              <a:t>The Intercept Term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013460"/>
                <a:ext cx="9144000" cy="5844540"/>
              </a:xfrm>
            </p:spPr>
            <p:txBody>
              <a:bodyPr/>
              <a:lstStyle/>
              <a:p>
                <a:r>
                  <a:rPr lang="en-US" sz="2400" dirty="0">
                    <a:latin typeface="Calibri" panose="020F0502020204030204" pitchFamily="34" charset="0"/>
                  </a:rPr>
                  <a:t>Recall that Ridge Regression finds </a:t>
                </a:r>
                <a14:m>
                  <m:oMath xmlns:m="http://schemas.openxmlformats.org/officeDocument/2006/math">
                    <m:sSubSup>
                      <m:sSubSupPr>
                        <m:ctrlPr>
                          <a:rPr lang="en-US" sz="2400" i="1" smtClean="0">
                            <a:latin typeface="Cambria Math" panose="02040503050406030204" pitchFamily="18" charset="0"/>
                          </a:rPr>
                        </m:ctrlPr>
                      </m:sSubSupPr>
                      <m:e>
                        <m:acc>
                          <m:accPr>
                            <m:chr m:val="̂"/>
                            <m:ctrlPr>
                              <a:rPr lang="en-US" sz="2400" i="1" smtClean="0">
                                <a:latin typeface="Cambria Math" panose="02040503050406030204" pitchFamily="18" charset="0"/>
                              </a:rPr>
                            </m:ctrlPr>
                          </m:accPr>
                          <m:e>
                            <m:r>
                              <a:rPr lang="en-US" sz="2400" i="1" smtClean="0">
                                <a:latin typeface="Cambria Math" panose="02040503050406030204" pitchFamily="18" charset="0"/>
                                <a:ea typeface="Cambria Math" panose="02040503050406030204" pitchFamily="18" charset="0"/>
                              </a:rPr>
                              <m:t>𝛽</m:t>
                            </m:r>
                          </m:e>
                        </m:acc>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𝑅</m:t>
                        </m:r>
                      </m:sup>
                    </m:sSubSup>
                  </m:oMath>
                </a14:m>
                <a:r>
                  <a:rPr lang="en-US" sz="2400" b="1" i="1" dirty="0">
                    <a:latin typeface="Calibri" panose="020F0502020204030204" pitchFamily="34" charset="0"/>
                  </a:rPr>
                  <a:t> </a:t>
                </a:r>
                <a:r>
                  <a:rPr lang="en-US" sz="2400" dirty="0">
                    <a:latin typeface="Calibri" panose="020F0502020204030204" pitchFamily="34" charset="0"/>
                  </a:rPr>
                  <a:t>that minimize the quantity below:</a:t>
                </a:r>
              </a:p>
              <a:p>
                <a:pPr marL="0" indent="0">
                  <a:buNone/>
                </a:pPr>
                <a14:m>
                  <m:oMathPara xmlns:m="http://schemas.openxmlformats.org/officeDocument/2006/math">
                    <m:oMathParaPr>
                      <m:jc m:val="center"/>
                    </m:oMathParaPr>
                    <m:oMath xmlns:m="http://schemas.openxmlformats.org/officeDocument/2006/math">
                      <m:r>
                        <a:rPr lang="en-US" sz="2200" b="0" i="1" smtClean="0">
                          <a:latin typeface="Cambria Math" panose="02040503050406030204" pitchFamily="18" charset="0"/>
                        </a:rPr>
                        <m:t>=</m:t>
                      </m:r>
                      <m:r>
                        <a:rPr lang="en-US" sz="2200" b="0" i="1" smtClean="0">
                          <a:latin typeface="Cambria Math" panose="02040503050406030204" pitchFamily="18" charset="0"/>
                        </a:rPr>
                        <m:t>𝑆𝑆𝐸</m:t>
                      </m:r>
                      <m:r>
                        <a:rPr lang="en-US" sz="2200" b="0" i="1" smtClean="0">
                          <a:latin typeface="Cambria Math" panose="02040503050406030204" pitchFamily="18" charset="0"/>
                        </a:rPr>
                        <m:t>+</m:t>
                      </m:r>
                      <m:groupChr>
                        <m:groupChrPr>
                          <m:chr m:val="⏟"/>
                          <m:ctrlPr>
                            <a:rPr lang="en-US" sz="2200" b="0" i="1" smtClean="0">
                              <a:latin typeface="Cambria Math" panose="02040503050406030204" pitchFamily="18" charset="0"/>
                            </a:rPr>
                          </m:ctrlPr>
                        </m:groupChrPr>
                        <m:e>
                          <m:r>
                            <m:rPr>
                              <m:sty m:val="p"/>
                            </m:rPr>
                            <a:rPr lang="el-GR" sz="2200" i="1">
                              <a:latin typeface="Cambria Math" panose="02040503050406030204" pitchFamily="18" charset="0"/>
                            </a:rPr>
                            <m:t>λ</m:t>
                          </m:r>
                          <m:d>
                            <m:dPr>
                              <m:ctrlPr>
                                <a:rPr lang="el-GR" sz="2200" i="1">
                                  <a:latin typeface="Cambria Math" panose="02040503050406030204" pitchFamily="18" charset="0"/>
                                </a:rPr>
                              </m:ctrlPr>
                            </m:dPr>
                            <m:e>
                              <m:sSubSup>
                                <m:sSubSupPr>
                                  <m:ctrlPr>
                                    <a:rPr lang="el-GR" sz="2200" i="1">
                                      <a:latin typeface="Cambria Math" panose="02040503050406030204" pitchFamily="18" charset="0"/>
                                    </a:rPr>
                                  </m:ctrlPr>
                                </m:sSubSupPr>
                                <m:e>
                                  <m:acc>
                                    <m:accPr>
                                      <m:chr m:val="̂"/>
                                      <m:ctrlPr>
                                        <a:rPr lang="el-GR" sz="2200" i="1">
                                          <a:latin typeface="Cambria Math" panose="02040503050406030204" pitchFamily="18" charset="0"/>
                                        </a:rPr>
                                      </m:ctrlPr>
                                    </m:accPr>
                                    <m:e>
                                      <m:r>
                                        <a:rPr lang="el-GR"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rPr>
                                    <m:t>1</m:t>
                                  </m:r>
                                </m:sub>
                                <m:sup>
                                  <m:r>
                                    <a:rPr lang="en-US" sz="2200" i="1">
                                      <a:latin typeface="Cambria Math" panose="02040503050406030204" pitchFamily="18" charset="0"/>
                                    </a:rPr>
                                    <m:t>2</m:t>
                                  </m:r>
                                </m:sup>
                              </m:sSubSup>
                              <m:r>
                                <a:rPr lang="en-US" sz="2200" i="1">
                                  <a:latin typeface="Cambria Math" panose="02040503050406030204" pitchFamily="18" charset="0"/>
                                </a:rPr>
                                <m:t>+</m:t>
                              </m:r>
                              <m:sSubSup>
                                <m:sSubSupPr>
                                  <m:ctrlPr>
                                    <a:rPr lang="el-GR" sz="2200" i="1">
                                      <a:latin typeface="Cambria Math" panose="02040503050406030204" pitchFamily="18" charset="0"/>
                                    </a:rPr>
                                  </m:ctrlPr>
                                </m:sSubSupPr>
                                <m:e>
                                  <m:acc>
                                    <m:accPr>
                                      <m:chr m:val="̂"/>
                                      <m:ctrlPr>
                                        <a:rPr lang="el-GR" sz="2200" i="1">
                                          <a:latin typeface="Cambria Math" panose="02040503050406030204" pitchFamily="18" charset="0"/>
                                        </a:rPr>
                                      </m:ctrlPr>
                                    </m:accPr>
                                    <m:e>
                                      <m:r>
                                        <a:rPr lang="el-GR"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rPr>
                                    <m:t>2</m:t>
                                  </m:r>
                                </m:sub>
                                <m:sup>
                                  <m:r>
                                    <a:rPr lang="en-US" sz="2200" i="1">
                                      <a:latin typeface="Cambria Math" panose="02040503050406030204" pitchFamily="18" charset="0"/>
                                    </a:rPr>
                                    <m:t>2</m:t>
                                  </m:r>
                                </m:sup>
                              </m:sSubSup>
                              <m:r>
                                <a:rPr lang="en-US" sz="2200" i="1">
                                  <a:latin typeface="Cambria Math" panose="02040503050406030204" pitchFamily="18" charset="0"/>
                                </a:rPr>
                                <m:t>+…+</m:t>
                              </m:r>
                              <m:sSubSup>
                                <m:sSubSupPr>
                                  <m:ctrlPr>
                                    <a:rPr lang="el-GR" sz="2200" i="1">
                                      <a:latin typeface="Cambria Math" panose="02040503050406030204" pitchFamily="18" charset="0"/>
                                    </a:rPr>
                                  </m:ctrlPr>
                                </m:sSubSupPr>
                                <m:e>
                                  <m:acc>
                                    <m:accPr>
                                      <m:chr m:val="̂"/>
                                      <m:ctrlPr>
                                        <a:rPr lang="el-GR" sz="2200" i="1">
                                          <a:latin typeface="Cambria Math" panose="02040503050406030204" pitchFamily="18" charset="0"/>
                                        </a:rPr>
                                      </m:ctrlPr>
                                    </m:accPr>
                                    <m:e>
                                      <m:r>
                                        <a:rPr lang="el-GR"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rPr>
                                    <m:t>𝑘</m:t>
                                  </m:r>
                                </m:sub>
                                <m:sup>
                                  <m:r>
                                    <a:rPr lang="en-US" sz="2200" i="1">
                                      <a:latin typeface="Cambria Math" panose="02040503050406030204" pitchFamily="18" charset="0"/>
                                    </a:rPr>
                                    <m:t>2</m:t>
                                  </m:r>
                                </m:sup>
                              </m:sSubSup>
                            </m:e>
                          </m:d>
                        </m:e>
                      </m:groupChr>
                    </m:oMath>
                  </m:oMathPara>
                </a14:m>
                <a:endParaRPr lang="en-US" sz="2200" b="0" dirty="0">
                  <a:latin typeface="Calibri" panose="020F0502020204030204" pitchFamily="34" charset="0"/>
                </a:endParaRPr>
              </a:p>
              <a:p>
                <a:pPr marL="457200" lvl="1" indent="0">
                  <a:buNone/>
                </a:pPr>
                <a:r>
                  <a:rPr lang="en-US" sz="2000" dirty="0">
                    <a:latin typeface="Calibri" panose="020F0502020204030204" pitchFamily="34" charset="0"/>
                  </a:rPr>
                  <a:t>				         </a:t>
                </a:r>
                <a:r>
                  <a:rPr lang="en-US" sz="2000" i="1" dirty="0">
                    <a:latin typeface="Calibri" panose="020F0502020204030204" pitchFamily="34" charset="0"/>
                  </a:rPr>
                  <a:t>shrinkage penalty</a:t>
                </a:r>
                <a:endParaRPr lang="en-US" sz="2000" dirty="0">
                  <a:latin typeface="Calibri" panose="020F0502020204030204" pitchFamily="34" charset="0"/>
                </a:endParaRPr>
              </a:p>
              <a:p>
                <a:r>
                  <a:rPr lang="en-US" sz="2400" dirty="0">
                    <a:latin typeface="Calibri" panose="020F0502020204030204" pitchFamily="34" charset="0"/>
                  </a:rPr>
                  <a:t>First, note that the term </a:t>
                </a:r>
                <a14:m>
                  <m:oMath xmlns:m="http://schemas.openxmlformats.org/officeDocument/2006/math">
                    <m:sSubSup>
                      <m:sSubSupPr>
                        <m:ctrlPr>
                          <a:rPr lang="el-GR" sz="2400" i="1">
                            <a:latin typeface="Cambria Math" panose="02040503050406030204" pitchFamily="18" charset="0"/>
                          </a:rPr>
                        </m:ctrlPr>
                      </m:sSubSupPr>
                      <m:e>
                        <m:acc>
                          <m:accPr>
                            <m:chr m:val="̂"/>
                            <m:ctrlPr>
                              <a:rPr lang="el-GR" sz="2400" i="1">
                                <a:latin typeface="Cambria Math" panose="02040503050406030204" pitchFamily="18" charset="0"/>
                              </a:rPr>
                            </m:ctrlPr>
                          </m:accPr>
                          <m:e>
                            <m:r>
                              <a:rPr lang="el-GR" sz="2400" i="1">
                                <a:latin typeface="Cambria Math" panose="02040503050406030204" pitchFamily="18" charset="0"/>
                                <a:ea typeface="Cambria Math" panose="02040503050406030204" pitchFamily="18" charset="0"/>
                              </a:rPr>
                              <m:t>𝛽</m:t>
                            </m:r>
                          </m:e>
                        </m:acc>
                      </m:e>
                      <m:sub>
                        <m:r>
                          <a:rPr lang="en-US" sz="2400" b="0" i="1" smtClean="0">
                            <a:latin typeface="Cambria Math" panose="02040503050406030204" pitchFamily="18" charset="0"/>
                          </a:rPr>
                          <m:t>0</m:t>
                        </m:r>
                      </m:sub>
                      <m:sup>
                        <m:r>
                          <a:rPr lang="en-US" sz="2400" i="1">
                            <a:latin typeface="Cambria Math" panose="02040503050406030204" pitchFamily="18" charset="0"/>
                          </a:rPr>
                          <m:t>2</m:t>
                        </m:r>
                      </m:sup>
                    </m:sSubSup>
                  </m:oMath>
                </a14:m>
                <a:r>
                  <a:rPr lang="en-US" sz="2400" dirty="0">
                    <a:latin typeface="Calibri" panose="020F0502020204030204" pitchFamily="34" charset="0"/>
                  </a:rPr>
                  <a:t> is not part of the shrinkage penalty – that is, we’re not attempting to shrink the intercept term!</a:t>
                </a:r>
              </a:p>
              <a:p>
                <a:pPr lvl="1"/>
                <a:r>
                  <a:rPr lang="en-US" sz="2000" dirty="0">
                    <a:latin typeface="Calibri" panose="020F0502020204030204" pitchFamily="34" charset="0"/>
                  </a:rPr>
                  <a:t>We want to shrink the estimated association of each predictor with the dependent variable; however, we do not want to shrink the intercept, which is simply a measure of the mean value of the dependent variable when all predictors are equal to 0.</a:t>
                </a:r>
              </a:p>
              <a:p>
                <a:pPr lvl="1"/>
                <a:r>
                  <a:rPr lang="en-US" sz="2000" dirty="0">
                    <a:latin typeface="Calibri" panose="020F0502020204030204" pitchFamily="34" charset="0"/>
                  </a:rPr>
                  <a:t>If we assume that all of the predictors have been centered (or rather, standardized) to have mean zero before ridge regression is performed, then the estimated intercept will take the form </a:t>
                </a:r>
                <a14:m>
                  <m:oMath xmlns:m="http://schemas.openxmlformats.org/officeDocument/2006/math">
                    <m:sSub>
                      <m:sSubPr>
                        <m:ctrlPr>
                          <a:rPr lang="en-US" sz="2000" i="1" smtClean="0">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en-US" sz="2000" i="1" smtClean="0">
                                <a:latin typeface="Cambria Math" panose="02040503050406030204" pitchFamily="18" charset="0"/>
                                <a:ea typeface="Cambria Math" panose="02040503050406030204" pitchFamily="18" charset="0"/>
                              </a:rPr>
                              <m:t>𝛽</m:t>
                            </m:r>
                          </m:e>
                        </m:acc>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nary>
                          <m:naryPr>
                            <m:chr m:val="∑"/>
                            <m:ctrlPr>
                              <a:rPr lang="en-US" sz="2000" i="1">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e>
                        </m:nary>
                      </m:num>
                      <m:den>
                        <m:r>
                          <a:rPr lang="en-US" sz="2000" b="0" i="1" smtClean="0">
                            <a:latin typeface="Cambria Math" panose="02040503050406030204" pitchFamily="18" charset="0"/>
                          </a:rPr>
                          <m:t>𝑛</m:t>
                        </m:r>
                      </m:den>
                    </m:f>
                  </m:oMath>
                </a14:m>
                <a:r>
                  <a:rPr lang="en-US" sz="2000" dirty="0">
                    <a:latin typeface="Calibri" panose="020F0502020204030204" pitchFamily="34"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013460"/>
                <a:ext cx="9144000" cy="5844540"/>
              </a:xfrm>
              <a:blipFill rotWithShape="0">
                <a:blip r:embed="rId2"/>
                <a:stretch>
                  <a:fillRect l="-1067" t="-417" r="-1400"/>
                </a:stretch>
              </a:blipFill>
            </p:spPr>
            <p:txBody>
              <a:bodyPr/>
              <a:lstStyle/>
              <a:p>
                <a:r>
                  <a:rPr lang="en-US">
                    <a:noFill/>
                  </a:rPr>
                  <a:t> </a:t>
                </a:r>
              </a:p>
            </p:txBody>
          </p:sp>
        </mc:Fallback>
      </mc:AlternateContent>
    </p:spTree>
    <p:extLst>
      <p:ext uri="{BB962C8B-B14F-4D97-AF65-F5344CB8AC3E}">
        <p14:creationId xmlns:p14="http://schemas.microsoft.com/office/powerpoint/2010/main" val="28076841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762000"/>
          </a:xfrm>
        </p:spPr>
        <p:txBody>
          <a:bodyPr/>
          <a:lstStyle/>
          <a:p>
            <a:pPr algn="l"/>
            <a:r>
              <a:rPr lang="en-US" sz="4000" b="1" dirty="0">
                <a:solidFill>
                  <a:schemeClr val="tx1"/>
                </a:solidFill>
                <a:latin typeface="Calibri" panose="020F0502020204030204" pitchFamily="34" charset="0"/>
              </a:rPr>
              <a:t>Standardizing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013460"/>
                <a:ext cx="9144000" cy="5844540"/>
              </a:xfrm>
            </p:spPr>
            <p:txBody>
              <a:bodyPr/>
              <a:lstStyle/>
              <a:p>
                <a:r>
                  <a:rPr lang="en-US" sz="2000" dirty="0">
                    <a:latin typeface="Calibri" panose="020F0502020204030204" pitchFamily="34" charset="0"/>
                  </a:rPr>
                  <a:t>For ridge regression, we do not just </a:t>
                </a:r>
                <a:r>
                  <a:rPr lang="en-US" sz="2000" i="1" dirty="0">
                    <a:latin typeface="Calibri" panose="020F0502020204030204" pitchFamily="34" charset="0"/>
                  </a:rPr>
                  <a:t>center</a:t>
                </a:r>
                <a:r>
                  <a:rPr lang="en-US" sz="2000" dirty="0">
                    <a:latin typeface="Calibri" panose="020F0502020204030204" pitchFamily="34" charset="0"/>
                  </a:rPr>
                  <a:t> predictors – we standardize them. </a:t>
                </a:r>
              </a:p>
              <a:p>
                <a:r>
                  <a:rPr lang="en-US" sz="2000" dirty="0">
                    <a:latin typeface="Calibri" panose="020F0502020204030204" pitchFamily="34" charset="0"/>
                  </a:rPr>
                  <a:t>That is, for each predictor </a:t>
                </a:r>
                <a14:m>
                  <m:oMath xmlns:m="http://schemas.openxmlformats.org/officeDocument/2006/math">
                    <m:r>
                      <a:rPr lang="en-US" sz="2000" i="1" dirty="0" smtClean="0">
                        <a:latin typeface="Cambria Math" panose="02040503050406030204" pitchFamily="18" charset="0"/>
                      </a:rPr>
                      <m:t>𝑥</m:t>
                    </m:r>
                  </m:oMath>
                </a14:m>
                <a:r>
                  <a:rPr lang="en-US" sz="2000" dirty="0">
                    <a:latin typeface="Calibri" panose="020F0502020204030204" pitchFamily="34" charset="0"/>
                  </a:rPr>
                  <a:t>, compute the mean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oMath>
                </a14:m>
                <a:r>
                  <a:rPr lang="en-US" sz="2000" dirty="0">
                    <a:latin typeface="Calibri" panose="020F0502020204030204" pitchFamily="34" charset="0"/>
                  </a:rPr>
                  <a:t> and standard deviation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𝑥</m:t>
                        </m:r>
                      </m:sub>
                    </m:sSub>
                  </m:oMath>
                </a14:m>
                <a:r>
                  <a:rPr lang="en-US" sz="2000" dirty="0">
                    <a:latin typeface="Calibri" panose="020F0502020204030204" pitchFamily="34" charset="0"/>
                  </a:rPr>
                  <a:t>. Then, from each observation, take the original value of the predictor, subtract from it the mean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oMath>
                </a14:m>
                <a:r>
                  <a:rPr lang="en-US" sz="2000" dirty="0">
                    <a:latin typeface="Calibri" panose="020F0502020204030204" pitchFamily="34" charset="0"/>
                  </a:rPr>
                  <a:t> and divide the difference by the standard deviation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𝑥</m:t>
                        </m:r>
                      </m:sub>
                    </m:sSub>
                  </m:oMath>
                </a14:m>
                <a:r>
                  <a:rPr lang="en-US" sz="2000" dirty="0">
                    <a:latin typeface="Calibri" panose="020F0502020204030204" pitchFamily="34" charset="0"/>
                  </a:rPr>
                  <a:t>.</a:t>
                </a:r>
              </a:p>
              <a:p>
                <a:r>
                  <a:rPr lang="en-US" sz="2000" dirty="0">
                    <a:latin typeface="Calibri" panose="020F0502020204030204" pitchFamily="34" charset="0"/>
                  </a:rPr>
                  <a:t>This way, each </a:t>
                </a:r>
                <a:r>
                  <a:rPr lang="en-US" sz="2000" i="1" dirty="0">
                    <a:latin typeface="Calibri" panose="020F0502020204030204" pitchFamily="34" charset="0"/>
                  </a:rPr>
                  <a:t>standardized predictor</a:t>
                </a:r>
                <a:r>
                  <a:rPr lang="en-US" sz="2000" dirty="0">
                    <a:latin typeface="Calibri" panose="020F0502020204030204" pitchFamily="34" charset="0"/>
                  </a:rPr>
                  <a:t> will have a mean of 0 and a standard deviation of 1 prior to running the regression.</a:t>
                </a:r>
              </a:p>
              <a:p>
                <a:pPr lvl="1"/>
                <a:r>
                  <a:rPr lang="en-US" sz="1600" dirty="0">
                    <a:latin typeface="Calibri" panose="020F0502020204030204" pitchFamily="34" charset="0"/>
                  </a:rPr>
                  <a:t>Even though there are some divergent opinions among experts on this, you should still standardize your predictors if they’re binary. </a:t>
                </a:r>
              </a:p>
              <a:p>
                <a:pPr lvl="1"/>
                <a:r>
                  <a:rPr lang="en-US" sz="1600" dirty="0">
                    <a:latin typeface="Calibri" panose="020F0502020204030204" pitchFamily="34" charset="0"/>
                  </a:rPr>
                  <a:t>See: </a:t>
                </a:r>
                <a:r>
                  <a:rPr lang="en-US" sz="1600" dirty="0">
                    <a:latin typeface="Calibri" panose="020F0502020204030204" pitchFamily="34" charset="0"/>
                    <a:hlinkClick r:id="rId2"/>
                  </a:rPr>
                  <a:t>http://statweb.stanford.edu/~tibs/lasso/fulltext.pdf</a:t>
                </a:r>
                <a:r>
                  <a:rPr lang="en-US" sz="1600" dirty="0">
                    <a:latin typeface="Calibri" panose="020F0502020204030204" pitchFamily="34" charset="0"/>
                  </a:rPr>
                  <a:t> (p. 394) for more information.</a:t>
                </a:r>
              </a:p>
              <a:p>
                <a:r>
                  <a:rPr lang="en-US" sz="2000" dirty="0">
                    <a:latin typeface="Calibri" panose="020F0502020204030204" pitchFamily="34" charset="0"/>
                  </a:rPr>
                  <a:t>With OLS, when you multiply a predictor by a constant </a:t>
                </a:r>
                <a14:m>
                  <m:oMath xmlns:m="http://schemas.openxmlformats.org/officeDocument/2006/math">
                    <m:r>
                      <a:rPr lang="en-US" sz="2000" i="1" dirty="0" smtClean="0">
                        <a:latin typeface="Cambria Math" panose="02040503050406030204" pitchFamily="18" charset="0"/>
                      </a:rPr>
                      <m:t>𝑐</m:t>
                    </m:r>
                  </m:oMath>
                </a14:m>
                <a:r>
                  <a:rPr lang="en-US" sz="2000" i="1" dirty="0">
                    <a:latin typeface="Calibri" panose="020F0502020204030204" pitchFamily="34" charset="0"/>
                  </a:rPr>
                  <a:t> </a:t>
                </a:r>
                <a:r>
                  <a:rPr lang="en-US" sz="2000" dirty="0">
                    <a:latin typeface="Calibri" panose="020F0502020204030204" pitchFamily="34" charset="0"/>
                  </a:rPr>
                  <a:t>(e.g., if we go from measuring house value in thousands of dollars as opposed to dollars, </a:t>
                </a:r>
                <a14:m>
                  <m:oMath xmlns:m="http://schemas.openxmlformats.org/officeDocument/2006/math">
                    <m:r>
                      <a:rPr lang="en-US" sz="2000" i="1" dirty="0" smtClean="0">
                        <a:latin typeface="Cambria Math" panose="02040503050406030204" pitchFamily="18" charset="0"/>
                      </a:rPr>
                      <m:t>𝑐</m:t>
                    </m:r>
                    <m:r>
                      <a:rPr lang="en-US" sz="2000" i="1" dirty="0" smtClean="0">
                        <a:latin typeface="Cambria Math" panose="02040503050406030204" pitchFamily="18" charset="0"/>
                      </a:rPr>
                      <m:t> = 1000</m:t>
                    </m:r>
                  </m:oMath>
                </a14:m>
                <a:r>
                  <a:rPr lang="en-US" sz="2000" dirty="0">
                    <a:latin typeface="Calibri" panose="020F0502020204030204" pitchFamily="34" charset="0"/>
                  </a:rPr>
                  <a:t>), the </a:t>
                </a:r>
                <a14:m>
                  <m:oMath xmlns:m="http://schemas.openxmlformats.org/officeDocument/2006/math">
                    <m:acc>
                      <m:accPr>
                        <m:chr m:val="̂"/>
                        <m:ctrlPr>
                          <a:rPr lang="en-US" sz="2000" i="1" smtClean="0">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𝛽</m:t>
                        </m:r>
                      </m:e>
                    </m:acc>
                  </m:oMath>
                </a14:m>
                <a:r>
                  <a:rPr lang="en-US" sz="2000" dirty="0">
                    <a:latin typeface="Calibri" panose="020F0502020204030204" pitchFamily="34" charset="0"/>
                  </a:rPr>
                  <a:t> estimate will change by a factor of </a:t>
                </a:r>
                <a14:m>
                  <m:oMath xmlns:m="http://schemas.openxmlformats.org/officeDocument/2006/math">
                    <m:r>
                      <a:rPr lang="en-US" sz="2000" i="1" dirty="0" smtClean="0">
                        <a:latin typeface="Cambria Math" panose="02040503050406030204" pitchFamily="18" charset="0"/>
                      </a:rPr>
                      <m:t>1/</m:t>
                    </m:r>
                    <m:r>
                      <a:rPr lang="en-US" sz="2000" i="1" dirty="0" smtClean="0">
                        <a:latin typeface="Cambria Math" panose="02040503050406030204" pitchFamily="18" charset="0"/>
                      </a:rPr>
                      <m:t>𝑐</m:t>
                    </m:r>
                  </m:oMath>
                </a14:m>
                <a:r>
                  <a:rPr lang="en-US" sz="2000" dirty="0">
                    <a:latin typeface="Calibri" panose="020F0502020204030204" pitchFamily="34" charset="0"/>
                  </a:rPr>
                  <a:t> (here, </a:t>
                </a:r>
                <a14:m>
                  <m:oMath xmlns:m="http://schemas.openxmlformats.org/officeDocument/2006/math">
                    <m:r>
                      <a:rPr lang="en-US" sz="2000" i="1" dirty="0" smtClean="0">
                        <a:latin typeface="Cambria Math" panose="02040503050406030204" pitchFamily="18" charset="0"/>
                      </a:rPr>
                      <m:t>1/1000 = 0.001</m:t>
                    </m:r>
                  </m:oMath>
                </a14:m>
                <a:r>
                  <a:rPr lang="en-US" sz="2000" dirty="0">
                    <a:latin typeface="Calibri" panose="020F0502020204030204" pitchFamily="34" charset="0"/>
                  </a:rPr>
                  <a:t>). </a:t>
                </a:r>
              </a:p>
              <a:p>
                <a:pPr lvl="1"/>
                <a:r>
                  <a:rPr lang="en-US" sz="1600" dirty="0">
                    <a:latin typeface="Calibri" panose="020F0502020204030204" pitchFamily="34" charset="0"/>
                  </a:rPr>
                  <a:t>This property of OLS coefficients is called </a:t>
                </a:r>
                <a:r>
                  <a:rPr lang="en-US" sz="1600" i="1" dirty="0">
                    <a:latin typeface="Calibri" panose="020F0502020204030204" pitchFamily="34" charset="0"/>
                  </a:rPr>
                  <a:t>scale </a:t>
                </a:r>
                <a:r>
                  <a:rPr lang="en-US" sz="1600" i="1" dirty="0" err="1">
                    <a:latin typeface="Calibri" panose="020F0502020204030204" pitchFamily="34" charset="0"/>
                  </a:rPr>
                  <a:t>equivariance</a:t>
                </a:r>
                <a:r>
                  <a:rPr lang="en-US" sz="1600" dirty="0">
                    <a:latin typeface="Calibri" panose="020F0502020204030204" pitchFamily="34" charset="0"/>
                  </a:rPr>
                  <a:t>.</a:t>
                </a:r>
              </a:p>
              <a:p>
                <a:r>
                  <a:rPr lang="en-US" sz="2000" dirty="0">
                    <a:latin typeface="Calibri" panose="020F0502020204030204" pitchFamily="34" charset="0"/>
                  </a:rPr>
                  <a:t>In contrast, the ridge regression coefficient estimates are </a:t>
                </a:r>
                <a:r>
                  <a:rPr lang="en-US" sz="2000" u="sng" dirty="0">
                    <a:latin typeface="Calibri" panose="020F0502020204030204" pitchFamily="34" charset="0"/>
                  </a:rPr>
                  <a:t>not</a:t>
                </a:r>
                <a:r>
                  <a:rPr lang="en-US" sz="2000" dirty="0">
                    <a:latin typeface="Calibri" panose="020F0502020204030204" pitchFamily="34" charset="0"/>
                  </a:rPr>
                  <a:t> scale </a:t>
                </a:r>
                <a:r>
                  <a:rPr lang="en-US" sz="2000" dirty="0" err="1">
                    <a:latin typeface="Calibri" panose="020F0502020204030204" pitchFamily="34" charset="0"/>
                  </a:rPr>
                  <a:t>equivariant</a:t>
                </a:r>
                <a:r>
                  <a:rPr lang="en-US" sz="2000" dirty="0">
                    <a:latin typeface="Calibri" panose="020F0502020204030204" pitchFamily="34" charset="0"/>
                  </a:rPr>
                  <a:t>, and can change substantially when multiplying some predictor by a constant.</a:t>
                </a:r>
              </a:p>
              <a:p>
                <a:r>
                  <a:rPr lang="en-US" sz="2000" dirty="0">
                    <a:latin typeface="Calibri" panose="020F0502020204030204" pitchFamily="34" charset="0"/>
                  </a:rPr>
                  <a:t>By performing ridge regression on standardized predictors, the final fit will not depend on the scale on which the predictors are measured.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013460"/>
                <a:ext cx="9144000" cy="5844540"/>
              </a:xfrm>
              <a:blipFill rotWithShape="0">
                <a:blip r:embed="rId3"/>
                <a:stretch>
                  <a:fillRect l="-733" t="-626" r="-933"/>
                </a:stretch>
              </a:blipFill>
            </p:spPr>
            <p:txBody>
              <a:bodyPr/>
              <a:lstStyle/>
              <a:p>
                <a:r>
                  <a:rPr lang="en-US">
                    <a:noFill/>
                  </a:rPr>
                  <a:t> </a:t>
                </a:r>
              </a:p>
            </p:txBody>
          </p:sp>
        </mc:Fallback>
      </mc:AlternateContent>
    </p:spTree>
    <p:extLst>
      <p:ext uri="{BB962C8B-B14F-4D97-AF65-F5344CB8AC3E}">
        <p14:creationId xmlns:p14="http://schemas.microsoft.com/office/powerpoint/2010/main" val="424883079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0" y="152400"/>
            <a:ext cx="9144000" cy="792162"/>
          </a:xfrm>
        </p:spPr>
        <p:txBody>
          <a:bodyPr/>
          <a:lstStyle/>
          <a:p>
            <a:pPr algn="l"/>
            <a:r>
              <a:rPr lang="en-US" sz="3600" b="1" dirty="0">
                <a:solidFill>
                  <a:schemeClr val="tx1"/>
                </a:solidFill>
                <a:latin typeface="Calibri" pitchFamily="34" charset="0"/>
                <a:cs typeface="Calibri" pitchFamily="34" charset="0"/>
              </a:rPr>
              <a:t>Some Statistical Theory: Bias of an Estimator</a:t>
            </a:r>
          </a:p>
        </p:txBody>
      </p:sp>
      <mc:AlternateContent xmlns:mc="http://schemas.openxmlformats.org/markup-compatibility/2006" xmlns:a14="http://schemas.microsoft.com/office/drawing/2010/main">
        <mc:Choice Requires="a14">
          <p:sp>
            <p:nvSpPr>
              <p:cNvPr id="56323" name="Rectangle 3"/>
              <p:cNvSpPr>
                <a:spLocks noGrp="1" noChangeArrowheads="1"/>
              </p:cNvSpPr>
              <p:nvPr>
                <p:ph type="body" idx="1"/>
              </p:nvPr>
            </p:nvSpPr>
            <p:spPr>
              <a:xfrm>
                <a:off x="0" y="914400"/>
                <a:ext cx="9144000" cy="5105400"/>
              </a:xfrm>
            </p:spPr>
            <p:txBody>
              <a:bodyPr/>
              <a:lstStyle/>
              <a:p>
                <a:pPr>
                  <a:lnSpc>
                    <a:spcPct val="80000"/>
                  </a:lnSpc>
                </a:pPr>
                <a:r>
                  <a:rPr lang="en-US" sz="2000" dirty="0">
                    <a:latin typeface="Calibri" pitchFamily="34" charset="0"/>
                    <a:cs typeface="Calibri" pitchFamily="34" charset="0"/>
                  </a:rPr>
                  <a:t>Bias of an estimator is the difference between the expected value of the estimator and the true value of the parameter.</a:t>
                </a:r>
              </a:p>
              <a:p>
                <a:pPr>
                  <a:lnSpc>
                    <a:spcPct val="80000"/>
                  </a:lnSpc>
                </a:pPr>
                <a:r>
                  <a:rPr lang="en-US" sz="2000" dirty="0">
                    <a:latin typeface="Calibri" pitchFamily="34" charset="0"/>
                    <a:cs typeface="Calibri" pitchFamily="34" charset="0"/>
                  </a:rPr>
                  <a:t>For example, recall that sample mean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𝑋</m:t>
                        </m:r>
                      </m:e>
                    </m:acc>
                  </m:oMath>
                </a14:m>
                <a:r>
                  <a:rPr lang="en-US" sz="2000" dirty="0">
                    <a:latin typeface="Calibri" pitchFamily="34" charset="0"/>
                    <a:cs typeface="Calibri" pitchFamily="34" charset="0"/>
                  </a:rPr>
                  <a:t> is a point estimator of population mean </a:t>
                </a:r>
                <a14:m>
                  <m:oMath xmlns:m="http://schemas.openxmlformats.org/officeDocument/2006/math">
                    <m:r>
                      <a:rPr lang="en-US" sz="2000" i="1" smtClean="0">
                        <a:latin typeface="Cambria Math"/>
                        <a:ea typeface="Cambria Math"/>
                      </a:rPr>
                      <m:t>𝜇</m:t>
                    </m:r>
                  </m:oMath>
                </a14:m>
                <a:r>
                  <a:rPr lang="en-US" sz="2000" dirty="0">
                    <a:latin typeface="Calibri" pitchFamily="34" charset="0"/>
                    <a:cs typeface="Calibri" pitchFamily="34" charset="0"/>
                  </a:rPr>
                  <a:t>. The bias of the estimator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𝑋</m:t>
                        </m:r>
                      </m:e>
                    </m:acc>
                    <m:r>
                      <a:rPr lang="en-US" sz="2000" i="1">
                        <a:latin typeface="Cambria Math"/>
                      </a:rPr>
                      <m:t> </m:t>
                    </m:r>
                  </m:oMath>
                </a14:m>
                <a:r>
                  <a:rPr lang="en-US" sz="2000" dirty="0">
                    <a:latin typeface="Calibri" pitchFamily="34" charset="0"/>
                    <a:cs typeface="Calibri" pitchFamily="34" charset="0"/>
                  </a:rPr>
                  <a:t>is the difference between the expected value of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𝑋</m:t>
                        </m:r>
                      </m:e>
                    </m:acc>
                  </m:oMath>
                </a14:m>
                <a:r>
                  <a:rPr lang="en-US" sz="2000" dirty="0">
                    <a:latin typeface="Calibri" pitchFamily="34" charset="0"/>
                    <a:cs typeface="Calibri" pitchFamily="34" charset="0"/>
                  </a:rPr>
                  <a:t> and </a:t>
                </a:r>
                <a14:m>
                  <m:oMath xmlns:m="http://schemas.openxmlformats.org/officeDocument/2006/math">
                    <m:r>
                      <a:rPr lang="en-US" sz="2000" i="1">
                        <a:latin typeface="Cambria Math"/>
                        <a:ea typeface="Cambria Math"/>
                      </a:rPr>
                      <m:t>𝜇</m:t>
                    </m:r>
                  </m:oMath>
                </a14:m>
                <a:r>
                  <a:rPr lang="en-US" sz="2000" dirty="0">
                    <a:latin typeface="Calibri" pitchFamily="34" charset="0"/>
                    <a:cs typeface="Calibri" pitchFamily="34" charset="0"/>
                  </a:rPr>
                  <a:t>. However, because </a:t>
                </a:r>
                <a14:m>
                  <m:oMath xmlns:m="http://schemas.openxmlformats.org/officeDocument/2006/math">
                    <m:r>
                      <a:rPr lang="en-US" sz="2000" b="0" i="1" smtClean="0">
                        <a:latin typeface="Cambria Math"/>
                        <a:cs typeface="Calibri" pitchFamily="34" charset="0"/>
                      </a:rPr>
                      <m:t>𝐸</m:t>
                    </m:r>
                    <m:d>
                      <m:dPr>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a:rPr>
                              <m:t>𝑋</m:t>
                            </m:r>
                          </m:e>
                        </m:acc>
                      </m:e>
                    </m:d>
                    <m:r>
                      <a:rPr lang="en-US" sz="2000" b="0" i="1" smtClean="0">
                        <a:latin typeface="Cambria Math"/>
                      </a:rPr>
                      <m:t>=</m:t>
                    </m:r>
                    <m:r>
                      <a:rPr lang="en-US" sz="2000" b="0" i="1" smtClean="0">
                        <a:latin typeface="Cambria Math"/>
                        <a:ea typeface="Cambria Math"/>
                      </a:rPr>
                      <m:t>𝜇</m:t>
                    </m:r>
                  </m:oMath>
                </a14:m>
                <a:r>
                  <a:rPr lang="en-US" sz="2000" dirty="0">
                    <a:latin typeface="Calibri" pitchFamily="34" charset="0"/>
                    <a:cs typeface="Calibri" pitchFamily="34" charset="0"/>
                  </a:rPr>
                  <a:t>, the difference </a:t>
                </a:r>
                <a14:m>
                  <m:oMath xmlns:m="http://schemas.openxmlformats.org/officeDocument/2006/math">
                    <m:r>
                      <a:rPr lang="en-US" sz="2000" i="1">
                        <a:latin typeface="Cambria Math"/>
                        <a:cs typeface="Calibri" pitchFamily="34" charset="0"/>
                      </a:rPr>
                      <m:t>𝐸</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a:rPr>
                              <m:t>𝑋</m:t>
                            </m:r>
                          </m:e>
                        </m:acc>
                      </m:e>
                    </m:d>
                    <m:r>
                      <a:rPr lang="en-US" sz="2000" b="0" i="1" smtClean="0">
                        <a:latin typeface="Cambria Math"/>
                      </a:rPr>
                      <m:t>−</m:t>
                    </m:r>
                    <m:r>
                      <a:rPr lang="en-US" sz="2000" i="1">
                        <a:latin typeface="Cambria Math"/>
                        <a:ea typeface="Cambria Math"/>
                      </a:rPr>
                      <m:t>𝜇</m:t>
                    </m:r>
                    <m:r>
                      <a:rPr lang="en-US" sz="2000" b="0" i="1" smtClean="0">
                        <a:latin typeface="Cambria Math"/>
                        <a:ea typeface="Cambria Math"/>
                      </a:rPr>
                      <m:t>=0</m:t>
                    </m:r>
                  </m:oMath>
                </a14:m>
                <a:r>
                  <a:rPr lang="en-US" sz="2000" dirty="0">
                    <a:latin typeface="Calibri" pitchFamily="34" charset="0"/>
                    <a:cs typeface="Calibri" pitchFamily="34" charset="0"/>
                  </a:rPr>
                  <a:t>. That is,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𝑋</m:t>
                        </m:r>
                      </m:e>
                    </m:acc>
                  </m:oMath>
                </a14:m>
                <a:r>
                  <a:rPr lang="en-US" sz="2000" dirty="0">
                    <a:latin typeface="Calibri" pitchFamily="34" charset="0"/>
                    <a:cs typeface="Calibri" pitchFamily="34" charset="0"/>
                  </a:rPr>
                  <a:t> is an </a:t>
                </a:r>
                <a:r>
                  <a:rPr lang="en-US" sz="2000" i="1" dirty="0">
                    <a:latin typeface="Calibri" pitchFamily="34" charset="0"/>
                    <a:cs typeface="Calibri" pitchFamily="34" charset="0"/>
                  </a:rPr>
                  <a:t>unbiased</a:t>
                </a:r>
                <a:r>
                  <a:rPr lang="en-US" sz="2000" dirty="0">
                    <a:latin typeface="Calibri" pitchFamily="34" charset="0"/>
                    <a:cs typeface="Calibri" pitchFamily="34" charset="0"/>
                  </a:rPr>
                  <a:t> estimator of </a:t>
                </a:r>
                <a14:m>
                  <m:oMath xmlns:m="http://schemas.openxmlformats.org/officeDocument/2006/math">
                    <m:r>
                      <a:rPr lang="en-US" sz="2000" i="1">
                        <a:latin typeface="Cambria Math"/>
                        <a:ea typeface="Cambria Math"/>
                      </a:rPr>
                      <m:t>𝜇</m:t>
                    </m:r>
                  </m:oMath>
                </a14:m>
                <a:r>
                  <a:rPr lang="en-US" sz="2000" dirty="0">
                    <a:latin typeface="Calibri" pitchFamily="34" charset="0"/>
                    <a:cs typeface="Calibri" pitchFamily="34" charset="0"/>
                  </a:rPr>
                  <a:t>.</a:t>
                </a:r>
              </a:p>
              <a:p>
                <a:pPr lvl="1">
                  <a:lnSpc>
                    <a:spcPct val="80000"/>
                  </a:lnSpc>
                </a:pPr>
                <a:r>
                  <a:rPr lang="en-US" sz="1600" dirty="0">
                    <a:latin typeface="Calibri" pitchFamily="34" charset="0"/>
                    <a:cs typeface="Calibri" pitchFamily="34" charset="0"/>
                  </a:rPr>
                  <a:t>If we took the sample median </a:t>
                </a:r>
                <a14:m>
                  <m:oMath xmlns:m="http://schemas.openxmlformats.org/officeDocument/2006/math">
                    <m:acc>
                      <m:accPr>
                        <m:chr m:val="̃"/>
                        <m:ctrlPr>
                          <a:rPr lang="en-US" sz="1600" i="1" smtClean="0">
                            <a:latin typeface="Cambria Math" panose="02040503050406030204" pitchFamily="18" charset="0"/>
                          </a:rPr>
                        </m:ctrlPr>
                      </m:accPr>
                      <m:e>
                        <m:r>
                          <a:rPr lang="en-US" sz="1600" b="0" i="1" smtClean="0">
                            <a:latin typeface="Cambria Math"/>
                          </a:rPr>
                          <m:t>𝑋</m:t>
                        </m:r>
                      </m:e>
                    </m:acc>
                  </m:oMath>
                </a14:m>
                <a:r>
                  <a:rPr lang="en-US" sz="1600" dirty="0">
                    <a:latin typeface="Calibri" pitchFamily="34" charset="0"/>
                    <a:cs typeface="Calibri" pitchFamily="34" charset="0"/>
                  </a:rPr>
                  <a:t> as a point estimator of population mean </a:t>
                </a:r>
                <a14:m>
                  <m:oMath xmlns:m="http://schemas.openxmlformats.org/officeDocument/2006/math">
                    <m:r>
                      <a:rPr lang="en-US" sz="1600" i="1">
                        <a:latin typeface="Cambria Math"/>
                        <a:ea typeface="Cambria Math"/>
                      </a:rPr>
                      <m:t>𝜇</m:t>
                    </m:r>
                  </m:oMath>
                </a14:m>
                <a:r>
                  <a:rPr lang="en-US" sz="1600" dirty="0">
                    <a:latin typeface="Calibri" pitchFamily="34" charset="0"/>
                    <a:cs typeface="Calibri" pitchFamily="34" charset="0"/>
                  </a:rPr>
                  <a:t>,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a:rPr>
                          <m:t>𝑋</m:t>
                        </m:r>
                      </m:e>
                    </m:acc>
                  </m:oMath>
                </a14:m>
                <a:r>
                  <a:rPr lang="en-US" sz="1600" dirty="0">
                    <a:latin typeface="Calibri" pitchFamily="34" charset="0"/>
                    <a:cs typeface="Calibri" pitchFamily="34" charset="0"/>
                  </a:rPr>
                  <a:t> would not necessarily be an unbiased estimator (it would be unbiased only if X was symmetric).</a:t>
                </a:r>
              </a:p>
              <a:p>
                <a:pPr>
                  <a:lnSpc>
                    <a:spcPct val="80000"/>
                  </a:lnSpc>
                </a:pPr>
                <a:r>
                  <a:rPr lang="en-US" sz="2000" dirty="0">
                    <a:latin typeface="Calibri" pitchFamily="34" charset="0"/>
                    <a:cs typeface="Calibri" pitchFamily="34" charset="0"/>
                  </a:rPr>
                  <a:t>Similarly, with OLS estimation, </a:t>
                </a:r>
                <a14:m>
                  <m:oMath xmlns:m="http://schemas.openxmlformats.org/officeDocument/2006/math">
                    <m:sSub>
                      <m:sSubPr>
                        <m:ctrlPr>
                          <a:rPr lang="en-US" sz="2000" i="1" smtClean="0">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en-US" sz="2000" i="1" smtClean="0">
                                <a:latin typeface="Cambria Math"/>
                                <a:ea typeface="Cambria Math"/>
                              </a:rPr>
                              <m:t>𝛽</m:t>
                            </m:r>
                          </m:e>
                        </m:acc>
                      </m:e>
                      <m:sub>
                        <m:r>
                          <a:rPr lang="en-US" sz="2000" b="0" i="1" smtClean="0">
                            <a:latin typeface="Cambria Math"/>
                          </a:rPr>
                          <m:t>𝑖</m:t>
                        </m:r>
                      </m:sub>
                    </m:sSub>
                  </m:oMath>
                </a14:m>
                <a:r>
                  <a:rPr lang="en-US" sz="2000" dirty="0">
                    <a:latin typeface="Calibri" pitchFamily="34" charset="0"/>
                    <a:cs typeface="Calibri" pitchFamily="34" charset="0"/>
                  </a:rPr>
                  <a:t> is an unbiased estimator of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a:ea typeface="Cambria Math"/>
                          </a:rPr>
                          <m:t>𝛽</m:t>
                        </m:r>
                      </m:e>
                      <m:sub>
                        <m:r>
                          <a:rPr lang="en-US" sz="2000" b="0" i="1" smtClean="0">
                            <a:latin typeface="Cambria Math"/>
                          </a:rPr>
                          <m:t>𝑖</m:t>
                        </m:r>
                      </m:sub>
                    </m:sSub>
                  </m:oMath>
                </a14:m>
                <a:r>
                  <a:rPr lang="en-US" sz="2000" dirty="0">
                    <a:latin typeface="Calibri" pitchFamily="34" charset="0"/>
                    <a:cs typeface="Calibri" pitchFamily="34" charset="0"/>
                  </a:rPr>
                  <a:t> meaning that </a:t>
                </a:r>
                <a14:m>
                  <m:oMath xmlns:m="http://schemas.openxmlformats.org/officeDocument/2006/math">
                    <m:r>
                      <a:rPr lang="en-US" sz="2000" b="0" i="1" smtClean="0">
                        <a:latin typeface="Cambria Math"/>
                        <a:cs typeface="Calibri" pitchFamily="34" charset="0"/>
                      </a:rPr>
                      <m:t>𝐸</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ea typeface="Cambria Math"/>
                                  </a:rPr>
                                  <m:t>𝛽</m:t>
                                </m:r>
                              </m:e>
                            </m:acc>
                          </m:e>
                          <m:sub>
                            <m:r>
                              <a:rPr lang="en-US" sz="2000" i="1">
                                <a:latin typeface="Cambria Math"/>
                              </a:rPr>
                              <m:t>𝑖</m:t>
                            </m:r>
                          </m:sub>
                        </m:sSub>
                      </m:e>
                    </m:d>
                    <m:r>
                      <a:rPr lang="en-US" sz="2000" b="0" i="1" smtClean="0">
                        <a:latin typeface="Cambria Math"/>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ea typeface="Cambria Math"/>
                          </a:rPr>
                          <m:t>𝛽</m:t>
                        </m:r>
                      </m:e>
                      <m:sub>
                        <m:r>
                          <a:rPr lang="en-US" sz="2000" i="1">
                            <a:latin typeface="Cambria Math"/>
                          </a:rPr>
                          <m:t>𝑖</m:t>
                        </m:r>
                      </m:sub>
                    </m:sSub>
                  </m:oMath>
                </a14:m>
                <a:r>
                  <a:rPr lang="en-US" sz="2000" dirty="0">
                    <a:latin typeface="Calibri" pitchFamily="34" charset="0"/>
                    <a:cs typeface="Calibri" pitchFamily="34" charset="0"/>
                  </a:rPr>
                  <a:t>.</a:t>
                </a:r>
              </a:p>
            </p:txBody>
          </p:sp>
        </mc:Choice>
        <mc:Fallback xmlns="">
          <p:sp>
            <p:nvSpPr>
              <p:cNvPr id="56323" name="Rectangle 3"/>
              <p:cNvSpPr>
                <a:spLocks noGrp="1" noRot="1" noChangeAspect="1" noMove="1" noResize="1" noEditPoints="1" noAdjustHandles="1" noChangeArrowheads="1" noChangeShapeType="1" noTextEdit="1"/>
              </p:cNvSpPr>
              <p:nvPr>
                <p:ph type="body" idx="1"/>
              </p:nvPr>
            </p:nvSpPr>
            <p:spPr>
              <a:xfrm>
                <a:off x="0" y="914400"/>
                <a:ext cx="9144000" cy="5105400"/>
              </a:xfrm>
              <a:blipFill rotWithShape="1">
                <a:blip r:embed="rId3"/>
                <a:stretch>
                  <a:fillRect l="-667" t="-1790" r="-400"/>
                </a:stretch>
              </a:blipFill>
            </p:spPr>
            <p:txBody>
              <a:bodyPr/>
              <a:lstStyle/>
              <a:p>
                <a:r>
                  <a:rPr lang="en-US">
                    <a:noFill/>
                  </a:rPr>
                  <a:t> </a:t>
                </a:r>
              </a:p>
            </p:txBody>
          </p:sp>
        </mc:Fallback>
      </mc:AlternateContent>
      <p:pic>
        <p:nvPicPr>
          <p:cNvPr id="105474" name="Picture 2" descr="http://www.gaussianwaves.com/gaussianwaves/wp-content/uploads/2012/10/MVUE_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810000"/>
            <a:ext cx="6983896"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72933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0" y="27272"/>
            <a:ext cx="9144000" cy="792162"/>
          </a:xfrm>
        </p:spPr>
        <p:txBody>
          <a:bodyPr/>
          <a:lstStyle/>
          <a:p>
            <a:pPr algn="l"/>
            <a:r>
              <a:rPr lang="en-US" sz="3200" b="1" dirty="0">
                <a:solidFill>
                  <a:schemeClr val="tx1"/>
                </a:solidFill>
                <a:latin typeface="Calibri" pitchFamily="34" charset="0"/>
                <a:cs typeface="Calibri" pitchFamily="34" charset="0"/>
              </a:rPr>
              <a:t>Example: Unbiased Estimator for Sample Variance</a:t>
            </a:r>
          </a:p>
        </p:txBody>
      </p:sp>
      <mc:AlternateContent xmlns:mc="http://schemas.openxmlformats.org/markup-compatibility/2006" xmlns:a14="http://schemas.microsoft.com/office/drawing/2010/main">
        <mc:Choice Requires="a14">
          <p:sp>
            <p:nvSpPr>
              <p:cNvPr id="56323" name="Rectangle 3"/>
              <p:cNvSpPr>
                <a:spLocks noGrp="1" noChangeArrowheads="1"/>
              </p:cNvSpPr>
              <p:nvPr>
                <p:ph type="body" idx="1"/>
              </p:nvPr>
            </p:nvSpPr>
            <p:spPr>
              <a:xfrm>
                <a:off x="0" y="914400"/>
                <a:ext cx="9144000" cy="5105400"/>
              </a:xfrm>
            </p:spPr>
            <p:txBody>
              <a:bodyPr/>
              <a:lstStyle/>
              <a:p>
                <a:pPr>
                  <a:lnSpc>
                    <a:spcPct val="80000"/>
                  </a:lnSpc>
                </a:pPr>
                <a:r>
                  <a:rPr lang="en-US" sz="2000" dirty="0">
                    <a:latin typeface="Calibri" pitchFamily="34" charset="0"/>
                    <a:cs typeface="Calibri" pitchFamily="34" charset="0"/>
                  </a:rPr>
                  <a:t>Recall that the true population variance is calculated as </a:t>
                </a:r>
                <a14:m>
                  <m:oMath xmlns:m="http://schemas.openxmlformats.org/officeDocument/2006/math">
                    <m:sSup>
                      <m:sSupPr>
                        <m:ctrlPr>
                          <a:rPr lang="en-US" sz="2000" i="1">
                            <a:latin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𝜎</m:t>
                        </m:r>
                      </m:e>
                      <m:sup>
                        <m:r>
                          <a:rPr lang="en-US" sz="2000" i="1">
                            <a:latin typeface="Cambria Math" panose="02040503050406030204" pitchFamily="18" charset="0"/>
                          </a:rPr>
                          <m:t>2</m:t>
                        </m:r>
                      </m:sup>
                    </m:sSup>
                    <m:r>
                      <a:rPr lang="en-US" sz="2000" i="1">
                        <a:latin typeface="Cambria Math" panose="02040503050406030204" pitchFamily="18" charset="0"/>
                      </a:rPr>
                      <m:t>=</m:t>
                    </m:r>
                    <m:f>
                      <m:fPr>
                        <m:ctrlPr>
                          <a:rPr lang="en-US" sz="2000" i="1">
                            <a:latin typeface="Cambria Math" panose="02040503050406030204" pitchFamily="18" charset="0"/>
                          </a:rPr>
                        </m:ctrlPr>
                      </m:fPr>
                      <m:num>
                        <m:nary>
                          <m:naryPr>
                            <m:chr m:val="∑"/>
                            <m:subHide m:val="on"/>
                            <m:supHide m:val="on"/>
                            <m:ctrlPr>
                              <a:rPr lang="en-US" sz="2000" i="1">
                                <a:latin typeface="Cambria Math" panose="02040503050406030204" pitchFamily="18" charset="0"/>
                              </a:rPr>
                            </m:ctrlPr>
                          </m:naryPr>
                          <m:sub/>
                          <m:sup/>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𝜇</m:t>
                                    </m:r>
                                  </m:e>
                                </m:d>
                              </m:e>
                              <m:sup>
                                <m:r>
                                  <a:rPr lang="en-US" sz="2000" i="1">
                                    <a:latin typeface="Cambria Math" panose="02040503050406030204" pitchFamily="18" charset="0"/>
                                  </a:rPr>
                                  <m:t>2</m:t>
                                </m:r>
                              </m:sup>
                            </m:sSup>
                          </m:e>
                        </m:nary>
                      </m:num>
                      <m:den>
                        <m:r>
                          <a:rPr lang="en-US" sz="2000" b="0" i="1" smtClean="0">
                            <a:latin typeface="Cambria Math" panose="02040503050406030204" pitchFamily="18" charset="0"/>
                          </a:rPr>
                          <m:t>𝑁</m:t>
                        </m:r>
                      </m:den>
                    </m:f>
                  </m:oMath>
                </a14:m>
                <a:r>
                  <a:rPr lang="en-US" sz="2000" dirty="0">
                    <a:latin typeface="Calibri" pitchFamily="34" charset="0"/>
                    <a:cs typeface="Calibri" pitchFamily="34" charset="0"/>
                  </a:rPr>
                  <a:t>, where </a:t>
                </a:r>
                <a14:m>
                  <m:oMath xmlns:m="http://schemas.openxmlformats.org/officeDocument/2006/math">
                    <m:r>
                      <a:rPr lang="en-US" sz="2000" i="1">
                        <a:latin typeface="Cambria Math" panose="02040503050406030204" pitchFamily="18" charset="0"/>
                        <a:ea typeface="Cambria Math" panose="02040503050406030204" pitchFamily="18" charset="0"/>
                      </a:rPr>
                      <m:t>𝜇</m:t>
                    </m:r>
                  </m:oMath>
                </a14:m>
                <a:r>
                  <a:rPr lang="en-US" sz="2000" dirty="0">
                    <a:latin typeface="Calibri" pitchFamily="34" charset="0"/>
                    <a:cs typeface="Calibri" pitchFamily="34" charset="0"/>
                  </a:rPr>
                  <a:t> is the population mean and </a:t>
                </a:r>
                <a:r>
                  <a:rPr lang="en-US" sz="2000" i="1" dirty="0">
                    <a:latin typeface="Calibri" pitchFamily="34" charset="0"/>
                    <a:cs typeface="Calibri" pitchFamily="34" charset="0"/>
                  </a:rPr>
                  <a:t>N</a:t>
                </a:r>
                <a:r>
                  <a:rPr lang="en-US" sz="2000" dirty="0">
                    <a:latin typeface="Calibri" pitchFamily="34" charset="0"/>
                    <a:cs typeface="Calibri" pitchFamily="34" charset="0"/>
                  </a:rPr>
                  <a:t> is the population size.</a:t>
                </a:r>
              </a:p>
              <a:p>
                <a:pPr>
                  <a:lnSpc>
                    <a:spcPct val="80000"/>
                  </a:lnSpc>
                </a:pPr>
                <a:r>
                  <a:rPr lang="en-US" sz="2000" dirty="0">
                    <a:latin typeface="Calibri" pitchFamily="34" charset="0"/>
                    <a:cs typeface="Calibri" pitchFamily="34" charset="0"/>
                  </a:rPr>
                  <a:t>Also, recall that sample variance is calculated as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𝑆</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f>
                      <m:fPr>
                        <m:ctrlPr>
                          <a:rPr lang="en-US" sz="2000" i="1" smtClean="0">
                            <a:latin typeface="Cambria Math" panose="02040503050406030204" pitchFamily="18" charset="0"/>
                          </a:rPr>
                        </m:ctrlPr>
                      </m:fPr>
                      <m:num>
                        <m:nary>
                          <m:naryPr>
                            <m:chr m:val="∑"/>
                            <m:subHide m:val="on"/>
                            <m:supHide m:val="on"/>
                            <m:ctrlPr>
                              <a:rPr lang="en-US" sz="2000" i="1" smtClean="0">
                                <a:latin typeface="Cambria Math" panose="02040503050406030204" pitchFamily="18" charset="0"/>
                              </a:rPr>
                            </m:ctrlPr>
                          </m:naryPr>
                          <m:sub/>
                          <m:sup/>
                          <m:e>
                            <m:sSup>
                              <m:sSupPr>
                                <m:ctrlPr>
                                  <a:rPr lang="en-US" sz="2000" i="1" smtClean="0">
                                    <a:latin typeface="Cambria Math" panose="02040503050406030204" pitchFamily="18" charset="0"/>
                                  </a:rPr>
                                </m:ctrlPr>
                              </m:sSupPr>
                              <m:e>
                                <m:d>
                                  <m:dPr>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𝑋</m:t>
                                        </m:r>
                                      </m:e>
                                    </m:acc>
                                  </m:e>
                                </m:d>
                              </m:e>
                              <m:sup>
                                <m:r>
                                  <a:rPr lang="en-US" sz="2000" b="0" i="1" smtClean="0">
                                    <a:latin typeface="Cambria Math" panose="02040503050406030204" pitchFamily="18" charset="0"/>
                                  </a:rPr>
                                  <m:t>2</m:t>
                                </m:r>
                              </m:sup>
                            </m:sSup>
                          </m:e>
                        </m:nary>
                      </m:num>
                      <m:den>
                        <m:r>
                          <a:rPr lang="en-US" sz="2000" b="0" i="1" smtClean="0">
                            <a:latin typeface="Cambria Math" panose="02040503050406030204" pitchFamily="18" charset="0"/>
                          </a:rPr>
                          <m:t>𝑛</m:t>
                        </m:r>
                        <m:r>
                          <a:rPr lang="en-US" sz="2000" b="0" i="1" smtClean="0">
                            <a:latin typeface="Cambria Math" panose="02040503050406030204" pitchFamily="18" charset="0"/>
                          </a:rPr>
                          <m:t>−1</m:t>
                        </m:r>
                      </m:den>
                    </m:f>
                  </m:oMath>
                </a14:m>
                <a:r>
                  <a:rPr lang="en-US" sz="2000" dirty="0">
                    <a:latin typeface="Calibri" pitchFamily="34" charset="0"/>
                    <a:cs typeface="Calibri" pitchFamily="34" charset="0"/>
                  </a:rPr>
                  <a:t> and NOT </a:t>
                </a:r>
                <a14:m>
                  <m:oMath xmlns:m="http://schemas.openxmlformats.org/officeDocument/2006/math">
                    <m:sSup>
                      <m:sSupPr>
                        <m:ctrlPr>
                          <a:rPr lang="en-US" sz="2000" i="1">
                            <a:latin typeface="Cambria Math" panose="02040503050406030204" pitchFamily="18" charset="0"/>
                          </a:rPr>
                        </m:ctrlPr>
                      </m:sSupPr>
                      <m:e>
                        <m:r>
                          <a:rPr lang="en-US" sz="2000" b="0" i="1" smtClean="0">
                            <a:latin typeface="Cambria Math" panose="02040503050406030204" pitchFamily="18" charset="0"/>
                          </a:rPr>
                          <m:t>𝑆</m:t>
                        </m:r>
                      </m:e>
                      <m:sup>
                        <m:r>
                          <a:rPr lang="en-US" sz="2000" i="1">
                            <a:latin typeface="Cambria Math" panose="02040503050406030204" pitchFamily="18" charset="0"/>
                          </a:rPr>
                          <m:t>2</m:t>
                        </m:r>
                      </m:sup>
                    </m:sSup>
                    <m:r>
                      <a:rPr lang="en-US" sz="2000" i="1">
                        <a:latin typeface="Cambria Math" panose="02040503050406030204" pitchFamily="18" charset="0"/>
                      </a:rPr>
                      <m:t>=</m:t>
                    </m:r>
                    <m:f>
                      <m:fPr>
                        <m:ctrlPr>
                          <a:rPr lang="en-US" sz="2000" i="1">
                            <a:latin typeface="Cambria Math" panose="02040503050406030204" pitchFamily="18" charset="0"/>
                          </a:rPr>
                        </m:ctrlPr>
                      </m:fPr>
                      <m:num>
                        <m:nary>
                          <m:naryPr>
                            <m:chr m:val="∑"/>
                            <m:subHide m:val="on"/>
                            <m:supHide m:val="on"/>
                            <m:ctrlPr>
                              <a:rPr lang="en-US" sz="2000" i="1">
                                <a:latin typeface="Cambria Math" panose="02040503050406030204" pitchFamily="18" charset="0"/>
                              </a:rPr>
                            </m:ctrlPr>
                          </m:naryPr>
                          <m:sub/>
                          <m:sup/>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𝑋</m:t>
                                        </m:r>
                                      </m:e>
                                    </m:acc>
                                  </m:e>
                                </m:d>
                              </m:e>
                              <m:sup>
                                <m:r>
                                  <a:rPr lang="en-US" sz="2000" i="1">
                                    <a:latin typeface="Cambria Math" panose="02040503050406030204" pitchFamily="18" charset="0"/>
                                  </a:rPr>
                                  <m:t>2</m:t>
                                </m:r>
                              </m:sup>
                            </m:sSup>
                          </m:e>
                        </m:nary>
                      </m:num>
                      <m:den>
                        <m:r>
                          <a:rPr lang="en-US" sz="2000" i="1">
                            <a:latin typeface="Cambria Math" panose="02040503050406030204" pitchFamily="18" charset="0"/>
                          </a:rPr>
                          <m:t>𝑛</m:t>
                        </m:r>
                      </m:den>
                    </m:f>
                  </m:oMath>
                </a14:m>
                <a:r>
                  <a:rPr lang="en-US" sz="2000" dirty="0">
                    <a:latin typeface="Calibri" pitchFamily="34" charset="0"/>
                    <a:cs typeface="Calibri" pitchFamily="34" charset="0"/>
                  </a:rPr>
                  <a:t> (where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𝑋</m:t>
                        </m:r>
                      </m:e>
                    </m:acc>
                  </m:oMath>
                </a14:m>
                <a:r>
                  <a:rPr lang="en-US" sz="2000" dirty="0">
                    <a:latin typeface="Calibri" pitchFamily="34" charset="0"/>
                    <a:cs typeface="Calibri" pitchFamily="34" charset="0"/>
                  </a:rPr>
                  <a:t> is the sample mean and </a:t>
                </a:r>
                <a:r>
                  <a:rPr lang="en-US" sz="2000" i="1" dirty="0">
                    <a:latin typeface="Calibri" pitchFamily="34" charset="0"/>
                    <a:cs typeface="Calibri" pitchFamily="34" charset="0"/>
                  </a:rPr>
                  <a:t>n</a:t>
                </a:r>
                <a:r>
                  <a:rPr lang="en-US" sz="2000" dirty="0">
                    <a:latin typeface="Calibri" pitchFamily="34" charset="0"/>
                    <a:cs typeface="Calibri" pitchFamily="34" charset="0"/>
                  </a:rPr>
                  <a:t> is the sample size)</a:t>
                </a:r>
              </a:p>
              <a:p>
                <a:pPr marL="457200" lvl="1" indent="0">
                  <a:lnSpc>
                    <a:spcPct val="80000"/>
                  </a:lnSpc>
                  <a:buNone/>
                </a:pPr>
                <a:endParaRPr lang="en-US" sz="1600" dirty="0">
                  <a:latin typeface="Calibri" pitchFamily="34" charset="0"/>
                  <a:cs typeface="Calibri" pitchFamily="34" charset="0"/>
                </a:endParaRPr>
              </a:p>
              <a:p>
                <a:pPr lvl="1">
                  <a:lnSpc>
                    <a:spcPct val="80000"/>
                  </a:lnSpc>
                </a:pPr>
                <a:r>
                  <a:rPr lang="en-US" sz="1600" dirty="0">
                    <a:latin typeface="Calibri" pitchFamily="34" charset="0"/>
                    <a:cs typeface="Calibri" pitchFamily="34" charset="0"/>
                  </a:rPr>
                  <a:t>That is, we have </a:t>
                </a:r>
                <a:r>
                  <a:rPr lang="en-US" sz="1600" i="1" dirty="0">
                    <a:latin typeface="Calibri" pitchFamily="34" charset="0"/>
                    <a:cs typeface="Calibri" pitchFamily="34" charset="0"/>
                  </a:rPr>
                  <a:t>n-1 </a:t>
                </a:r>
                <a:r>
                  <a:rPr lang="en-US" sz="1600" dirty="0">
                    <a:latin typeface="Calibri" pitchFamily="34" charset="0"/>
                    <a:cs typeface="Calibri" pitchFamily="34" charset="0"/>
                  </a:rPr>
                  <a:t>and not </a:t>
                </a:r>
                <a:r>
                  <a:rPr lang="en-US" sz="1600" i="1" dirty="0">
                    <a:latin typeface="Calibri" pitchFamily="34" charset="0"/>
                    <a:cs typeface="Calibri" pitchFamily="34" charset="0"/>
                  </a:rPr>
                  <a:t>n</a:t>
                </a:r>
                <a:r>
                  <a:rPr lang="en-US" sz="1600" dirty="0">
                    <a:latin typeface="Calibri" pitchFamily="34" charset="0"/>
                    <a:cs typeface="Calibri" pitchFamily="34" charset="0"/>
                  </a:rPr>
                  <a:t> in the denominator</a:t>
                </a:r>
              </a:p>
              <a:p>
                <a:pPr>
                  <a:lnSpc>
                    <a:spcPct val="80000"/>
                  </a:lnSpc>
                </a:pPr>
                <a:endParaRPr lang="en-US" sz="2000" dirty="0">
                  <a:latin typeface="Calibri" pitchFamily="34" charset="0"/>
                  <a:cs typeface="Calibri" pitchFamily="34" charset="0"/>
                </a:endParaRPr>
              </a:p>
              <a:p>
                <a:pPr>
                  <a:lnSpc>
                    <a:spcPct val="80000"/>
                  </a:lnSpc>
                </a:pPr>
                <a:r>
                  <a:rPr lang="en-US" sz="2000" dirty="0">
                    <a:latin typeface="Calibri" pitchFamily="34" charset="0"/>
                    <a:cs typeface="Calibri" pitchFamily="34" charset="0"/>
                  </a:rPr>
                  <a:t>The reason for this is that having </a:t>
                </a:r>
                <a:r>
                  <a:rPr lang="en-US" sz="2000" i="1" dirty="0">
                    <a:latin typeface="Calibri" pitchFamily="34" charset="0"/>
                    <a:cs typeface="Calibri" pitchFamily="34" charset="0"/>
                  </a:rPr>
                  <a:t>n-1</a:t>
                </a:r>
                <a:r>
                  <a:rPr lang="en-US" sz="2000" dirty="0">
                    <a:latin typeface="Calibri" pitchFamily="34" charset="0"/>
                    <a:cs typeface="Calibri" pitchFamily="34" charset="0"/>
                  </a:rPr>
                  <a:t> in the denominator makes </a:t>
                </a:r>
                <a14:m>
                  <m:oMath xmlns:m="http://schemas.openxmlformats.org/officeDocument/2006/math">
                    <m:sSup>
                      <m:sSupPr>
                        <m:ctrlPr>
                          <a:rPr lang="en-US" sz="2000" i="1">
                            <a:latin typeface="Cambria Math" panose="02040503050406030204" pitchFamily="18" charset="0"/>
                          </a:rPr>
                        </m:ctrlPr>
                      </m:sSupPr>
                      <m:e>
                        <m:r>
                          <a:rPr lang="en-US" sz="2000" b="0" i="1" smtClean="0">
                            <a:latin typeface="Cambria Math" panose="02040503050406030204" pitchFamily="18" charset="0"/>
                          </a:rPr>
                          <m:t>𝑆</m:t>
                        </m:r>
                      </m:e>
                      <m:sup>
                        <m:r>
                          <a:rPr lang="en-US" sz="2000" i="1">
                            <a:latin typeface="Cambria Math" panose="02040503050406030204" pitchFamily="18" charset="0"/>
                          </a:rPr>
                          <m:t>2</m:t>
                        </m:r>
                      </m:sup>
                    </m:sSup>
                  </m:oMath>
                </a14:m>
                <a:r>
                  <a:rPr lang="en-US" sz="2000" dirty="0">
                    <a:latin typeface="Calibri" pitchFamily="34" charset="0"/>
                    <a:cs typeface="Calibri" pitchFamily="34" charset="0"/>
                  </a:rPr>
                  <a:t> an </a:t>
                </a:r>
                <a:r>
                  <a:rPr lang="en-US" sz="2000" i="1" dirty="0">
                    <a:latin typeface="Calibri" pitchFamily="34" charset="0"/>
                    <a:cs typeface="Calibri" pitchFamily="34" charset="0"/>
                  </a:rPr>
                  <a:t>unbiased</a:t>
                </a:r>
                <a:r>
                  <a:rPr lang="en-US" sz="2000" dirty="0">
                    <a:latin typeface="Calibri" pitchFamily="34" charset="0"/>
                    <a:cs typeface="Calibri" pitchFamily="34" charset="0"/>
                  </a:rPr>
                  <a:t> estimator of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𝜎</m:t>
                        </m:r>
                      </m:e>
                      <m:sup>
                        <m:r>
                          <a:rPr lang="en-US" sz="2000" i="1">
                            <a:latin typeface="Cambria Math" panose="02040503050406030204" pitchFamily="18" charset="0"/>
                          </a:rPr>
                          <m:t>2</m:t>
                        </m:r>
                      </m:sup>
                    </m:sSup>
                  </m:oMath>
                </a14:m>
                <a:r>
                  <a:rPr lang="en-US" sz="2000" dirty="0">
                    <a:latin typeface="Calibri" pitchFamily="34" charset="0"/>
                    <a:cs typeface="Calibri" pitchFamily="34" charset="0"/>
                  </a:rPr>
                  <a:t>.</a:t>
                </a:r>
              </a:p>
              <a:p>
                <a:pPr>
                  <a:lnSpc>
                    <a:spcPct val="80000"/>
                  </a:lnSpc>
                </a:pPr>
                <a:r>
                  <a:rPr lang="en-US" sz="2000" dirty="0">
                    <a:latin typeface="Calibri" pitchFamily="34" charset="0"/>
                    <a:cs typeface="Calibri" pitchFamily="34" charset="0"/>
                  </a:rPr>
                  <a:t>That is, </a:t>
                </a:r>
                <a14:m>
                  <m:oMath xmlns:m="http://schemas.openxmlformats.org/officeDocument/2006/math">
                    <m:sSup>
                      <m:sSupPr>
                        <m:ctrlPr>
                          <a:rPr lang="en-US" sz="2000" i="1">
                            <a:latin typeface="Cambria Math" panose="02040503050406030204" pitchFamily="18" charset="0"/>
                          </a:rPr>
                        </m:ctrlPr>
                      </m:sSupPr>
                      <m:e>
                        <m:r>
                          <a:rPr lang="en-US" sz="2000" b="0" i="1" smtClean="0">
                            <a:latin typeface="Cambria Math" panose="02040503050406030204" pitchFamily="18" charset="0"/>
                          </a:rPr>
                          <m:t>𝐸</m:t>
                        </m:r>
                        <m:r>
                          <a:rPr lang="en-US" sz="2000" b="0" i="1" smtClean="0">
                            <a:latin typeface="Cambria Math" panose="02040503050406030204" pitchFamily="18" charset="0"/>
                          </a:rPr>
                          <m:t>(</m:t>
                        </m:r>
                        <m:r>
                          <a:rPr lang="en-US" sz="2000" i="1">
                            <a:latin typeface="Cambria Math" panose="02040503050406030204" pitchFamily="18" charset="0"/>
                          </a:rPr>
                          <m:t>𝑆</m:t>
                        </m:r>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𝜎</m:t>
                        </m:r>
                      </m:e>
                      <m:sup>
                        <m:r>
                          <a:rPr lang="en-US" sz="2000" i="1">
                            <a:latin typeface="Cambria Math" panose="02040503050406030204" pitchFamily="18" charset="0"/>
                          </a:rPr>
                          <m:t>2</m:t>
                        </m:r>
                      </m:sup>
                    </m:sSup>
                  </m:oMath>
                </a14:m>
                <a:endParaRPr lang="en-US" sz="2000" dirty="0">
                  <a:latin typeface="Calibri" pitchFamily="34" charset="0"/>
                  <a:cs typeface="Calibri" pitchFamily="34" charset="0"/>
                </a:endParaRPr>
              </a:p>
              <a:p>
                <a:pPr lvl="1">
                  <a:lnSpc>
                    <a:spcPct val="80000"/>
                  </a:lnSpc>
                </a:pPr>
                <a:r>
                  <a:rPr lang="en-US" sz="1600" dirty="0">
                    <a:latin typeface="Calibri" pitchFamily="34" charset="0"/>
                    <a:cs typeface="Calibri" pitchFamily="34" charset="0"/>
                  </a:rPr>
                  <a:t>Said differently, imagine that you have an infinite number of samples that you draw from the population, and calculate the sample variance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𝑆</m:t>
                        </m:r>
                      </m:e>
                      <m:sup>
                        <m:r>
                          <a:rPr lang="en-US" sz="1600" i="1">
                            <a:latin typeface="Cambria Math" panose="02040503050406030204" pitchFamily="18" charset="0"/>
                          </a:rPr>
                          <m:t>2</m:t>
                        </m:r>
                      </m:sup>
                    </m:sSup>
                  </m:oMath>
                </a14:m>
                <a:r>
                  <a:rPr lang="en-US" sz="1600" dirty="0">
                    <a:latin typeface="Calibri" pitchFamily="34" charset="0"/>
                    <a:cs typeface="Calibri" pitchFamily="34" charset="0"/>
                  </a:rPr>
                  <a:t> from each sample.</a:t>
                </a:r>
              </a:p>
              <a:p>
                <a:pPr lvl="1">
                  <a:lnSpc>
                    <a:spcPct val="80000"/>
                  </a:lnSpc>
                </a:pPr>
                <a:r>
                  <a:rPr lang="en-US" sz="1600" dirty="0">
                    <a:latin typeface="Calibri" pitchFamily="34" charset="0"/>
                    <a:cs typeface="Calibri" pitchFamily="34" charset="0"/>
                  </a:rPr>
                  <a:t>If you were to calculate the </a:t>
                </a:r>
                <a:r>
                  <a:rPr lang="en-US" sz="1600" i="1" dirty="0">
                    <a:latin typeface="Calibri" pitchFamily="34" charset="0"/>
                    <a:cs typeface="Calibri" pitchFamily="34" charset="0"/>
                  </a:rPr>
                  <a:t>average</a:t>
                </a:r>
                <a:r>
                  <a:rPr lang="en-US" sz="1600" dirty="0">
                    <a:latin typeface="Calibri" pitchFamily="34" charset="0"/>
                    <a:cs typeface="Calibri" pitchFamily="34" charset="0"/>
                  </a:rPr>
                  <a:t> of all those sample variances (i.e.,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𝐸</m:t>
                        </m:r>
                        <m:r>
                          <a:rPr lang="en-US" sz="1600" i="1">
                            <a:latin typeface="Cambria Math" panose="02040503050406030204" pitchFamily="18" charset="0"/>
                          </a:rPr>
                          <m:t>(</m:t>
                        </m:r>
                        <m:r>
                          <a:rPr lang="en-US" sz="1600" i="1">
                            <a:latin typeface="Cambria Math" panose="02040503050406030204" pitchFamily="18" charset="0"/>
                          </a:rPr>
                          <m:t>𝑆</m:t>
                        </m:r>
                      </m:e>
                      <m:sup>
                        <m:r>
                          <a:rPr lang="en-US" sz="1600" i="1">
                            <a:latin typeface="Cambria Math" panose="02040503050406030204" pitchFamily="18" charset="0"/>
                          </a:rPr>
                          <m:t>2</m:t>
                        </m:r>
                      </m:sup>
                    </m:sSup>
                    <m:r>
                      <a:rPr lang="en-US" sz="1600" i="1">
                        <a:latin typeface="Cambria Math" panose="02040503050406030204" pitchFamily="18" charset="0"/>
                      </a:rPr>
                      <m:t>)</m:t>
                    </m:r>
                  </m:oMath>
                </a14:m>
                <a:r>
                  <a:rPr lang="en-US" sz="1600" dirty="0">
                    <a:latin typeface="Calibri" pitchFamily="34" charset="0"/>
                    <a:cs typeface="Calibri" pitchFamily="34" charset="0"/>
                  </a:rPr>
                  <a:t>), it would be equal to the population variance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𝜎</m:t>
                        </m:r>
                      </m:e>
                      <m:sup>
                        <m:r>
                          <a:rPr lang="en-US" sz="1600" i="1">
                            <a:latin typeface="Cambria Math" panose="02040503050406030204" pitchFamily="18" charset="0"/>
                          </a:rPr>
                          <m:t>2</m:t>
                        </m:r>
                      </m:sup>
                    </m:sSup>
                  </m:oMath>
                </a14:m>
                <a:r>
                  <a:rPr lang="en-US" sz="1600" dirty="0">
                    <a:latin typeface="Calibri" pitchFamily="34" charset="0"/>
                    <a:cs typeface="Calibri" pitchFamily="34" charset="0"/>
                  </a:rPr>
                  <a:t>.</a:t>
                </a:r>
              </a:p>
              <a:p>
                <a:pPr>
                  <a:lnSpc>
                    <a:spcPct val="80000"/>
                  </a:lnSpc>
                </a:pPr>
                <a:r>
                  <a:rPr lang="en-US" sz="2000" dirty="0">
                    <a:latin typeface="Calibri" pitchFamily="34" charset="0"/>
                    <a:cs typeface="Calibri" pitchFamily="34" charset="0"/>
                  </a:rPr>
                  <a:t>On the other hand, if we were to have </a:t>
                </a:r>
                <a:r>
                  <a:rPr lang="en-US" sz="2000" i="1" dirty="0">
                    <a:latin typeface="Calibri" pitchFamily="34" charset="0"/>
                    <a:cs typeface="Calibri" pitchFamily="34" charset="0"/>
                  </a:rPr>
                  <a:t>n</a:t>
                </a:r>
                <a:r>
                  <a:rPr lang="en-US" sz="2000" dirty="0">
                    <a:latin typeface="Calibri" pitchFamily="34" charset="0"/>
                    <a:cs typeface="Calibri" pitchFamily="34" charset="0"/>
                  </a:rPr>
                  <a:t> in the denominator of the sample variance,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𝑆</m:t>
                        </m:r>
                      </m:e>
                      <m:sup>
                        <m:r>
                          <a:rPr lang="en-US" sz="2000" i="1">
                            <a:latin typeface="Cambria Math" panose="02040503050406030204" pitchFamily="18" charset="0"/>
                          </a:rPr>
                          <m:t>2</m:t>
                        </m:r>
                      </m:sup>
                    </m:sSup>
                  </m:oMath>
                </a14:m>
                <a:r>
                  <a:rPr lang="en-US" sz="2000" dirty="0">
                    <a:latin typeface="Calibri" pitchFamily="34" charset="0"/>
                    <a:cs typeface="Calibri" pitchFamily="34" charset="0"/>
                  </a:rPr>
                  <a:t> would be a </a:t>
                </a:r>
                <a:r>
                  <a:rPr lang="en-US" sz="2000" i="1" dirty="0">
                    <a:latin typeface="Calibri" pitchFamily="34" charset="0"/>
                    <a:cs typeface="Calibri" pitchFamily="34" charset="0"/>
                  </a:rPr>
                  <a:t>biased </a:t>
                </a:r>
                <a:r>
                  <a:rPr lang="en-US" sz="2000" dirty="0">
                    <a:latin typeface="Calibri" pitchFamily="34" charset="0"/>
                    <a:cs typeface="Calibri" pitchFamily="34" charset="0"/>
                  </a:rPr>
                  <a:t>estimator of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𝜎</m:t>
                        </m:r>
                      </m:e>
                      <m:sup>
                        <m:r>
                          <a:rPr lang="en-US" sz="2000" i="1">
                            <a:latin typeface="Cambria Math" panose="02040503050406030204" pitchFamily="18" charset="0"/>
                          </a:rPr>
                          <m:t>2</m:t>
                        </m:r>
                      </m:sup>
                    </m:sSup>
                  </m:oMath>
                </a14:m>
                <a:r>
                  <a:rPr lang="en-US" sz="2000" dirty="0">
                    <a:latin typeface="Calibri" pitchFamily="34" charset="0"/>
                    <a:cs typeface="Calibri" pitchFamily="34" charset="0"/>
                  </a:rPr>
                  <a:t> -- that is,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𝐸</m:t>
                        </m:r>
                        <m:r>
                          <a:rPr lang="en-US" sz="2000" i="1">
                            <a:latin typeface="Cambria Math" panose="02040503050406030204" pitchFamily="18" charset="0"/>
                          </a:rPr>
                          <m:t>(</m:t>
                        </m:r>
                        <m:r>
                          <a:rPr lang="en-US" sz="2000" i="1">
                            <a:latin typeface="Cambria Math" panose="02040503050406030204" pitchFamily="18" charset="0"/>
                          </a:rPr>
                          <m:t>𝑆</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𝜎</m:t>
                        </m:r>
                      </m:e>
                      <m:sup>
                        <m:r>
                          <a:rPr lang="en-US" sz="2000" i="1">
                            <a:latin typeface="Cambria Math" panose="02040503050406030204" pitchFamily="18" charset="0"/>
                          </a:rPr>
                          <m:t>2</m:t>
                        </m:r>
                      </m:sup>
                    </m:sSup>
                  </m:oMath>
                </a14:m>
                <a:endParaRPr lang="en-US" sz="2000" dirty="0">
                  <a:latin typeface="Calibri" pitchFamily="34" charset="0"/>
                  <a:cs typeface="Calibri" pitchFamily="34" charset="0"/>
                </a:endParaRPr>
              </a:p>
              <a:p>
                <a:pPr lvl="1">
                  <a:lnSpc>
                    <a:spcPct val="80000"/>
                  </a:lnSpc>
                </a:pPr>
                <a:r>
                  <a:rPr lang="en-US" sz="1600" dirty="0">
                    <a:latin typeface="Calibri" pitchFamily="34" charset="0"/>
                    <a:cs typeface="Calibri" pitchFamily="34" charset="0"/>
                  </a:rPr>
                  <a:t>The bias here would be non-zero, and would equal to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𝐸</m:t>
                        </m:r>
                        <m:r>
                          <a:rPr lang="en-US" sz="1600" i="1">
                            <a:latin typeface="Cambria Math" panose="02040503050406030204" pitchFamily="18" charset="0"/>
                          </a:rPr>
                          <m:t>(</m:t>
                        </m:r>
                        <m:r>
                          <a:rPr lang="en-US" sz="1600" i="1">
                            <a:latin typeface="Cambria Math" panose="02040503050406030204" pitchFamily="18" charset="0"/>
                          </a:rPr>
                          <m:t>𝑆</m:t>
                        </m:r>
                      </m:e>
                      <m:sup>
                        <m:r>
                          <a:rPr lang="en-US" sz="1600" i="1">
                            <a:latin typeface="Cambria Math" panose="02040503050406030204" pitchFamily="18" charset="0"/>
                          </a:rPr>
                          <m:t>2</m:t>
                        </m:r>
                      </m:sup>
                    </m:sSup>
                    <m:r>
                      <a:rPr lang="en-US" sz="1600" i="1">
                        <a:latin typeface="Cambria Math" panose="02040503050406030204" pitchFamily="18" charset="0"/>
                      </a:rPr>
                      <m:t>)</m:t>
                    </m:r>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𝜎</m:t>
                        </m:r>
                      </m:e>
                      <m:sup>
                        <m:r>
                          <a:rPr lang="en-US" sz="1600" i="1">
                            <a:latin typeface="Cambria Math" panose="02040503050406030204" pitchFamily="18" charset="0"/>
                          </a:rPr>
                          <m:t>2</m:t>
                        </m:r>
                      </m:sup>
                    </m:sSup>
                  </m:oMath>
                </a14:m>
                <a:endParaRPr lang="en-US" sz="1600" dirty="0">
                  <a:latin typeface="Calibri" pitchFamily="34" charset="0"/>
                  <a:cs typeface="Calibri" pitchFamily="34" charset="0"/>
                </a:endParaRPr>
              </a:p>
              <a:p>
                <a:pPr>
                  <a:lnSpc>
                    <a:spcPct val="80000"/>
                  </a:lnSpc>
                </a:pPr>
                <a:r>
                  <a:rPr lang="en-US" sz="2000" dirty="0">
                    <a:latin typeface="Calibri" pitchFamily="34" charset="0"/>
                    <a:cs typeface="Calibri" pitchFamily="34" charset="0"/>
                  </a:rPr>
                  <a:t>See illustration at: </a:t>
                </a:r>
                <a:r>
                  <a:rPr lang="en-US" sz="2000" dirty="0">
                    <a:latin typeface="Calibri" pitchFamily="34" charset="0"/>
                    <a:cs typeface="Calibri" pitchFamily="34" charset="0"/>
                    <a:hlinkClick r:id="rId3"/>
                  </a:rPr>
                  <a:t>http://onlinestatbook.com/stat_sim/sampling_dist/</a:t>
                </a:r>
                <a:r>
                  <a:rPr lang="en-US" sz="2000" dirty="0">
                    <a:latin typeface="Calibri" pitchFamily="34" charset="0"/>
                    <a:cs typeface="Calibri" pitchFamily="34" charset="0"/>
                  </a:rPr>
                  <a:t> </a:t>
                </a:r>
              </a:p>
            </p:txBody>
          </p:sp>
        </mc:Choice>
        <mc:Fallback xmlns="">
          <p:sp>
            <p:nvSpPr>
              <p:cNvPr id="56323" name="Rectangle 3"/>
              <p:cNvSpPr>
                <a:spLocks noGrp="1" noRot="1" noChangeAspect="1" noMove="1" noResize="1" noEditPoints="1" noAdjustHandles="1" noChangeArrowheads="1" noChangeShapeType="1" noTextEdit="1"/>
              </p:cNvSpPr>
              <p:nvPr>
                <p:ph type="body" idx="1"/>
              </p:nvPr>
            </p:nvSpPr>
            <p:spPr>
              <a:xfrm>
                <a:off x="0" y="914400"/>
                <a:ext cx="9144000" cy="5105400"/>
              </a:xfrm>
              <a:blipFill rotWithShape="0">
                <a:blip r:embed="rId4"/>
                <a:stretch>
                  <a:fillRect l="-733" t="-119" r="-400" b="-3938"/>
                </a:stretch>
              </a:blipFill>
            </p:spPr>
            <p:txBody>
              <a:bodyPr/>
              <a:lstStyle/>
              <a:p>
                <a:r>
                  <a:rPr lang="en-US">
                    <a:noFill/>
                  </a:rPr>
                  <a:t> </a:t>
                </a:r>
              </a:p>
            </p:txBody>
          </p:sp>
        </mc:Fallback>
      </mc:AlternateContent>
    </p:spTree>
    <p:extLst>
      <p:ext uri="{BB962C8B-B14F-4D97-AF65-F5344CB8AC3E}">
        <p14:creationId xmlns:p14="http://schemas.microsoft.com/office/powerpoint/2010/main" val="80930200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0" y="152400"/>
            <a:ext cx="9144000" cy="792162"/>
          </a:xfrm>
        </p:spPr>
        <p:txBody>
          <a:bodyPr/>
          <a:lstStyle/>
          <a:p>
            <a:pPr algn="l"/>
            <a:r>
              <a:rPr lang="en-US" sz="3600" b="1" dirty="0">
                <a:solidFill>
                  <a:schemeClr val="tx1"/>
                </a:solidFill>
                <a:latin typeface="Calibri" pitchFamily="34" charset="0"/>
                <a:cs typeface="Calibri" pitchFamily="34" charset="0"/>
              </a:rPr>
              <a:t>Phrasing It Slightly Differently…</a:t>
            </a:r>
          </a:p>
        </p:txBody>
      </p:sp>
      <mc:AlternateContent xmlns:mc="http://schemas.openxmlformats.org/markup-compatibility/2006" xmlns:a14="http://schemas.microsoft.com/office/drawing/2010/main">
        <mc:Choice Requires="a14">
          <p:sp>
            <p:nvSpPr>
              <p:cNvPr id="56323" name="Rectangle 3"/>
              <p:cNvSpPr>
                <a:spLocks noGrp="1" noChangeArrowheads="1"/>
              </p:cNvSpPr>
              <p:nvPr>
                <p:ph type="body" idx="1"/>
              </p:nvPr>
            </p:nvSpPr>
            <p:spPr>
              <a:xfrm>
                <a:off x="0" y="914400"/>
                <a:ext cx="9144000" cy="5105400"/>
              </a:xfrm>
            </p:spPr>
            <p:txBody>
              <a:bodyPr/>
              <a:lstStyle/>
              <a:p>
                <a:pPr>
                  <a:lnSpc>
                    <a:spcPct val="80000"/>
                  </a:lnSpc>
                </a:pPr>
                <a:r>
                  <a:rPr lang="en-US" sz="2400" b="1" dirty="0">
                    <a:latin typeface="Calibri" panose="020F0502020204030204" pitchFamily="34" charset="0"/>
                  </a:rPr>
                  <a:t>Bias</a:t>
                </a:r>
                <a:r>
                  <a:rPr lang="en-US" sz="2400" dirty="0">
                    <a:latin typeface="Calibri" panose="020F0502020204030204" pitchFamily="34" charset="0"/>
                  </a:rPr>
                  <a:t> refers to the error that is introduced by approximating a real-life problem, which may be extremely complicated, by a much simpler model. </a:t>
                </a:r>
              </a:p>
              <a:p>
                <a:pPr>
                  <a:lnSpc>
                    <a:spcPct val="80000"/>
                  </a:lnSpc>
                </a:pPr>
                <a:r>
                  <a:rPr lang="en-US" sz="2400" dirty="0">
                    <a:latin typeface="Calibri" panose="020F0502020204030204" pitchFamily="34" charset="0"/>
                  </a:rPr>
                  <a:t>For example, linear regression assumes that there is a linear relationship between </a:t>
                </a:r>
                <a14:m>
                  <m:oMath xmlns:m="http://schemas.openxmlformats.org/officeDocument/2006/math">
                    <m:r>
                      <a:rPr lang="en-US" sz="2400" b="0" i="1" dirty="0" smtClean="0">
                        <a:latin typeface="Cambria Math" panose="02040503050406030204" pitchFamily="18" charset="0"/>
                      </a:rPr>
                      <m:t>𝑦</m:t>
                    </m:r>
                  </m:oMath>
                </a14:m>
                <a:r>
                  <a:rPr lang="en-US" sz="2400" dirty="0">
                    <a:latin typeface="Calibri" panose="020F0502020204030204" pitchFamily="34" charset="0"/>
                  </a:rPr>
                  <a:t> and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1</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2</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𝑘</m:t>
                        </m:r>
                      </m:sub>
                    </m:sSub>
                  </m:oMath>
                </a14:m>
                <a:r>
                  <a:rPr lang="en-US" sz="2400" dirty="0">
                    <a:latin typeface="Calibri" panose="020F0502020204030204" pitchFamily="34" charset="0"/>
                  </a:rPr>
                  <a:t>. It is unlikely that any real-life problem truly has such a simple linear relationship,</a:t>
                </a:r>
                <a:r>
                  <a:rPr lang="en-US" sz="2400" dirty="0"/>
                  <a:t> </a:t>
                </a:r>
                <a:r>
                  <a:rPr lang="en-US" sz="2400" dirty="0">
                    <a:latin typeface="Calibri" panose="020F0502020204030204" pitchFamily="34" charset="0"/>
                  </a:rPr>
                  <a:t>and so performing linear regression will undoubtedly result in some bias in the estimate of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Calibri" panose="020F0502020204030204" pitchFamily="34" charset="0"/>
                  </a:rPr>
                  <a:t>.</a:t>
                </a:r>
                <a:endParaRPr lang="en-US" sz="1800" dirty="0">
                  <a:latin typeface="Calibri" panose="020F0502020204030204" pitchFamily="34" charset="0"/>
                </a:endParaRPr>
              </a:p>
            </p:txBody>
          </p:sp>
        </mc:Choice>
        <mc:Fallback xmlns="">
          <p:sp>
            <p:nvSpPr>
              <p:cNvPr id="56323" name="Rectangle 3"/>
              <p:cNvSpPr>
                <a:spLocks noGrp="1" noRot="1" noChangeAspect="1" noMove="1" noResize="1" noEditPoints="1" noAdjustHandles="1" noChangeArrowheads="1" noChangeShapeType="1" noTextEdit="1"/>
              </p:cNvSpPr>
              <p:nvPr>
                <p:ph type="body" idx="1"/>
              </p:nvPr>
            </p:nvSpPr>
            <p:spPr>
              <a:xfrm>
                <a:off x="0" y="914400"/>
                <a:ext cx="9144000" cy="5105400"/>
              </a:xfrm>
              <a:blipFill rotWithShape="0">
                <a:blip r:embed="rId3"/>
                <a:stretch>
                  <a:fillRect l="-1067" t="-2387" r="-1133"/>
                </a:stretch>
              </a:blipFill>
            </p:spPr>
            <p:txBody>
              <a:bodyPr/>
              <a:lstStyle/>
              <a:p>
                <a:r>
                  <a:rPr lang="en-US">
                    <a:noFill/>
                  </a:rPr>
                  <a:t> </a:t>
                </a:r>
              </a:p>
            </p:txBody>
          </p:sp>
        </mc:Fallback>
      </mc:AlternateContent>
    </p:spTree>
    <p:extLst>
      <p:ext uri="{BB962C8B-B14F-4D97-AF65-F5344CB8AC3E}">
        <p14:creationId xmlns:p14="http://schemas.microsoft.com/office/powerpoint/2010/main" val="384811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0" y="381000"/>
            <a:ext cx="9144000" cy="808038"/>
          </a:xfrm>
        </p:spPr>
        <p:txBody>
          <a:bodyPr/>
          <a:lstStyle/>
          <a:p>
            <a:pPr algn="l"/>
            <a:r>
              <a:rPr lang="en-US" sz="3600" b="1" dirty="0">
                <a:solidFill>
                  <a:schemeClr val="tx1"/>
                </a:solidFill>
                <a:latin typeface="Calibri" pitchFamily="34" charset="0"/>
                <a:cs typeface="Calibri" pitchFamily="34" charset="0"/>
              </a:rPr>
              <a:t>Sample vs. Population Correlation Coefficient</a:t>
            </a:r>
          </a:p>
        </p:txBody>
      </p:sp>
      <p:sp>
        <p:nvSpPr>
          <p:cNvPr id="65539" name="Rectangle 3"/>
          <p:cNvSpPr>
            <a:spLocks noGrp="1" noChangeArrowheads="1"/>
          </p:cNvSpPr>
          <p:nvPr>
            <p:ph type="body" idx="1"/>
          </p:nvPr>
        </p:nvSpPr>
        <p:spPr>
          <a:xfrm>
            <a:off x="0" y="1371600"/>
            <a:ext cx="9144000" cy="5410200"/>
          </a:xfrm>
        </p:spPr>
        <p:txBody>
          <a:bodyPr/>
          <a:lstStyle/>
          <a:p>
            <a:pPr>
              <a:lnSpc>
                <a:spcPct val="90000"/>
              </a:lnSpc>
            </a:pPr>
            <a:r>
              <a:rPr lang="en-US" sz="2400" dirty="0">
                <a:latin typeface="Calibri" pitchFamily="34" charset="0"/>
                <a:cs typeface="Calibri" pitchFamily="34" charset="0"/>
              </a:rPr>
              <a:t>The sample correlation coefficient </a:t>
            </a:r>
            <a:r>
              <a:rPr lang="en-US" sz="2400" i="1" dirty="0">
                <a:latin typeface="Calibri" pitchFamily="34" charset="0"/>
                <a:cs typeface="Calibri" pitchFamily="34" charset="0"/>
              </a:rPr>
              <a:t>r</a:t>
            </a:r>
            <a:r>
              <a:rPr lang="en-US" sz="2400" dirty="0">
                <a:latin typeface="Calibri" pitchFamily="34" charset="0"/>
                <a:cs typeface="Calibri" pitchFamily="34" charset="0"/>
              </a:rPr>
              <a:t> is an estimator of the population correlation coefficient </a:t>
            </a:r>
            <a:r>
              <a:rPr lang="el-GR" sz="2400" i="1" dirty="0">
                <a:latin typeface="Calibri" pitchFamily="34" charset="0"/>
                <a:cs typeface="Calibri" pitchFamily="34" charset="0"/>
              </a:rPr>
              <a:t>ρ</a:t>
            </a:r>
            <a:r>
              <a:rPr lang="en-US" sz="2400" i="1" dirty="0">
                <a:latin typeface="Calibri" pitchFamily="34" charset="0"/>
                <a:cs typeface="Calibri" pitchFamily="34" charset="0"/>
              </a:rPr>
              <a:t> </a:t>
            </a:r>
            <a:r>
              <a:rPr lang="en-US" sz="2400" dirty="0">
                <a:latin typeface="Calibri" pitchFamily="34" charset="0"/>
                <a:cs typeface="Calibri" pitchFamily="34" charset="0"/>
              </a:rPr>
              <a:t>(rho).</a:t>
            </a:r>
          </a:p>
          <a:p>
            <a:pPr>
              <a:lnSpc>
                <a:spcPct val="90000"/>
              </a:lnSpc>
            </a:pPr>
            <a:endParaRPr lang="en-US" sz="2400" dirty="0">
              <a:latin typeface="Calibri" pitchFamily="34" charset="0"/>
              <a:cs typeface="Calibri" pitchFamily="34" charset="0"/>
            </a:endParaRPr>
          </a:p>
          <a:p>
            <a:pPr>
              <a:lnSpc>
                <a:spcPct val="90000"/>
              </a:lnSpc>
            </a:pPr>
            <a:r>
              <a:rPr lang="el-GR" sz="2400" i="1" dirty="0">
                <a:latin typeface="Calibri" pitchFamily="34" charset="0"/>
                <a:cs typeface="Calibri" pitchFamily="34" charset="0"/>
              </a:rPr>
              <a:t>ρ</a:t>
            </a:r>
            <a:r>
              <a:rPr lang="en-US" sz="2400" dirty="0">
                <a:latin typeface="Calibri" pitchFamily="34" charset="0"/>
                <a:cs typeface="Calibri" pitchFamily="34" charset="0"/>
              </a:rPr>
              <a:t> becomes a measure of how strongly related </a:t>
            </a:r>
            <a:r>
              <a:rPr lang="en-US" sz="2400" i="1" dirty="0">
                <a:latin typeface="Calibri" pitchFamily="34" charset="0"/>
                <a:cs typeface="Calibri" pitchFamily="34" charset="0"/>
              </a:rPr>
              <a:t>X</a:t>
            </a:r>
            <a:r>
              <a:rPr lang="en-US" sz="2400" dirty="0">
                <a:latin typeface="Calibri" pitchFamily="34" charset="0"/>
                <a:cs typeface="Calibri" pitchFamily="34" charset="0"/>
              </a:rPr>
              <a:t> and </a:t>
            </a:r>
            <a:r>
              <a:rPr lang="en-US" sz="2400" i="1" dirty="0">
                <a:latin typeface="Calibri" pitchFamily="34" charset="0"/>
                <a:cs typeface="Calibri" pitchFamily="34" charset="0"/>
              </a:rPr>
              <a:t>Y</a:t>
            </a:r>
            <a:r>
              <a:rPr lang="en-US" sz="2400" dirty="0">
                <a:latin typeface="Calibri" pitchFamily="34" charset="0"/>
                <a:cs typeface="Calibri" pitchFamily="34" charset="0"/>
              </a:rPr>
              <a:t> are in that population.</a:t>
            </a:r>
          </a:p>
          <a:p>
            <a:pPr>
              <a:lnSpc>
                <a:spcPct val="90000"/>
              </a:lnSpc>
            </a:pPr>
            <a:endParaRPr lang="en-US" sz="2100" dirty="0">
              <a:latin typeface="Calibri" pitchFamily="34" charset="0"/>
              <a:cs typeface="Calibri" pitchFamily="34" charset="0"/>
            </a:endParaRPr>
          </a:p>
          <a:p>
            <a:pPr>
              <a:lnSpc>
                <a:spcPct val="90000"/>
              </a:lnSpc>
            </a:pPr>
            <a:endParaRPr lang="en-US" sz="2100" dirty="0">
              <a:latin typeface="Calibri" pitchFamily="34" charset="0"/>
              <a:cs typeface="Calibri" pitchFamily="34" charset="0"/>
            </a:endParaRPr>
          </a:p>
        </p:txBody>
      </p:sp>
      <p:pic>
        <p:nvPicPr>
          <p:cNvPr id="3074" name="Picture 2"/>
          <p:cNvPicPr>
            <a:picLocks noChangeAspect="1" noChangeArrowheads="1"/>
          </p:cNvPicPr>
          <p:nvPr/>
        </p:nvPicPr>
        <p:blipFill>
          <a:blip r:embed="rId2" cstate="print"/>
          <a:srcRect/>
          <a:stretch>
            <a:fillRect/>
          </a:stretch>
        </p:blipFill>
        <p:spPr bwMode="auto">
          <a:xfrm>
            <a:off x="971550" y="4038600"/>
            <a:ext cx="7258050" cy="914400"/>
          </a:xfrm>
          <a:prstGeom prst="rect">
            <a:avLst/>
          </a:prstGeom>
          <a:noFill/>
          <a:ln w="9525">
            <a:noFill/>
            <a:miter lim="800000"/>
            <a:headEnd/>
            <a:tailEnd/>
          </a:ln>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0" y="152400"/>
            <a:ext cx="9144000" cy="792162"/>
          </a:xfrm>
        </p:spPr>
        <p:txBody>
          <a:bodyPr/>
          <a:lstStyle/>
          <a:p>
            <a:pPr algn="l"/>
            <a:r>
              <a:rPr lang="en-US" sz="3600" b="1" dirty="0">
                <a:solidFill>
                  <a:schemeClr val="tx1"/>
                </a:solidFill>
                <a:latin typeface="Calibri" pitchFamily="34" charset="0"/>
                <a:cs typeface="Calibri" pitchFamily="34" charset="0"/>
              </a:rPr>
              <a:t>Variance of an Estimator</a:t>
            </a:r>
          </a:p>
        </p:txBody>
      </p:sp>
      <mc:AlternateContent xmlns:mc="http://schemas.openxmlformats.org/markup-compatibility/2006" xmlns:a14="http://schemas.microsoft.com/office/drawing/2010/main">
        <mc:Choice Requires="a14">
          <p:sp>
            <p:nvSpPr>
              <p:cNvPr id="56323" name="Rectangle 3"/>
              <p:cNvSpPr>
                <a:spLocks noGrp="1" noChangeArrowheads="1"/>
              </p:cNvSpPr>
              <p:nvPr>
                <p:ph type="body" idx="1"/>
              </p:nvPr>
            </p:nvSpPr>
            <p:spPr>
              <a:xfrm>
                <a:off x="0" y="914400"/>
                <a:ext cx="9144000" cy="5943600"/>
              </a:xfrm>
            </p:spPr>
            <p:txBody>
              <a:bodyPr/>
              <a:lstStyle/>
              <a:p>
                <a:pPr>
                  <a:lnSpc>
                    <a:spcPct val="80000"/>
                  </a:lnSpc>
                </a:pPr>
                <a:r>
                  <a:rPr lang="en-US" sz="2400" dirty="0">
                    <a:latin typeface="Calibri" pitchFamily="34" charset="0"/>
                    <a:cs typeface="Calibri" pitchFamily="34" charset="0"/>
                  </a:rPr>
                  <a:t>Recall: If the variable is normal, both the sample mean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𝑋</m:t>
                        </m:r>
                      </m:e>
                    </m:acc>
                  </m:oMath>
                </a14:m>
                <a:r>
                  <a:rPr lang="en-US" sz="2400" dirty="0">
                    <a:latin typeface="Calibri" pitchFamily="34" charset="0"/>
                    <a:cs typeface="Calibri" pitchFamily="34" charset="0"/>
                  </a:rPr>
                  <a:t> and the sample median</a:t>
                </a:r>
                <a:r>
                  <a:rPr lang="en-US" sz="2400" dirty="0"/>
                  <a:t>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𝑋</m:t>
                        </m:r>
                      </m:e>
                    </m:acc>
                  </m:oMath>
                </a14:m>
                <a:r>
                  <a:rPr lang="en-US" sz="2400" dirty="0">
                    <a:latin typeface="Calibri" pitchFamily="34" charset="0"/>
                    <a:cs typeface="Calibri" pitchFamily="34" charset="0"/>
                  </a:rPr>
                  <a:t> are unbiased estimators of the population mean </a:t>
                </a:r>
                <a14:m>
                  <m:oMath xmlns:m="http://schemas.openxmlformats.org/officeDocument/2006/math">
                    <m:r>
                      <a:rPr lang="en-US" sz="2400" i="1">
                        <a:latin typeface="Cambria Math"/>
                        <a:ea typeface="Cambria Math"/>
                      </a:rPr>
                      <m:t>𝜇</m:t>
                    </m:r>
                  </m:oMath>
                </a14:m>
                <a:r>
                  <a:rPr lang="en-US" sz="2400" dirty="0">
                    <a:latin typeface="Calibri" pitchFamily="34" charset="0"/>
                    <a:cs typeface="Calibri" pitchFamily="34" charset="0"/>
                  </a:rPr>
                  <a:t>.</a:t>
                </a:r>
              </a:p>
              <a:p>
                <a:pPr lvl="1">
                  <a:lnSpc>
                    <a:spcPct val="80000"/>
                  </a:lnSpc>
                </a:pPr>
                <a:r>
                  <a:rPr lang="en-US" sz="2000" dirty="0">
                    <a:latin typeface="Calibri" pitchFamily="34" charset="0"/>
                    <a:cs typeface="Calibri" pitchFamily="34" charset="0"/>
                  </a:rPr>
                  <a:t>However, the variance of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𝑋</m:t>
                        </m:r>
                      </m:e>
                    </m:acc>
                  </m:oMath>
                </a14:m>
                <a:r>
                  <a:rPr lang="en-US" sz="2000" dirty="0">
                    <a:latin typeface="Calibri" pitchFamily="34" charset="0"/>
                    <a:cs typeface="Calibri" pitchFamily="34" charset="0"/>
                  </a:rPr>
                  <a:t> is smaller than the variance of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𝑋</m:t>
                        </m:r>
                      </m:e>
                    </m:acc>
                  </m:oMath>
                </a14:m>
                <a:r>
                  <a:rPr lang="en-US" sz="2000" dirty="0">
                    <a:latin typeface="Calibri" pitchFamily="34" charset="0"/>
                  </a:rPr>
                  <a:t>. </a:t>
                </a:r>
              </a:p>
              <a:p>
                <a:pPr>
                  <a:lnSpc>
                    <a:spcPct val="80000"/>
                  </a:lnSpc>
                </a:pPr>
                <a:r>
                  <a:rPr lang="en-US" sz="2400" dirty="0">
                    <a:latin typeface="Calibri" pitchFamily="34" charset="0"/>
                    <a:cs typeface="Calibri" pitchFamily="34" charset="0"/>
                  </a:rPr>
                  <a:t>Traditionally, statisticians have preferred </a:t>
                </a:r>
                <a:r>
                  <a:rPr lang="en-US" sz="2400" b="1" i="1" dirty="0">
                    <a:latin typeface="Calibri" pitchFamily="34" charset="0"/>
                    <a:cs typeface="Calibri" pitchFamily="34" charset="0"/>
                  </a:rPr>
                  <a:t>unbiased estimators with the smallest variance</a:t>
                </a:r>
                <a:r>
                  <a:rPr lang="en-US" sz="2400" dirty="0">
                    <a:latin typeface="Calibri" pitchFamily="34" charset="0"/>
                    <a:cs typeface="Calibri" pitchFamily="34" charset="0"/>
                  </a:rPr>
                  <a:t>.</a:t>
                </a:r>
              </a:p>
              <a:p>
                <a:pPr lvl="1">
                  <a:lnSpc>
                    <a:spcPct val="80000"/>
                  </a:lnSpc>
                </a:pPr>
                <a:r>
                  <a:rPr lang="en-US" sz="2000" dirty="0">
                    <a:latin typeface="Calibri" pitchFamily="34" charset="0"/>
                    <a:cs typeface="Calibri" pitchFamily="34" charset="0"/>
                  </a:rPr>
                  <a:t>OLS yields unbiased estimates of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oMath>
                </a14:m>
                <a:r>
                  <a:rPr lang="en-US" sz="2000" dirty="0">
                    <a:latin typeface="Calibri" pitchFamily="34" charset="0"/>
                    <a:cs typeface="Calibri" pitchFamily="34" charset="0"/>
                  </a:rPr>
                  <a:t> with the smallest variance.</a:t>
                </a:r>
              </a:p>
              <a:p>
                <a:pPr lvl="1">
                  <a:lnSpc>
                    <a:spcPct val="80000"/>
                  </a:lnSpc>
                </a:pPr>
                <a:r>
                  <a:rPr lang="en-US" sz="2000" dirty="0">
                    <a:latin typeface="Calibri" pitchFamily="34" charset="0"/>
                    <a:cs typeface="Calibri" pitchFamily="34" charset="0"/>
                  </a:rPr>
                  <a:t>This is the reason we minimize least squares (as opposed to, say, least absolute values) of residuals to get our estimates.</a:t>
                </a:r>
              </a:p>
              <a:p>
                <a:pPr>
                  <a:lnSpc>
                    <a:spcPct val="80000"/>
                  </a:lnSpc>
                </a:pPr>
                <a:r>
                  <a:rPr lang="en-US" sz="2400" dirty="0">
                    <a:latin typeface="Calibri" panose="020F0502020204030204" pitchFamily="34" charset="0"/>
                  </a:rPr>
                  <a:t>In the context of regression analysis, you can think of variance as the amount by which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Calibri" panose="020F0502020204030204" pitchFamily="34" charset="0"/>
                  </a:rPr>
                  <a:t> would change if we estimated it using different training data sets. Since the training data are used to fit the statistical learning method, different training data sets will result in a different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Calibri" panose="020F0502020204030204" pitchFamily="34" charset="0"/>
                  </a:rPr>
                  <a:t>.</a:t>
                </a:r>
              </a:p>
            </p:txBody>
          </p:sp>
        </mc:Choice>
        <mc:Fallback xmlns="">
          <p:sp>
            <p:nvSpPr>
              <p:cNvPr id="56323" name="Rectangle 3"/>
              <p:cNvSpPr>
                <a:spLocks noGrp="1" noRot="1" noChangeAspect="1" noMove="1" noResize="1" noEditPoints="1" noAdjustHandles="1" noChangeArrowheads="1" noChangeShapeType="1" noTextEdit="1"/>
              </p:cNvSpPr>
              <p:nvPr>
                <p:ph type="body" idx="1"/>
              </p:nvPr>
            </p:nvSpPr>
            <p:spPr>
              <a:xfrm>
                <a:off x="0" y="914400"/>
                <a:ext cx="9144000" cy="5943600"/>
              </a:xfrm>
              <a:blipFill rotWithShape="0">
                <a:blip r:embed="rId3"/>
                <a:stretch>
                  <a:fillRect l="-1067" t="-2051" r="-1400"/>
                </a:stretch>
              </a:blipFill>
            </p:spPr>
            <p:txBody>
              <a:bodyPr/>
              <a:lstStyle/>
              <a:p>
                <a:r>
                  <a:rPr lang="en-US">
                    <a:noFill/>
                  </a:rPr>
                  <a:t> </a:t>
                </a:r>
              </a:p>
            </p:txBody>
          </p:sp>
        </mc:Fallback>
      </mc:AlternateContent>
    </p:spTree>
    <p:extLst>
      <p:ext uri="{BB962C8B-B14F-4D97-AF65-F5344CB8AC3E}">
        <p14:creationId xmlns:p14="http://schemas.microsoft.com/office/powerpoint/2010/main" val="25946505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7924800" cy="742950"/>
          </a:xfrm>
        </p:spPr>
        <p:txBody>
          <a:bodyPr/>
          <a:lstStyle/>
          <a:p>
            <a:pPr algn="l"/>
            <a:r>
              <a:rPr lang="en-US" b="1" dirty="0">
                <a:latin typeface="Calibri" pitchFamily="34" charset="0"/>
              </a:rPr>
              <a:t>Illustration of Bias and Variance</a:t>
            </a:r>
          </a:p>
        </p:txBody>
      </p:sp>
      <p:pic>
        <p:nvPicPr>
          <p:cNvPr id="1044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178384"/>
            <a:ext cx="4248150" cy="4501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163811" y="3018390"/>
            <a:ext cx="2971800" cy="584775"/>
          </a:xfrm>
          <a:prstGeom prst="rect">
            <a:avLst/>
          </a:prstGeom>
          <a:noFill/>
        </p:spPr>
        <p:txBody>
          <a:bodyPr wrap="square" rtlCol="0">
            <a:spAutoFit/>
          </a:bodyPr>
          <a:lstStyle/>
          <a:p>
            <a:r>
              <a:rPr lang="en-US" sz="1600" dirty="0">
                <a:latin typeface="Calibri" pitchFamily="34" charset="0"/>
              </a:rPr>
              <a:t>Source: </a:t>
            </a:r>
            <a:r>
              <a:rPr lang="en-US" sz="1600" dirty="0">
                <a:latin typeface="Calibri" pitchFamily="34" charset="0"/>
                <a:hlinkClick r:id="rId3"/>
              </a:rPr>
              <a:t>http://scott.fortmann-roe.com/docs/BiasVariance.html</a:t>
            </a:r>
            <a:r>
              <a:rPr lang="en-US" sz="1600" dirty="0">
                <a:latin typeface="Calibri" pitchFamily="34" charset="0"/>
              </a:rPr>
              <a:t> </a:t>
            </a:r>
          </a:p>
        </p:txBody>
      </p:sp>
      <p:sp>
        <p:nvSpPr>
          <p:cNvPr id="3" name="TextBox 2">
            <a:extLst>
              <a:ext uri="{FF2B5EF4-FFF2-40B4-BE49-F238E27FC236}">
                <a16:creationId xmlns:a16="http://schemas.microsoft.com/office/drawing/2014/main" id="{E6916E75-4592-441A-97B7-EC2917881A9F}"/>
              </a:ext>
            </a:extLst>
          </p:cNvPr>
          <p:cNvSpPr txBox="1"/>
          <p:nvPr/>
        </p:nvSpPr>
        <p:spPr>
          <a:xfrm>
            <a:off x="114300" y="5837443"/>
            <a:ext cx="8915400" cy="1015663"/>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See these documents:</a:t>
            </a:r>
          </a:p>
          <a:p>
            <a:r>
              <a:rPr lang="en-US" sz="2000" i="1" dirty="0">
                <a:solidFill>
                  <a:schemeClr val="accent2"/>
                </a:solidFill>
                <a:latin typeface="Calibri" panose="020F0502020204030204" pitchFamily="34" charset="0"/>
                <a:cs typeface="Calibri" panose="020F0502020204030204" pitchFamily="34" charset="0"/>
              </a:rPr>
              <a:t>Lecture 9 - Bias and variance of an estimator.docx</a:t>
            </a:r>
          </a:p>
          <a:p>
            <a:r>
              <a:rPr lang="en-US" sz="2000" i="1" dirty="0">
                <a:solidFill>
                  <a:schemeClr val="accent2"/>
                </a:solidFill>
                <a:latin typeface="Calibri" panose="020F0502020204030204" pitchFamily="34" charset="0"/>
                <a:cs typeface="Calibri" panose="020F0502020204030204" pitchFamily="34" charset="0"/>
              </a:rPr>
              <a:t>Lecture 9 - Expected Value of the Sample Variance.xlsx</a:t>
            </a:r>
          </a:p>
        </p:txBody>
      </p:sp>
    </p:spTree>
    <p:extLst>
      <p:ext uri="{BB962C8B-B14F-4D97-AF65-F5344CB8AC3E}">
        <p14:creationId xmlns:p14="http://schemas.microsoft.com/office/powerpoint/2010/main" val="155067044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0" y="152400"/>
            <a:ext cx="9144000" cy="792162"/>
          </a:xfrm>
        </p:spPr>
        <p:txBody>
          <a:bodyPr/>
          <a:lstStyle/>
          <a:p>
            <a:pPr algn="l"/>
            <a:r>
              <a:rPr lang="en-US" sz="3600" b="1" dirty="0">
                <a:solidFill>
                  <a:schemeClr val="tx1"/>
                </a:solidFill>
                <a:latin typeface="Calibri" pitchFamily="34" charset="0"/>
                <a:cs typeface="Calibri" pitchFamily="34" charset="0"/>
              </a:rPr>
              <a:t>MSE: A Function of Bias and Variance</a:t>
            </a:r>
          </a:p>
        </p:txBody>
      </p:sp>
      <mc:AlternateContent xmlns:mc="http://schemas.openxmlformats.org/markup-compatibility/2006" xmlns:a14="http://schemas.microsoft.com/office/drawing/2010/main">
        <mc:Choice Requires="a14">
          <p:sp>
            <p:nvSpPr>
              <p:cNvPr id="56323" name="Rectangle 3"/>
              <p:cNvSpPr>
                <a:spLocks noGrp="1" noChangeArrowheads="1"/>
              </p:cNvSpPr>
              <p:nvPr>
                <p:ph type="body" idx="1"/>
              </p:nvPr>
            </p:nvSpPr>
            <p:spPr>
              <a:xfrm>
                <a:off x="0" y="990600"/>
                <a:ext cx="9144000" cy="5867400"/>
              </a:xfrm>
            </p:spPr>
            <p:txBody>
              <a:bodyPr/>
              <a:lstStyle/>
              <a:p>
                <a:pPr>
                  <a:lnSpc>
                    <a:spcPct val="80000"/>
                  </a:lnSpc>
                </a:pPr>
                <a:r>
                  <a:rPr lang="en-US" sz="2400" dirty="0">
                    <a:latin typeface="Calibri" pitchFamily="34" charset="0"/>
                    <a:cs typeface="Calibri" pitchFamily="34" charset="0"/>
                  </a:rPr>
                  <a:t>It so happens that the MSE (and consequently, the RMSE) in the validation data is a function of both Bias and Variance. </a:t>
                </a:r>
              </a:p>
              <a:p>
                <a:pPr lvl="1">
                  <a:lnSpc>
                    <a:spcPct val="80000"/>
                  </a:lnSpc>
                </a:pPr>
                <a:r>
                  <a:rPr lang="en-US" sz="2000" dirty="0">
                    <a:latin typeface="Calibri" pitchFamily="34" charset="0"/>
                    <a:cs typeface="Calibri" pitchFamily="34" charset="0"/>
                  </a:rPr>
                  <a:t>Specifically, MSE is the sum of variance of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𝑦</m:t>
                        </m:r>
                      </m:e>
                    </m:acc>
                  </m:oMath>
                </a14:m>
                <a:r>
                  <a:rPr lang="en-US" sz="2000" dirty="0">
                    <a:latin typeface="Calibri" pitchFamily="34" charset="0"/>
                    <a:cs typeface="Calibri" pitchFamily="34" charset="0"/>
                  </a:rPr>
                  <a:t>, squared bias of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oMath>
                </a14:m>
                <a:r>
                  <a:rPr lang="en-US" sz="2000" dirty="0">
                    <a:latin typeface="Calibri" pitchFamily="34" charset="0"/>
                    <a:cs typeface="Calibri" pitchFamily="34" charset="0"/>
                  </a:rPr>
                  <a:t>, and the variance of the error term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itchFamily="34" charset="0"/>
                      </a:rPr>
                      <m:t>𝜀</m:t>
                    </m:r>
                  </m:oMath>
                </a14:m>
                <a:r>
                  <a:rPr lang="en-US" sz="2000" dirty="0">
                    <a:latin typeface="Calibri" pitchFamily="34" charset="0"/>
                    <a:cs typeface="Calibri" pitchFamily="34" charset="0"/>
                  </a:rPr>
                  <a:t>.</a:t>
                </a:r>
              </a:p>
              <a:p>
                <a:pPr lvl="2">
                  <a:lnSpc>
                    <a:spcPct val="80000"/>
                  </a:lnSpc>
                </a:pPr>
                <a:r>
                  <a:rPr lang="en-US" sz="1600" dirty="0">
                    <a:latin typeface="Calibri" pitchFamily="34" charset="0"/>
                    <a:cs typeface="Calibri" pitchFamily="34" charset="0"/>
                  </a:rPr>
                  <a:t>We can’t do anything about the variance of the error term </a:t>
                </a:r>
                <a14:m>
                  <m:oMath xmlns:m="http://schemas.openxmlformats.org/officeDocument/2006/math">
                    <m:r>
                      <a:rPr lang="en-US" sz="1600" i="1">
                        <a:latin typeface="Cambria Math" panose="02040503050406030204" pitchFamily="18" charset="0"/>
                        <a:ea typeface="Cambria Math" panose="02040503050406030204" pitchFamily="18" charset="0"/>
                        <a:cs typeface="Calibri" pitchFamily="34" charset="0"/>
                      </a:rPr>
                      <m:t>𝜀</m:t>
                    </m:r>
                  </m:oMath>
                </a14:m>
                <a:r>
                  <a:rPr lang="en-US" sz="1600" dirty="0">
                    <a:latin typeface="Calibri" pitchFamily="34" charset="0"/>
                    <a:cs typeface="Calibri" pitchFamily="34" charset="0"/>
                  </a:rPr>
                  <a:t>, so we focus on the other two terms.</a:t>
                </a:r>
              </a:p>
              <a:p>
                <a:pPr>
                  <a:lnSpc>
                    <a:spcPct val="80000"/>
                  </a:lnSpc>
                </a:pPr>
                <a:r>
                  <a:rPr lang="en-US" sz="2400" dirty="0">
                    <a:latin typeface="Calibri" panose="020F0502020204030204" pitchFamily="34" charset="0"/>
                  </a:rPr>
                  <a:t>In order to minimize the MSE in unseen data, we need to select a model that simultaneously achieves low variance and low bias.</a:t>
                </a:r>
              </a:p>
              <a:p>
                <a:pPr>
                  <a:lnSpc>
                    <a:spcPct val="80000"/>
                  </a:lnSpc>
                </a:pPr>
                <a:r>
                  <a:rPr lang="en-US" sz="2400" dirty="0">
                    <a:latin typeface="Calibri" panose="020F0502020204030204" pitchFamily="34" charset="0"/>
                  </a:rPr>
                  <a:t>OLS seems to be a good model because it</a:t>
                </a:r>
                <a:r>
                  <a:rPr lang="en-US" sz="2400" dirty="0">
                    <a:latin typeface="Calibri" pitchFamily="34" charset="0"/>
                    <a:cs typeface="Calibri" pitchFamily="34" charset="0"/>
                  </a:rPr>
                  <a:t> yields unbiased estimates of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Calibri" pitchFamily="34" charset="0"/>
                    <a:cs typeface="Calibri" pitchFamily="34" charset="0"/>
                  </a:rPr>
                  <a:t> with the smallest variance.</a:t>
                </a:r>
                <a:endParaRPr lang="en-US" sz="2400" dirty="0">
                  <a:latin typeface="Calibri" panose="020F0502020204030204" pitchFamily="34" charset="0"/>
                </a:endParaRPr>
              </a:p>
              <a:p>
                <a:pPr>
                  <a:lnSpc>
                    <a:spcPct val="80000"/>
                  </a:lnSpc>
                </a:pPr>
                <a:r>
                  <a:rPr lang="en-US" sz="2400" dirty="0">
                    <a:latin typeface="Calibri" pitchFamily="34" charset="0"/>
                    <a:cs typeface="Calibri" pitchFamily="34" charset="0"/>
                  </a:rPr>
                  <a:t>But… even though OLS estimators are unbiased, they still have higher variance than some biased estimators!</a:t>
                </a:r>
              </a:p>
              <a:p>
                <a:pPr lvl="1">
                  <a:lnSpc>
                    <a:spcPct val="80000"/>
                  </a:lnSpc>
                </a:pPr>
                <a:r>
                  <a:rPr lang="en-US" sz="2000" dirty="0">
                    <a:latin typeface="Calibri" pitchFamily="34" charset="0"/>
                    <a:cs typeface="Calibri" pitchFamily="34" charset="0"/>
                  </a:rPr>
                  <a:t>Ridge regression predictions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oMath>
                </a14:m>
                <a:r>
                  <a:rPr lang="en-US" sz="2000" dirty="0">
                    <a:latin typeface="Calibri" pitchFamily="34" charset="0"/>
                    <a:cs typeface="Calibri" pitchFamily="34" charset="0"/>
                  </a:rPr>
                  <a:t> are biased, but have lower variance than OLS predictions for certain values of </a:t>
                </a:r>
                <a14:m>
                  <m:oMath xmlns:m="http://schemas.openxmlformats.org/officeDocument/2006/math">
                    <m:r>
                      <m:rPr>
                        <m:sty m:val="p"/>
                      </m:rPr>
                      <a:rPr lang="el-GR" sz="2000" i="1">
                        <a:latin typeface="Cambria Math" panose="02040503050406030204" pitchFamily="18" charset="0"/>
                      </a:rPr>
                      <m:t>λ</m:t>
                    </m:r>
                  </m:oMath>
                </a14:m>
                <a:r>
                  <a:rPr lang="en-US" sz="2000" dirty="0">
                    <a:latin typeface="Calibri" pitchFamily="34" charset="0"/>
                    <a:cs typeface="Calibri" pitchFamily="34" charset="0"/>
                  </a:rPr>
                  <a:t>!</a:t>
                </a:r>
              </a:p>
              <a:p>
                <a:pPr lvl="1">
                  <a:lnSpc>
                    <a:spcPct val="80000"/>
                  </a:lnSpc>
                </a:pPr>
                <a:r>
                  <a:rPr lang="en-US" sz="2000" dirty="0">
                    <a:latin typeface="Calibri" pitchFamily="34" charset="0"/>
                    <a:cs typeface="Calibri" pitchFamily="34" charset="0"/>
                  </a:rPr>
                  <a:t>Because the (validation data) MSE depends on both the bias and variance components, ridge regression will yield lower MSE compared to OLS regression </a:t>
                </a:r>
                <a:r>
                  <a:rPr lang="en-US" sz="2000" i="1" dirty="0">
                    <a:latin typeface="Calibri" pitchFamily="34" charset="0"/>
                    <a:cs typeface="Calibri" pitchFamily="34" charset="0"/>
                  </a:rPr>
                  <a:t>if</a:t>
                </a:r>
                <a:r>
                  <a:rPr lang="en-US" sz="2000" dirty="0">
                    <a:latin typeface="Calibri" pitchFamily="34" charset="0"/>
                    <a:cs typeface="Calibri" pitchFamily="34" charset="0"/>
                  </a:rPr>
                  <a:t> the increase in bias is smaller than the decrease in variance!</a:t>
                </a:r>
              </a:p>
              <a:p>
                <a:pPr>
                  <a:lnSpc>
                    <a:spcPct val="80000"/>
                  </a:lnSpc>
                </a:pPr>
                <a:endParaRPr lang="en-US" sz="2400" dirty="0">
                  <a:latin typeface="Calibri" pitchFamily="34" charset="0"/>
                  <a:cs typeface="Calibri" pitchFamily="34" charset="0"/>
                </a:endParaRPr>
              </a:p>
            </p:txBody>
          </p:sp>
        </mc:Choice>
        <mc:Fallback xmlns="">
          <p:sp>
            <p:nvSpPr>
              <p:cNvPr id="56323" name="Rectangle 3"/>
              <p:cNvSpPr>
                <a:spLocks noGrp="1" noRot="1" noChangeAspect="1" noMove="1" noResize="1" noEditPoints="1" noAdjustHandles="1" noChangeArrowheads="1" noChangeShapeType="1" noTextEdit="1"/>
              </p:cNvSpPr>
              <p:nvPr>
                <p:ph type="body" idx="1"/>
              </p:nvPr>
            </p:nvSpPr>
            <p:spPr>
              <a:xfrm>
                <a:off x="0" y="990600"/>
                <a:ext cx="9144000" cy="5867400"/>
              </a:xfrm>
              <a:blipFill>
                <a:blip r:embed="rId3"/>
                <a:stretch>
                  <a:fillRect l="-1067" t="-2183" r="-1333"/>
                </a:stretch>
              </a:blipFill>
            </p:spPr>
            <p:txBody>
              <a:bodyPr/>
              <a:lstStyle/>
              <a:p>
                <a:r>
                  <a:rPr lang="en-US">
                    <a:noFill/>
                  </a:rPr>
                  <a:t> </a:t>
                </a:r>
              </a:p>
            </p:txBody>
          </p:sp>
        </mc:Fallback>
      </mc:AlternateContent>
    </p:spTree>
    <p:extLst>
      <p:ext uri="{BB962C8B-B14F-4D97-AF65-F5344CB8AC3E}">
        <p14:creationId xmlns:p14="http://schemas.microsoft.com/office/powerpoint/2010/main" val="31752582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0" y="152400"/>
            <a:ext cx="9144000" cy="792162"/>
          </a:xfrm>
        </p:spPr>
        <p:txBody>
          <a:bodyPr/>
          <a:lstStyle/>
          <a:p>
            <a:pPr algn="l"/>
            <a:r>
              <a:rPr lang="en-US" sz="3600" b="1" dirty="0">
                <a:solidFill>
                  <a:schemeClr val="tx1"/>
                </a:solidFill>
                <a:latin typeface="Calibri" pitchFamily="34" charset="0"/>
                <a:cs typeface="Calibri" pitchFamily="34" charset="0"/>
              </a:rPr>
              <a:t>Visual Illustration</a:t>
            </a:r>
          </a:p>
        </p:txBody>
      </p:sp>
      <mc:AlternateContent xmlns:mc="http://schemas.openxmlformats.org/markup-compatibility/2006" xmlns:a14="http://schemas.microsoft.com/office/drawing/2010/main">
        <mc:Choice Requires="a14">
          <p:sp>
            <p:nvSpPr>
              <p:cNvPr id="56323" name="Rectangle 3"/>
              <p:cNvSpPr>
                <a:spLocks noGrp="1" noChangeArrowheads="1"/>
              </p:cNvSpPr>
              <p:nvPr>
                <p:ph type="body" idx="1"/>
              </p:nvPr>
            </p:nvSpPr>
            <p:spPr>
              <a:xfrm>
                <a:off x="0" y="838200"/>
                <a:ext cx="9144000" cy="6019800"/>
              </a:xfrm>
            </p:spPr>
            <p:txBody>
              <a:bodyPr/>
              <a:lstStyle/>
              <a:p>
                <a:pPr>
                  <a:lnSpc>
                    <a:spcPct val="80000"/>
                  </a:lnSpc>
                </a:pPr>
                <a:r>
                  <a:rPr lang="en-US" sz="2000" dirty="0">
                    <a:latin typeface="Calibri" pitchFamily="34" charset="0"/>
                    <a:cs typeface="Calibri" pitchFamily="34" charset="0"/>
                  </a:rPr>
                  <a:t>The graph below shows the MSE in the validation data set (blue curve), squared bias (black curve) and variance (green curve).</a:t>
                </a:r>
              </a:p>
              <a:p>
                <a:pPr>
                  <a:lnSpc>
                    <a:spcPct val="80000"/>
                  </a:lnSpc>
                </a:pPr>
                <a:r>
                  <a:rPr lang="en-US" sz="2000" dirty="0">
                    <a:latin typeface="Calibri" pitchFamily="34" charset="0"/>
                    <a:cs typeface="Calibri" pitchFamily="34" charset="0"/>
                  </a:rPr>
                  <a:t>When</a:t>
                </a:r>
                <a:r>
                  <a:rPr lang="el-GR" sz="2000" dirty="0"/>
                  <a:t> </a:t>
                </a:r>
                <a14:m>
                  <m:oMath xmlns:m="http://schemas.openxmlformats.org/officeDocument/2006/math">
                    <m:r>
                      <a:rPr lang="el-GR" sz="2000" i="1" dirty="0" smtClean="0">
                        <a:latin typeface="Cambria Math" panose="02040503050406030204" pitchFamily="18" charset="0"/>
                      </a:rPr>
                      <m:t>𝜆</m:t>
                    </m:r>
                    <m:r>
                      <a:rPr lang="en-US" sz="2000" i="1" dirty="0" smtClean="0">
                        <a:latin typeface="Cambria Math" panose="02040503050406030204" pitchFamily="18" charset="0"/>
                      </a:rPr>
                      <m:t>=</m:t>
                    </m:r>
                    <m:r>
                      <a:rPr lang="en-US" sz="2000" b="0" i="1" dirty="0" smtClean="0">
                        <a:latin typeface="Cambria Math" panose="02040503050406030204" pitchFamily="18" charset="0"/>
                      </a:rPr>
                      <m:t>0</m:t>
                    </m:r>
                  </m:oMath>
                </a14:m>
                <a:r>
                  <a:rPr lang="en-US" sz="2000" i="0" dirty="0">
                    <a:latin typeface="Calibri" panose="020F0502020204030204" pitchFamily="34" charset="0"/>
                  </a:rPr>
                  <a:t>, we are dealing with OLS regression.  But from </a:t>
                </a:r>
                <a14:m>
                  <m:oMath xmlns:m="http://schemas.openxmlformats.org/officeDocument/2006/math">
                    <m:r>
                      <a:rPr lang="el-GR" sz="2000" i="1" dirty="0">
                        <a:latin typeface="Cambria Math" panose="02040503050406030204" pitchFamily="18" charset="0"/>
                      </a:rPr>
                      <m:t>𝜆</m:t>
                    </m:r>
                    <m:r>
                      <a:rPr lang="en-US" sz="2000" i="1" dirty="0">
                        <a:latin typeface="Cambria Math" panose="02040503050406030204" pitchFamily="18" charset="0"/>
                      </a:rPr>
                      <m:t>=0</m:t>
                    </m:r>
                  </m:oMath>
                </a14:m>
                <a:r>
                  <a:rPr lang="en-US" sz="2000" i="0" dirty="0">
                    <a:latin typeface="Calibri" panose="020F0502020204030204" pitchFamily="34" charset="0"/>
                  </a:rPr>
                  <a:t> to </a:t>
                </a:r>
                <a14:m>
                  <m:oMath xmlns:m="http://schemas.openxmlformats.org/officeDocument/2006/math">
                    <m:r>
                      <a:rPr lang="el-GR" sz="2000" i="1" dirty="0">
                        <a:latin typeface="Cambria Math" panose="02040503050406030204" pitchFamily="18" charset="0"/>
                      </a:rPr>
                      <m:t>𝜆</m:t>
                    </m:r>
                    <m:r>
                      <a:rPr lang="en-US" sz="2000" i="1" dirty="0">
                        <a:latin typeface="Cambria Math" panose="02040503050406030204" pitchFamily="18" charset="0"/>
                      </a:rPr>
                      <m:t>=</m:t>
                    </m:r>
                    <m:r>
                      <a:rPr lang="en-US" sz="2000" b="0" i="1" dirty="0" smtClean="0">
                        <a:latin typeface="Cambria Math" panose="02040503050406030204" pitchFamily="18" charset="0"/>
                      </a:rPr>
                      <m:t>1</m:t>
                    </m:r>
                    <m:r>
                      <a:rPr lang="en-US" sz="2000" i="1" dirty="0">
                        <a:latin typeface="Cambria Math" panose="02040503050406030204" pitchFamily="18" charset="0"/>
                      </a:rPr>
                      <m:t>0</m:t>
                    </m:r>
                  </m:oMath>
                </a14:m>
                <a:r>
                  <a:rPr lang="en-US" sz="2000" i="0" dirty="0">
                    <a:latin typeface="Calibri" panose="020F0502020204030204" pitchFamily="34" charset="0"/>
                  </a:rPr>
                  <a:t>, variance decreases but bias almost doesn’t increase at all, resulting in drop in MSE.</a:t>
                </a:r>
              </a:p>
              <a:p>
                <a:pPr>
                  <a:lnSpc>
                    <a:spcPct val="80000"/>
                  </a:lnSpc>
                </a:pPr>
                <a:r>
                  <a:rPr lang="en-US" sz="2000" i="0" dirty="0">
                    <a:latin typeface="Calibri" panose="020F0502020204030204" pitchFamily="34" charset="0"/>
                  </a:rPr>
                  <a:t>We can see that even though OLS estimator are unbiased, it doesn’t yield the lowest MSE in unseen data – which occurs at the purple cross, when </a:t>
                </a:r>
                <a14:m>
                  <m:oMath xmlns:m="http://schemas.openxmlformats.org/officeDocument/2006/math">
                    <m:r>
                      <a:rPr lang="el-GR" sz="2000" i="1" dirty="0">
                        <a:latin typeface="Cambria Math" panose="02040503050406030204" pitchFamily="18" charset="0"/>
                      </a:rPr>
                      <m:t>𝜆</m:t>
                    </m:r>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3</m:t>
                    </m:r>
                    <m:r>
                      <a:rPr lang="en-US" sz="2000" i="1" dirty="0">
                        <a:latin typeface="Cambria Math" panose="02040503050406030204" pitchFamily="18" charset="0"/>
                      </a:rPr>
                      <m:t>0</m:t>
                    </m:r>
                  </m:oMath>
                </a14:m>
                <a:r>
                  <a:rPr lang="en-US" sz="2000" i="0" dirty="0">
                    <a:latin typeface="Calibri" panose="020F0502020204030204" pitchFamily="34" charset="0"/>
                  </a:rPr>
                  <a:t>, indicating that ridge regression with </a:t>
                </a:r>
                <a14:m>
                  <m:oMath xmlns:m="http://schemas.openxmlformats.org/officeDocument/2006/math">
                    <m:r>
                      <a:rPr lang="el-GR" sz="2000" i="1" dirty="0">
                        <a:latin typeface="Cambria Math" panose="02040503050406030204" pitchFamily="18" charset="0"/>
                      </a:rPr>
                      <m:t>𝜆</m:t>
                    </m:r>
                    <m:r>
                      <a:rPr lang="en-US" sz="2000" i="1" dirty="0">
                        <a:latin typeface="Cambria Math" panose="02040503050406030204" pitchFamily="18" charset="0"/>
                        <a:ea typeface="Cambria Math" panose="02040503050406030204" pitchFamily="18" charset="0"/>
                      </a:rPr>
                      <m:t>≈30</m:t>
                    </m:r>
                  </m:oMath>
                </a14:m>
                <a:r>
                  <a:rPr lang="en-US" sz="2000" i="0" dirty="0">
                    <a:latin typeface="Calibri" panose="020F0502020204030204" pitchFamily="34" charset="0"/>
                  </a:rPr>
                  <a:t> is better than OLS here (if we use the MSE statistic to compare models).</a:t>
                </a:r>
              </a:p>
            </p:txBody>
          </p:sp>
        </mc:Choice>
        <mc:Fallback xmlns="">
          <p:sp>
            <p:nvSpPr>
              <p:cNvPr id="56323" name="Rectangle 3"/>
              <p:cNvSpPr>
                <a:spLocks noGrp="1" noRot="1" noChangeAspect="1" noMove="1" noResize="1" noEditPoints="1" noAdjustHandles="1" noChangeArrowheads="1" noChangeShapeType="1" noTextEdit="1"/>
              </p:cNvSpPr>
              <p:nvPr>
                <p:ph type="body" idx="1"/>
              </p:nvPr>
            </p:nvSpPr>
            <p:spPr>
              <a:xfrm>
                <a:off x="0" y="838200"/>
                <a:ext cx="9144000" cy="6019800"/>
              </a:xfrm>
              <a:blipFill>
                <a:blip r:embed="rId3"/>
                <a:stretch>
                  <a:fillRect l="-733" t="-1621" r="-267"/>
                </a:stretch>
              </a:blipFill>
            </p:spPr>
            <p:txBody>
              <a:bodyPr/>
              <a:lstStyle/>
              <a:p>
                <a:r>
                  <a:rPr lang="en-US">
                    <a:noFill/>
                  </a:rPr>
                  <a:t> </a:t>
                </a:r>
              </a:p>
            </p:txBody>
          </p:sp>
        </mc:Fallback>
      </mc:AlternateContent>
      <p:sp>
        <p:nvSpPr>
          <p:cNvPr id="2" name="Rectangle 1"/>
          <p:cNvSpPr/>
          <p:nvPr/>
        </p:nvSpPr>
        <p:spPr>
          <a:xfrm>
            <a:off x="0" y="6581204"/>
            <a:ext cx="4572000" cy="276999"/>
          </a:xfrm>
          <a:prstGeom prst="rect">
            <a:avLst/>
          </a:prstGeom>
        </p:spPr>
        <p:txBody>
          <a:bodyPr>
            <a:spAutoFit/>
          </a:bodyPr>
          <a:lstStyle/>
          <a:p>
            <a:r>
              <a:rPr lang="en-US" sz="1200" dirty="0">
                <a:latin typeface="Calibri" panose="020F0502020204030204" pitchFamily="34" charset="0"/>
              </a:rPr>
              <a:t>Source: </a:t>
            </a:r>
            <a:r>
              <a:rPr lang="en-US" sz="1200" dirty="0">
                <a:latin typeface="Calibri" panose="020F0502020204030204" pitchFamily="34" charset="0"/>
                <a:hlinkClick r:id="rId4"/>
              </a:rPr>
              <a:t>http://www-bcf.usc.edu/~gareth/ISL/Chapter6/6.5.pdf</a:t>
            </a:r>
            <a:r>
              <a:rPr lang="en-US" sz="1200" dirty="0">
                <a:latin typeface="Calibri" panose="020F0502020204030204" pitchFamily="34" charset="0"/>
              </a:rPr>
              <a:t> </a:t>
            </a:r>
          </a:p>
        </p:txBody>
      </p:sp>
      <p:pic>
        <p:nvPicPr>
          <p:cNvPr id="5" name="Picture 4"/>
          <p:cNvPicPr>
            <a:picLocks noChangeAspect="1"/>
          </p:cNvPicPr>
          <p:nvPr/>
        </p:nvPicPr>
        <p:blipFill>
          <a:blip r:embed="rId5"/>
          <a:stretch>
            <a:fillRect/>
          </a:stretch>
        </p:blipFill>
        <p:spPr>
          <a:xfrm>
            <a:off x="2133600" y="3142476"/>
            <a:ext cx="4343400" cy="3438525"/>
          </a:xfrm>
          <a:prstGeom prst="rect">
            <a:avLst/>
          </a:prstGeom>
        </p:spPr>
      </p:pic>
    </p:spTree>
    <p:extLst>
      <p:ext uri="{BB962C8B-B14F-4D97-AF65-F5344CB8AC3E}">
        <p14:creationId xmlns:p14="http://schemas.microsoft.com/office/powerpoint/2010/main" val="18605382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838200"/>
          </a:xfrm>
        </p:spPr>
        <p:txBody>
          <a:bodyPr/>
          <a:lstStyle/>
          <a:p>
            <a:pPr algn="l"/>
            <a:r>
              <a:rPr lang="en-US" b="1" dirty="0">
                <a:latin typeface="Calibri" panose="020F0502020204030204" pitchFamily="34" charset="0"/>
              </a:rPr>
              <a:t>A Sample Data Set</a:t>
            </a:r>
          </a:p>
        </p:txBody>
      </p:sp>
      <p:sp>
        <p:nvSpPr>
          <p:cNvPr id="3" name="Content Placeholder 2"/>
          <p:cNvSpPr>
            <a:spLocks noGrp="1"/>
          </p:cNvSpPr>
          <p:nvPr>
            <p:ph idx="1"/>
          </p:nvPr>
        </p:nvSpPr>
        <p:spPr>
          <a:xfrm>
            <a:off x="0" y="1143000"/>
            <a:ext cx="9144000" cy="5715000"/>
          </a:xfrm>
        </p:spPr>
        <p:txBody>
          <a:bodyPr/>
          <a:lstStyle/>
          <a:p>
            <a:r>
              <a:rPr lang="en-US" sz="2000" b="1" i="1" dirty="0">
                <a:latin typeface="Calibri" panose="020F0502020204030204" pitchFamily="34" charset="0"/>
              </a:rPr>
              <a:t>Credit data set </a:t>
            </a:r>
            <a:r>
              <a:rPr lang="en-US" sz="2000" dirty="0">
                <a:latin typeface="Calibri" panose="020F0502020204030204" pitchFamily="34" charset="0"/>
              </a:rPr>
              <a:t>(source: </a:t>
            </a:r>
            <a:r>
              <a:rPr lang="en-US" sz="2000" dirty="0">
                <a:latin typeface="Calibri" panose="020F0502020204030204" pitchFamily="34" charset="0"/>
                <a:hlinkClick r:id="rId2"/>
              </a:rPr>
              <a:t>http://www-bcf.usc.edu/~gareth/ISL/Credit.csv</a:t>
            </a:r>
            <a:r>
              <a:rPr lang="en-US" sz="2000" dirty="0">
                <a:latin typeface="Calibri" panose="020F0502020204030204" pitchFamily="34" charset="0"/>
              </a:rPr>
              <a:t>) </a:t>
            </a:r>
          </a:p>
          <a:p>
            <a:r>
              <a:rPr lang="en-US" sz="2000" dirty="0">
                <a:latin typeface="Calibri" panose="020F0502020204030204" pitchFamily="34" charset="0"/>
              </a:rPr>
              <a:t>Dependent variable: </a:t>
            </a:r>
          </a:p>
          <a:p>
            <a:pPr lvl="1"/>
            <a:r>
              <a:rPr lang="en-US" sz="1600" b="1" dirty="0">
                <a:latin typeface="Calibri" panose="020F0502020204030204" pitchFamily="34" charset="0"/>
              </a:rPr>
              <a:t>balance</a:t>
            </a:r>
            <a:r>
              <a:rPr lang="en-US" sz="1600" dirty="0">
                <a:latin typeface="Calibri" panose="020F0502020204030204" pitchFamily="34" charset="0"/>
              </a:rPr>
              <a:t> (average credit card debt for a number of individuals) </a:t>
            </a:r>
          </a:p>
          <a:p>
            <a:r>
              <a:rPr lang="en-US" sz="2000" dirty="0">
                <a:latin typeface="Calibri" panose="020F0502020204030204" pitchFamily="34" charset="0"/>
              </a:rPr>
              <a:t>Predictors: </a:t>
            </a:r>
          </a:p>
          <a:p>
            <a:pPr lvl="1"/>
            <a:r>
              <a:rPr lang="en-US" sz="1600" b="1" dirty="0">
                <a:latin typeface="Calibri" panose="020F0502020204030204" pitchFamily="34" charset="0"/>
              </a:rPr>
              <a:t>age</a:t>
            </a:r>
            <a:r>
              <a:rPr lang="en-US" sz="1600" dirty="0">
                <a:latin typeface="Calibri" panose="020F0502020204030204" pitchFamily="34" charset="0"/>
              </a:rPr>
              <a:t>, </a:t>
            </a:r>
          </a:p>
          <a:p>
            <a:pPr lvl="1"/>
            <a:r>
              <a:rPr lang="en-US" sz="1600" b="1" dirty="0">
                <a:latin typeface="Calibri" panose="020F0502020204030204" pitchFamily="34" charset="0"/>
              </a:rPr>
              <a:t>cards</a:t>
            </a:r>
            <a:r>
              <a:rPr lang="en-US" sz="1600" dirty="0">
                <a:latin typeface="Calibri" panose="020F0502020204030204" pitchFamily="34" charset="0"/>
              </a:rPr>
              <a:t> (number of credit cards), </a:t>
            </a:r>
          </a:p>
          <a:p>
            <a:pPr lvl="1"/>
            <a:r>
              <a:rPr lang="en-US" sz="1600" b="1" dirty="0">
                <a:latin typeface="Calibri" panose="020F0502020204030204" pitchFamily="34" charset="0"/>
              </a:rPr>
              <a:t>education</a:t>
            </a:r>
            <a:r>
              <a:rPr lang="en-US" sz="1600" dirty="0">
                <a:latin typeface="Calibri" panose="020F0502020204030204" pitchFamily="34" charset="0"/>
              </a:rPr>
              <a:t> (years of education), </a:t>
            </a:r>
          </a:p>
          <a:p>
            <a:pPr lvl="1"/>
            <a:r>
              <a:rPr lang="en-US" sz="1600" b="1" dirty="0">
                <a:latin typeface="Calibri" panose="020F0502020204030204" pitchFamily="34" charset="0"/>
              </a:rPr>
              <a:t>income</a:t>
            </a:r>
            <a:r>
              <a:rPr lang="en-US" sz="1600" dirty="0">
                <a:latin typeface="Calibri" panose="020F0502020204030204" pitchFamily="34" charset="0"/>
              </a:rPr>
              <a:t> (in thousands of dollars), </a:t>
            </a:r>
          </a:p>
          <a:p>
            <a:pPr lvl="1"/>
            <a:r>
              <a:rPr lang="en-US" sz="1600" b="1" dirty="0">
                <a:latin typeface="Calibri" panose="020F0502020204030204" pitchFamily="34" charset="0"/>
              </a:rPr>
              <a:t>limit</a:t>
            </a:r>
            <a:r>
              <a:rPr lang="en-US" sz="1600" dirty="0">
                <a:latin typeface="Calibri" panose="020F0502020204030204" pitchFamily="34" charset="0"/>
              </a:rPr>
              <a:t> (credit limit), </a:t>
            </a:r>
          </a:p>
          <a:p>
            <a:pPr lvl="1"/>
            <a:r>
              <a:rPr lang="en-US" sz="1600" b="1" dirty="0">
                <a:latin typeface="Calibri" panose="020F0502020204030204" pitchFamily="34" charset="0"/>
              </a:rPr>
              <a:t>rating</a:t>
            </a:r>
            <a:r>
              <a:rPr lang="en-US" sz="1600" dirty="0">
                <a:latin typeface="Calibri" panose="020F0502020204030204" pitchFamily="34" charset="0"/>
              </a:rPr>
              <a:t> (credit rating). </a:t>
            </a:r>
          </a:p>
          <a:p>
            <a:pPr lvl="1"/>
            <a:r>
              <a:rPr lang="en-US" sz="1600" b="1" dirty="0">
                <a:latin typeface="Calibri" panose="020F0502020204030204" pitchFamily="34" charset="0"/>
              </a:rPr>
              <a:t>gender</a:t>
            </a:r>
            <a:r>
              <a:rPr lang="en-US" sz="1600" dirty="0">
                <a:latin typeface="Calibri" panose="020F0502020204030204" pitchFamily="34" charset="0"/>
              </a:rPr>
              <a:t>, </a:t>
            </a:r>
          </a:p>
          <a:p>
            <a:pPr lvl="1"/>
            <a:r>
              <a:rPr lang="en-US" sz="1600" b="1" dirty="0">
                <a:latin typeface="Calibri" panose="020F0502020204030204" pitchFamily="34" charset="0"/>
              </a:rPr>
              <a:t>student</a:t>
            </a:r>
            <a:r>
              <a:rPr lang="en-US" sz="1600" dirty="0">
                <a:latin typeface="Calibri" panose="020F0502020204030204" pitchFamily="34" charset="0"/>
              </a:rPr>
              <a:t> (student status), </a:t>
            </a:r>
          </a:p>
          <a:p>
            <a:pPr lvl="1"/>
            <a:r>
              <a:rPr lang="en-US" sz="1600" b="1" dirty="0">
                <a:latin typeface="Calibri" panose="020F0502020204030204" pitchFamily="34" charset="0"/>
              </a:rPr>
              <a:t>status</a:t>
            </a:r>
            <a:r>
              <a:rPr lang="en-US" sz="1600" dirty="0">
                <a:latin typeface="Calibri" panose="020F0502020204030204" pitchFamily="34" charset="0"/>
              </a:rPr>
              <a:t> (marital status), </a:t>
            </a:r>
          </a:p>
          <a:p>
            <a:pPr lvl="1"/>
            <a:r>
              <a:rPr lang="en-US" sz="1600" b="1" dirty="0">
                <a:latin typeface="Calibri" panose="020F0502020204030204" pitchFamily="34" charset="0"/>
              </a:rPr>
              <a:t>ethnicity</a:t>
            </a:r>
            <a:r>
              <a:rPr lang="en-US" sz="1600" dirty="0">
                <a:latin typeface="Calibri" panose="020F0502020204030204" pitchFamily="34" charset="0"/>
              </a:rPr>
              <a:t> (Caucasian, African American or Asian – we can generate dummies for each category)</a:t>
            </a:r>
          </a:p>
        </p:txBody>
      </p:sp>
    </p:spTree>
    <p:extLst>
      <p:ext uri="{BB962C8B-B14F-4D97-AF65-F5344CB8AC3E}">
        <p14:creationId xmlns:p14="http://schemas.microsoft.com/office/powerpoint/2010/main" val="340522004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228600"/>
                <a:ext cx="9144000" cy="762000"/>
              </a:xfrm>
            </p:spPr>
            <p:txBody>
              <a:bodyPr/>
              <a:lstStyle/>
              <a:p>
                <a:pPr algn="l"/>
                <a:r>
                  <a:rPr lang="en-US" sz="4000" b="1" dirty="0">
                    <a:solidFill>
                      <a:schemeClr val="tx1"/>
                    </a:solidFill>
                    <a:latin typeface="Calibri" panose="020F0502020204030204" pitchFamily="34" charset="0"/>
                  </a:rPr>
                  <a:t>Coefficients as a Function of </a:t>
                </a:r>
                <a14:m>
                  <m:oMath xmlns:m="http://schemas.openxmlformats.org/officeDocument/2006/math">
                    <m:r>
                      <a:rPr lang="el-GR" sz="4000" b="1" i="1">
                        <a:latin typeface="Cambria Math" panose="02040503050406030204" pitchFamily="18" charset="0"/>
                      </a:rPr>
                      <m:t>𝝀</m:t>
                    </m:r>
                  </m:oMath>
                </a14:m>
                <a:r>
                  <a:rPr lang="en-US" sz="4000" b="1" dirty="0">
                    <a:solidFill>
                      <a:schemeClr val="tx1"/>
                    </a:solidFill>
                    <a:latin typeface="Calibri" panose="020F0502020204030204" pitchFamily="34"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228600"/>
                <a:ext cx="9144000" cy="762000"/>
              </a:xfrm>
              <a:blipFill rotWithShape="1">
                <a:blip r:embed="rId2"/>
                <a:stretch>
                  <a:fillRect l="-2333" t="-10400" b="-296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013460"/>
                <a:ext cx="9144000" cy="5844540"/>
              </a:xfrm>
            </p:spPr>
            <p:txBody>
              <a:bodyPr/>
              <a:lstStyle/>
              <a:p>
                <a:r>
                  <a:rPr lang="en-US" sz="1800" dirty="0">
                    <a:latin typeface="Calibri" panose="020F0502020204030204" pitchFamily="34" charset="0"/>
                  </a:rPr>
                  <a:t>In the figure below, each curve corresponds to the ridge regression coefficient estimate for each of the predictors, plotted as a function of λ. </a:t>
                </a:r>
              </a:p>
              <a:p>
                <a:pPr lvl="1"/>
                <a:r>
                  <a:rPr lang="en-US" sz="1400" dirty="0">
                    <a:latin typeface="Calibri" panose="020F0502020204030204" pitchFamily="34" charset="0"/>
                  </a:rPr>
                  <a:t>the black solid line represents the ridge regression estimate for the income coefficient, </a:t>
                </a:r>
              </a:p>
              <a:p>
                <a:pPr lvl="1"/>
                <a:r>
                  <a:rPr lang="en-US" sz="1400" dirty="0">
                    <a:latin typeface="Calibri" panose="020F0502020204030204" pitchFamily="34" charset="0"/>
                  </a:rPr>
                  <a:t>the blue dotted line represents the ridge regression estimate for the credit rating coefficient, </a:t>
                </a:r>
              </a:p>
              <a:p>
                <a:pPr lvl="1"/>
                <a:r>
                  <a:rPr lang="en-US" sz="1400" dirty="0">
                    <a:latin typeface="Calibri" panose="020F0502020204030204" pitchFamily="34" charset="0"/>
                  </a:rPr>
                  <a:t>the orange dashed line represents the ridge regression estimate for student status, </a:t>
                </a:r>
              </a:p>
              <a:p>
                <a:pPr lvl="1"/>
                <a:r>
                  <a:rPr lang="en-US" sz="1400" dirty="0">
                    <a:latin typeface="Calibri" panose="020F0502020204030204" pitchFamily="34" charset="0"/>
                  </a:rPr>
                  <a:t>the red dashed line represents the ridge regression estimate for credit limit</a:t>
                </a:r>
              </a:p>
              <a:p>
                <a:pPr lvl="1"/>
                <a:r>
                  <a:rPr lang="en-US" sz="1400" dirty="0">
                    <a:latin typeface="Calibri" panose="020F0502020204030204" pitchFamily="34" charset="0"/>
                  </a:rPr>
                  <a:t>The grey lines represent ridge regression coefficient estimates for the remaining predictors.</a:t>
                </a:r>
              </a:p>
              <a:p>
                <a:r>
                  <a:rPr lang="en-US" sz="1800" dirty="0">
                    <a:latin typeface="Calibri" panose="020F0502020204030204" pitchFamily="34" charset="0"/>
                  </a:rPr>
                  <a:t>As λ is close to 0, we get essentially OLS estimates; as λ increases, the square root of the sum of squared coefficients approaches 0 (though individual coefficients may increase).</a:t>
                </a:r>
              </a:p>
              <a:p>
                <a:pPr marL="342900" lvl="1" indent="-342900">
                  <a:buFontTx/>
                  <a:buChar char="•"/>
                </a:pPr>
                <a:r>
                  <a:rPr lang="en-US" sz="2000" dirty="0">
                    <a:latin typeface="Calibri" panose="020F0502020204030204" pitchFamily="34" charset="0"/>
                  </a:rPr>
                  <a:t>After a certain value of </a:t>
                </a:r>
                <a14:m>
                  <m:oMath xmlns:m="http://schemas.openxmlformats.org/officeDocument/2006/math">
                    <m:r>
                      <a:rPr lang="en-US" sz="2000" i="1" dirty="0">
                        <a:latin typeface="Cambria Math" panose="02040503050406030204" pitchFamily="18" charset="0"/>
                      </a:rPr>
                      <m:t>𝜆</m:t>
                    </m:r>
                  </m:oMath>
                </a14:m>
                <a:r>
                  <a:rPr lang="en-US" sz="2000" dirty="0">
                    <a:latin typeface="Calibri" panose="020F0502020204030204" pitchFamily="34" charset="0"/>
                  </a:rPr>
                  <a:t>, all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𝛽</m:t>
                            </m:r>
                          </m:e>
                        </m:acc>
                      </m:e>
                      <m:sub>
                        <m:r>
                          <a:rPr lang="en-US" sz="2000" i="1">
                            <a:latin typeface="Cambria Math" panose="02040503050406030204" pitchFamily="18" charset="0"/>
                          </a:rPr>
                          <m:t>𝑖</m:t>
                        </m:r>
                      </m:sub>
                    </m:sSub>
                  </m:oMath>
                </a14:m>
                <a:r>
                  <a:rPr lang="en-US" sz="2000" dirty="0">
                    <a:latin typeface="Calibri" panose="020F0502020204030204" pitchFamily="34" charset="0"/>
                  </a:rPr>
                  <a:t> (for </a:t>
                </a:r>
                <a14:m>
                  <m:oMath xmlns:m="http://schemas.openxmlformats.org/officeDocument/2006/math">
                    <m:r>
                      <a:rPr lang="en-US" sz="2000" i="1" dirty="0">
                        <a:latin typeface="Cambria Math" panose="02040503050406030204" pitchFamily="18" charset="0"/>
                      </a:rPr>
                      <m:t>𝑖</m:t>
                    </m:r>
                    <m:r>
                      <a:rPr lang="en-US" sz="2000" i="1" dirty="0">
                        <a:latin typeface="Cambria Math" panose="02040503050406030204" pitchFamily="18" charset="0"/>
                      </a:rPr>
                      <m:t> = 1..</m:t>
                    </m:r>
                    <m:r>
                      <a:rPr lang="en-US" sz="2000" i="1" dirty="0">
                        <a:latin typeface="Cambria Math" panose="02040503050406030204" pitchFamily="18" charset="0"/>
                      </a:rPr>
                      <m:t>𝑘</m:t>
                    </m:r>
                  </m:oMath>
                </a14:m>
                <a:r>
                  <a:rPr lang="en-US" sz="2000" dirty="0">
                    <a:latin typeface="Calibri" panose="020F0502020204030204" pitchFamily="34" charset="0"/>
                  </a:rPr>
                  <a:t>) approach 0, and we are left with an intercept-only model.</a:t>
                </a:r>
              </a:p>
              <a:p>
                <a:pPr marL="0" indent="0">
                  <a:buNone/>
                </a:pPr>
                <a:endParaRPr lang="en-US" sz="1800" dirty="0">
                  <a:latin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013460"/>
                <a:ext cx="9144000" cy="5844540"/>
              </a:xfrm>
              <a:blipFill rotWithShape="1">
                <a:blip r:embed="rId3"/>
                <a:stretch>
                  <a:fillRect l="-667" t="-521"/>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2895600" y="3969260"/>
            <a:ext cx="3133725" cy="2812540"/>
          </a:xfrm>
          <a:prstGeom prst="rect">
            <a:avLst/>
          </a:prstGeom>
        </p:spPr>
      </p:pic>
      <p:sp>
        <p:nvSpPr>
          <p:cNvPr id="5" name="Rectangle 4"/>
          <p:cNvSpPr/>
          <p:nvPr/>
        </p:nvSpPr>
        <p:spPr>
          <a:xfrm>
            <a:off x="-21364" y="6581001"/>
            <a:ext cx="4572000" cy="276999"/>
          </a:xfrm>
          <a:prstGeom prst="rect">
            <a:avLst/>
          </a:prstGeom>
        </p:spPr>
        <p:txBody>
          <a:bodyPr>
            <a:spAutoFit/>
          </a:bodyPr>
          <a:lstStyle/>
          <a:p>
            <a:r>
              <a:rPr lang="en-US" sz="1200" dirty="0">
                <a:latin typeface="Calibri" panose="020F0502020204030204" pitchFamily="34" charset="0"/>
              </a:rPr>
              <a:t>Source: </a:t>
            </a:r>
            <a:r>
              <a:rPr lang="en-US" sz="1200" dirty="0">
                <a:latin typeface="Calibri" panose="020F0502020204030204" pitchFamily="34" charset="0"/>
                <a:hlinkClick r:id="rId5"/>
              </a:rPr>
              <a:t>http://www-bcf.usc.edu/~gareth/ISL/Chapter6/6.4.pdf</a:t>
            </a:r>
            <a:r>
              <a:rPr lang="en-US" sz="1200" dirty="0">
                <a:latin typeface="Calibri" panose="020F0502020204030204" pitchFamily="34" charset="0"/>
              </a:rPr>
              <a:t> </a:t>
            </a:r>
          </a:p>
        </p:txBody>
      </p:sp>
    </p:spTree>
    <p:extLst>
      <p:ext uri="{BB962C8B-B14F-4D97-AF65-F5344CB8AC3E}">
        <p14:creationId xmlns:p14="http://schemas.microsoft.com/office/powerpoint/2010/main" val="288481536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3"/>
              <p:cNvSpPr txBox="1">
                <a:spLocks noChangeArrowheads="1"/>
              </p:cNvSpPr>
              <p:nvPr/>
            </p:nvSpPr>
            <p:spPr bwMode="auto">
              <a:xfrm>
                <a:off x="0" y="914400"/>
                <a:ext cx="9144000" cy="5943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latin typeface="Calibri" pitchFamily="34" charset="0"/>
                  </a:rPr>
                  <a:t>We can show that ridge regression doesn’t set coefficients exactly to zero unless </a:t>
                </a:r>
                <a14:m>
                  <m:oMath xmlns:m="http://schemas.openxmlformats.org/officeDocument/2006/math">
                    <m:r>
                      <a:rPr lang="en-US" sz="2000" i="1" dirty="0" smtClean="0">
                        <a:latin typeface="Cambria Math"/>
                      </a:rPr>
                      <m:t>𝜆</m:t>
                    </m:r>
                    <m:r>
                      <a:rPr lang="en-US" sz="2000" i="1" dirty="0" smtClean="0">
                        <a:latin typeface="Cambria Math"/>
                      </a:rPr>
                      <m:t> = ∞</m:t>
                    </m:r>
                  </m:oMath>
                </a14:m>
                <a:r>
                  <a:rPr lang="en-US" sz="2000" dirty="0">
                    <a:latin typeface="Calibri" pitchFamily="34" charset="0"/>
                  </a:rPr>
                  <a:t>, in which case they’re all zero. Hence ridge regression </a:t>
                </a:r>
                <a:r>
                  <a:rPr lang="en-US" sz="2000" i="1" dirty="0">
                    <a:latin typeface="Calibri" pitchFamily="34" charset="0"/>
                  </a:rPr>
                  <a:t>cannot perform variable selection</a:t>
                </a:r>
                <a:r>
                  <a:rPr lang="en-US" sz="2000" dirty="0">
                    <a:latin typeface="Calibri" pitchFamily="34" charset="0"/>
                  </a:rPr>
                  <a:t>, and even though it performs well in terms of prediction accuracy, it does poorly in terms of offering a clear interpretation</a:t>
                </a:r>
              </a:p>
              <a:p>
                <a:pPr lvl="1"/>
                <a:r>
                  <a:rPr lang="en-US" sz="1600" dirty="0">
                    <a:latin typeface="Calibri" panose="020F0502020204030204" pitchFamily="34" charset="0"/>
                  </a:rPr>
                  <a:t>Source: </a:t>
                </a:r>
                <a:r>
                  <a:rPr lang="en-US" sz="1600" dirty="0">
                    <a:latin typeface="Calibri" panose="020F0502020204030204" pitchFamily="34" charset="0"/>
                    <a:hlinkClick r:id="rId3"/>
                  </a:rPr>
                  <a:t>http://www.stat.cmu.edu/~ryantibs/datamining/lectures/16-modr1.pdf</a:t>
                </a:r>
                <a:endParaRPr lang="en-US" sz="1600" dirty="0">
                  <a:latin typeface="Calibri" panose="020F0502020204030204" pitchFamily="34" charset="0"/>
                </a:endParaRPr>
              </a:p>
              <a:p>
                <a:r>
                  <a:rPr lang="en-US" sz="2000" dirty="0">
                    <a:latin typeface="Calibri" pitchFamily="34" charset="0"/>
                  </a:rPr>
                  <a:t>While the plots of coefficients as a function of </a:t>
                </a:r>
                <a14:m>
                  <m:oMath xmlns:m="http://schemas.openxmlformats.org/officeDocument/2006/math">
                    <m:r>
                      <a:rPr lang="en-US" sz="2000" i="1" dirty="0">
                        <a:latin typeface="Cambria Math"/>
                      </a:rPr>
                      <m:t>𝜆</m:t>
                    </m:r>
                  </m:oMath>
                </a14:m>
                <a:r>
                  <a:rPr lang="en-US" sz="2000" dirty="0">
                    <a:latin typeface="Calibri" pitchFamily="34" charset="0"/>
                  </a:rPr>
                  <a:t> are helpful for visualizing which of the variables have the greatest predictive power, if we care about interpreting the actual coefficients in the same way we do with OLS, we wouldn’t want to use ridge regression because the coefficients will be biased. </a:t>
                </a:r>
              </a:p>
              <a:p>
                <a:pPr lvl="1"/>
                <a:r>
                  <a:rPr lang="en-US" sz="1600" dirty="0">
                    <a:latin typeface="Calibri" pitchFamily="34" charset="0"/>
                  </a:rPr>
                  <a:t>Source: </a:t>
                </a:r>
                <a:r>
                  <a:rPr lang="en-US" sz="1600" dirty="0">
                    <a:latin typeface="Calibri" pitchFamily="34" charset="0"/>
                    <a:hlinkClick r:id="rId4"/>
                  </a:rPr>
                  <a:t>http://jocelynchi.com/notes-on-ridge-regression-with-examples-in-r/</a:t>
                </a:r>
                <a:r>
                  <a:rPr lang="en-US" sz="1600" dirty="0">
                    <a:latin typeface="Calibri" pitchFamily="34" charset="0"/>
                  </a:rPr>
                  <a:t> </a:t>
                </a:r>
              </a:p>
              <a:p>
                <a:r>
                  <a:rPr lang="en-US" sz="2000" dirty="0">
                    <a:latin typeface="Calibri" pitchFamily="34" charset="0"/>
                  </a:rPr>
                  <a:t>Furthermore, it’s difficult to obtain significance estimates for ridge regression coefficients.</a:t>
                </a:r>
              </a:p>
              <a:p>
                <a:r>
                  <a:rPr lang="en-US" sz="2000" dirty="0">
                    <a:latin typeface="Calibri" pitchFamily="34" charset="0"/>
                  </a:rPr>
                  <a:t>So in summary, we can do the following:</a:t>
                </a:r>
              </a:p>
              <a:p>
                <a:pPr lvl="1"/>
                <a:r>
                  <a:rPr lang="en-US" sz="1800" dirty="0">
                    <a:latin typeface="Calibri" pitchFamily="34" charset="0"/>
                  </a:rPr>
                  <a:t>Select the value of </a:t>
                </a:r>
                <a14:m>
                  <m:oMath xmlns:m="http://schemas.openxmlformats.org/officeDocument/2006/math">
                    <m:r>
                      <a:rPr lang="en-US" sz="1800" i="1" dirty="0">
                        <a:latin typeface="Cambria Math"/>
                      </a:rPr>
                      <m:t>𝜆</m:t>
                    </m:r>
                  </m:oMath>
                </a14:m>
                <a:r>
                  <a:rPr lang="en-US" sz="1800" dirty="0">
                    <a:latin typeface="Calibri" pitchFamily="34" charset="0"/>
                  </a:rPr>
                  <a:t> which yields the lowest MSE on unseen data</a:t>
                </a:r>
              </a:p>
              <a:p>
                <a:pPr lvl="1"/>
                <a:r>
                  <a:rPr lang="en-US" sz="1800" dirty="0">
                    <a:latin typeface="Calibri" pitchFamily="34" charset="0"/>
                  </a:rPr>
                  <a:t>For that optimal value of </a:t>
                </a:r>
                <a14:m>
                  <m:oMath xmlns:m="http://schemas.openxmlformats.org/officeDocument/2006/math">
                    <m:r>
                      <a:rPr lang="en-US" sz="1800" i="1" dirty="0">
                        <a:latin typeface="Cambria Math"/>
                      </a:rPr>
                      <m:t>𝜆</m:t>
                    </m:r>
                  </m:oMath>
                </a14:m>
                <a:r>
                  <a:rPr lang="en-US" sz="1800" dirty="0">
                    <a:latin typeface="Calibri" pitchFamily="34" charset="0"/>
                  </a:rPr>
                  <a:t>, look at the plots of coefficients against </a:t>
                </a:r>
                <a14:m>
                  <m:oMath xmlns:m="http://schemas.openxmlformats.org/officeDocument/2006/math">
                    <m:r>
                      <a:rPr lang="en-US" sz="1800" i="1" dirty="0">
                        <a:latin typeface="Cambria Math"/>
                      </a:rPr>
                      <m:t>𝜆</m:t>
                    </m:r>
                  </m:oMath>
                </a14:m>
                <a:r>
                  <a:rPr lang="en-US" sz="1800" dirty="0">
                    <a:latin typeface="Calibri" pitchFamily="34" charset="0"/>
                  </a:rPr>
                  <a:t> to figure out which variables have the greatest predictive power (i.e., coefficients with the highest absolute value) and which have the lowest (i.e., closest to 0).</a:t>
                </a:r>
                <a:endParaRPr lang="en-US" sz="2000" dirty="0">
                  <a:latin typeface="Calibri" pitchFamily="34" charset="0"/>
                </a:endParaRPr>
              </a:p>
            </p:txBody>
          </p:sp>
        </mc:Choice>
        <mc:Fallback xmlns="">
          <p:sp>
            <p:nvSpPr>
              <p:cNvPr id="5" name="Rectangle 3"/>
              <p:cNvSpPr txBox="1">
                <a:spLocks noRot="1" noChangeAspect="1" noMove="1" noResize="1" noEditPoints="1" noAdjustHandles="1" noChangeArrowheads="1" noChangeShapeType="1" noTextEdit="1"/>
              </p:cNvSpPr>
              <p:nvPr/>
            </p:nvSpPr>
            <p:spPr bwMode="auto">
              <a:xfrm>
                <a:off x="0" y="914400"/>
                <a:ext cx="9144000" cy="5943600"/>
              </a:xfrm>
              <a:prstGeom prst="rect">
                <a:avLst/>
              </a:prstGeom>
              <a:blipFill rotWithShape="0">
                <a:blip r:embed="rId5"/>
                <a:stretch>
                  <a:fillRect l="-733" t="-718" r="-333"/>
                </a:stretch>
              </a:blipFill>
              <a:ln w="9525">
                <a:noFill/>
                <a:miter lim="800000"/>
                <a:headEnd/>
                <a:tailEnd/>
              </a:ln>
              <a:effectLst/>
            </p:spPr>
            <p:txBody>
              <a:bodyPr/>
              <a:lstStyle/>
              <a:p>
                <a:r>
                  <a:rPr lang="en-US">
                    <a:noFill/>
                  </a:rPr>
                  <a:t> </a:t>
                </a:r>
              </a:p>
            </p:txBody>
          </p:sp>
        </mc:Fallback>
      </mc:AlternateContent>
      <p:sp>
        <p:nvSpPr>
          <p:cNvPr id="7" name="Title 1"/>
          <p:cNvSpPr>
            <a:spLocks noGrp="1"/>
          </p:cNvSpPr>
          <p:nvPr>
            <p:ph type="title"/>
          </p:nvPr>
        </p:nvSpPr>
        <p:spPr>
          <a:xfrm>
            <a:off x="0" y="228600"/>
            <a:ext cx="9144000" cy="762000"/>
          </a:xfrm>
        </p:spPr>
        <p:txBody>
          <a:bodyPr/>
          <a:lstStyle/>
          <a:p>
            <a:pPr algn="l"/>
            <a:r>
              <a:rPr lang="en-US" sz="4000" b="1" dirty="0">
                <a:solidFill>
                  <a:schemeClr val="tx1"/>
                </a:solidFill>
                <a:latin typeface="Calibri" panose="020F0502020204030204" pitchFamily="34" charset="0"/>
              </a:rPr>
              <a:t>Ridge Regression Interpretation</a:t>
            </a:r>
          </a:p>
        </p:txBody>
      </p:sp>
    </p:spTree>
    <p:extLst>
      <p:ext uri="{BB962C8B-B14F-4D97-AF65-F5344CB8AC3E}">
        <p14:creationId xmlns:p14="http://schemas.microsoft.com/office/powerpoint/2010/main" val="301606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0" y="152400"/>
            <a:ext cx="9144000" cy="792162"/>
          </a:xfrm>
        </p:spPr>
        <p:txBody>
          <a:bodyPr/>
          <a:lstStyle/>
          <a:p>
            <a:pPr algn="l"/>
            <a:r>
              <a:rPr lang="en-US" sz="3600" b="1" dirty="0">
                <a:solidFill>
                  <a:schemeClr val="tx1"/>
                </a:solidFill>
                <a:latin typeface="Calibri" pitchFamily="34" charset="0"/>
                <a:cs typeface="Calibri" pitchFamily="34" charset="0"/>
              </a:rPr>
              <a:t>A Limitation of Ridge Regression</a:t>
            </a:r>
          </a:p>
        </p:txBody>
      </p:sp>
      <mc:AlternateContent xmlns:mc="http://schemas.openxmlformats.org/markup-compatibility/2006" xmlns:a14="http://schemas.microsoft.com/office/drawing/2010/main">
        <mc:Choice Requires="a14">
          <p:sp>
            <p:nvSpPr>
              <p:cNvPr id="56323" name="Rectangle 3"/>
              <p:cNvSpPr>
                <a:spLocks noGrp="1" noChangeArrowheads="1"/>
              </p:cNvSpPr>
              <p:nvPr>
                <p:ph type="body" idx="1"/>
              </p:nvPr>
            </p:nvSpPr>
            <p:spPr>
              <a:xfrm>
                <a:off x="0" y="990600"/>
                <a:ext cx="9144000" cy="5867400"/>
              </a:xfrm>
            </p:spPr>
            <p:txBody>
              <a:bodyPr/>
              <a:lstStyle/>
              <a:p>
                <a:pPr>
                  <a:lnSpc>
                    <a:spcPct val="80000"/>
                  </a:lnSpc>
                </a:pPr>
                <a:r>
                  <a:rPr lang="en-US" sz="2000" dirty="0">
                    <a:latin typeface="Calibri" pitchFamily="34" charset="0"/>
                    <a:cs typeface="Calibri" pitchFamily="34" charset="0"/>
                  </a:rPr>
                  <a:t>One of the key limitations of ridge regression is that it will </a:t>
                </a:r>
                <a:r>
                  <a:rPr lang="en-US" sz="2000" dirty="0">
                    <a:latin typeface="Calibri" panose="020F0502020204030204" pitchFamily="34" charset="0"/>
                  </a:rPr>
                  <a:t>include </a:t>
                </a:r>
                <a:r>
                  <a:rPr lang="en-US" sz="2000" i="1" dirty="0">
                    <a:latin typeface="Calibri" panose="020F0502020204030204" pitchFamily="34" charset="0"/>
                  </a:rPr>
                  <a:t>all </a:t>
                </a:r>
                <a14:m>
                  <m:oMath xmlns:m="http://schemas.openxmlformats.org/officeDocument/2006/math">
                    <m:r>
                      <a:rPr lang="en-US" sz="2000" i="1" dirty="0" smtClean="0">
                        <a:latin typeface="Cambria Math" panose="02040503050406030204" pitchFamily="18" charset="0"/>
                      </a:rPr>
                      <m:t>𝑘</m:t>
                    </m:r>
                  </m:oMath>
                </a14:m>
                <a:r>
                  <a:rPr lang="en-US" sz="2000" dirty="0">
                    <a:latin typeface="Calibri" panose="020F0502020204030204" pitchFamily="34" charset="0"/>
                  </a:rPr>
                  <a:t> predictors in the final model. </a:t>
                </a:r>
              </a:p>
              <a:p>
                <a:pPr>
                  <a:lnSpc>
                    <a:spcPct val="80000"/>
                  </a:lnSpc>
                </a:pPr>
                <a:r>
                  <a:rPr lang="en-US" sz="2000" dirty="0">
                    <a:latin typeface="Calibri" panose="020F0502020204030204" pitchFamily="34" charset="0"/>
                  </a:rPr>
                  <a:t>The shrinkage penalty will shrink all of the coefficients towards zero, but it will not set any of them exactly to zero (unless </a:t>
                </a:r>
                <a14:m>
                  <m:oMath xmlns:m="http://schemas.openxmlformats.org/officeDocument/2006/math">
                    <m:r>
                      <a:rPr lang="en-US" sz="2000" i="1" dirty="0" smtClean="0">
                        <a:latin typeface="Cambria Math" panose="02040503050406030204" pitchFamily="18" charset="0"/>
                      </a:rPr>
                      <m:t>𝜆</m:t>
                    </m:r>
                    <m:r>
                      <a:rPr lang="en-US" sz="2000" i="1" dirty="0" smtClean="0">
                        <a:latin typeface="Cambria Math" panose="02040503050406030204" pitchFamily="18" charset="0"/>
                      </a:rPr>
                      <m:t> = ∞</m:t>
                    </m:r>
                  </m:oMath>
                </a14:m>
                <a:r>
                  <a:rPr lang="en-US" sz="2000" dirty="0">
                    <a:latin typeface="Calibri" panose="020F0502020204030204" pitchFamily="34" charset="0"/>
                  </a:rPr>
                  <a:t>). </a:t>
                </a:r>
              </a:p>
              <a:p>
                <a:pPr>
                  <a:lnSpc>
                    <a:spcPct val="80000"/>
                  </a:lnSpc>
                </a:pPr>
                <a:r>
                  <a:rPr lang="en-US" sz="2000" dirty="0">
                    <a:latin typeface="Calibri" panose="020F0502020204030204" pitchFamily="34" charset="0"/>
                  </a:rPr>
                  <a:t>This may not be a problem for prediction accuracy, but it can create a challenge in model interpretation in settings in which the number of variables </a:t>
                </a:r>
                <a14:m>
                  <m:oMath xmlns:m="http://schemas.openxmlformats.org/officeDocument/2006/math">
                    <m:r>
                      <a:rPr lang="en-US" sz="2000" i="1" dirty="0" smtClean="0">
                        <a:latin typeface="Cambria Math" panose="02040503050406030204" pitchFamily="18" charset="0"/>
                      </a:rPr>
                      <m:t>𝑘</m:t>
                    </m:r>
                  </m:oMath>
                </a14:m>
                <a:r>
                  <a:rPr lang="en-US" sz="2000" dirty="0">
                    <a:latin typeface="Calibri" panose="020F0502020204030204" pitchFamily="34" charset="0"/>
                  </a:rPr>
                  <a:t> is quite large.</a:t>
                </a:r>
              </a:p>
              <a:p>
                <a:pPr>
                  <a:lnSpc>
                    <a:spcPct val="80000"/>
                  </a:lnSpc>
                </a:pPr>
                <a:r>
                  <a:rPr lang="en-US" sz="2000" dirty="0">
                    <a:latin typeface="Calibri" panose="020F0502020204030204" pitchFamily="34" charset="0"/>
                  </a:rPr>
                  <a:t>For example, in the Credit data set, it appears that the most important variables are </a:t>
                </a:r>
                <a:r>
                  <a:rPr lang="en-US" sz="2000" b="1" dirty="0">
                    <a:latin typeface="Calibri" panose="020F0502020204030204" pitchFamily="34" charset="0"/>
                  </a:rPr>
                  <a:t>income</a:t>
                </a:r>
                <a:r>
                  <a:rPr lang="en-US" sz="2000" dirty="0">
                    <a:latin typeface="Calibri" panose="020F0502020204030204" pitchFamily="34" charset="0"/>
                  </a:rPr>
                  <a:t>, </a:t>
                </a:r>
                <a:r>
                  <a:rPr lang="en-US" sz="2000" b="1" dirty="0">
                    <a:latin typeface="Calibri" panose="020F0502020204030204" pitchFamily="34" charset="0"/>
                  </a:rPr>
                  <a:t>limit</a:t>
                </a:r>
                <a:r>
                  <a:rPr lang="en-US" sz="2000" dirty="0">
                    <a:latin typeface="Calibri" panose="020F0502020204030204" pitchFamily="34" charset="0"/>
                  </a:rPr>
                  <a:t>, </a:t>
                </a:r>
                <a:r>
                  <a:rPr lang="en-US" sz="2000" b="1" dirty="0">
                    <a:latin typeface="Calibri" panose="020F0502020204030204" pitchFamily="34" charset="0"/>
                  </a:rPr>
                  <a:t>rating</a:t>
                </a:r>
                <a:r>
                  <a:rPr lang="en-US" sz="2000" dirty="0">
                    <a:latin typeface="Calibri" panose="020F0502020204030204" pitchFamily="34" charset="0"/>
                  </a:rPr>
                  <a:t>, and </a:t>
                </a:r>
                <a:r>
                  <a:rPr lang="en-US" sz="2000" b="1" dirty="0">
                    <a:latin typeface="Calibri" panose="020F0502020204030204" pitchFamily="34" charset="0"/>
                  </a:rPr>
                  <a:t>student</a:t>
                </a:r>
                <a:r>
                  <a:rPr lang="en-US" sz="2000" dirty="0">
                    <a:latin typeface="Calibri" panose="020F0502020204030204" pitchFamily="34" charset="0"/>
                  </a:rPr>
                  <a:t>. </a:t>
                </a:r>
              </a:p>
              <a:p>
                <a:pPr>
                  <a:lnSpc>
                    <a:spcPct val="80000"/>
                  </a:lnSpc>
                </a:pPr>
                <a:r>
                  <a:rPr lang="en-US" sz="2000" dirty="0">
                    <a:latin typeface="Calibri" panose="020F0502020204030204" pitchFamily="34" charset="0"/>
                  </a:rPr>
                  <a:t>So we might wish to build a model including just these predictors. However, ridge regression will always generate a model involving all ten predictors. </a:t>
                </a:r>
              </a:p>
              <a:p>
                <a:pPr>
                  <a:lnSpc>
                    <a:spcPct val="80000"/>
                  </a:lnSpc>
                </a:pPr>
                <a:r>
                  <a:rPr lang="en-US" sz="2000" dirty="0">
                    <a:latin typeface="Calibri" panose="020F0502020204030204" pitchFamily="34" charset="0"/>
                  </a:rPr>
                  <a:t>Increasing the value of λ will tend to reduce the magnitudes of the coefficients, but will not result in exclusion of any of the variables.</a:t>
                </a:r>
              </a:p>
              <a:p>
                <a:pPr>
                  <a:lnSpc>
                    <a:spcPct val="80000"/>
                  </a:lnSpc>
                </a:pPr>
                <a:r>
                  <a:rPr lang="en-US" sz="2000" dirty="0">
                    <a:latin typeface="Calibri" panose="020F0502020204030204" pitchFamily="34" charset="0"/>
                  </a:rPr>
                  <a:t>We can try the </a:t>
                </a:r>
                <a:r>
                  <a:rPr lang="en-US" sz="2000" b="1" i="1" dirty="0">
                    <a:latin typeface="Calibri" panose="020F0502020204030204" pitchFamily="34" charset="0"/>
                  </a:rPr>
                  <a:t>lasso regression</a:t>
                </a:r>
                <a:r>
                  <a:rPr lang="en-US" sz="2000" dirty="0">
                    <a:latin typeface="Calibri" panose="020F0502020204030204" pitchFamily="34" charset="0"/>
                  </a:rPr>
                  <a:t>, which is similar to ridge regression, but will set the values of some coefficients to exactly 0 for different values of λ.</a:t>
                </a:r>
              </a:p>
              <a:p>
                <a:pPr>
                  <a:lnSpc>
                    <a:spcPct val="80000"/>
                  </a:lnSpc>
                </a:pPr>
                <a:r>
                  <a:rPr lang="en-US" sz="2000" dirty="0">
                    <a:latin typeface="Calibri" panose="020F0502020204030204" pitchFamily="34" charset="0"/>
                  </a:rPr>
                  <a:t>Lasso regression minimizes SSE subject to a </a:t>
                </a:r>
                <a:r>
                  <a:rPr lang="en-US" sz="2000" dirty="0">
                    <a:latin typeface="Calibri" panose="020F0502020204030204" pitchFamily="34" charset="0"/>
                    <a:cs typeface="Calibri" pitchFamily="34" charset="0"/>
                  </a:rPr>
                  <a:t>bound (i.e., constraint) on the quantity called </a:t>
                </a:r>
                <a14:m>
                  <m:oMath xmlns:m="http://schemas.openxmlformats.org/officeDocument/2006/math">
                    <m:r>
                      <a:rPr lang="en-US" sz="2000" i="1" dirty="0">
                        <a:latin typeface="Cambria Math" panose="02040503050406030204" pitchFamily="18" charset="0"/>
                        <a:cs typeface="Calibri" pitchFamily="34" charset="0"/>
                      </a:rPr>
                      <m:t>𝐿</m:t>
                    </m:r>
                    <m:r>
                      <a:rPr lang="en-US" sz="2000" b="0" i="1" baseline="-25000" dirty="0" smtClean="0">
                        <a:latin typeface="Cambria Math" panose="02040503050406030204" pitchFamily="18" charset="0"/>
                        <a:cs typeface="Calibri" pitchFamily="34" charset="0"/>
                      </a:rPr>
                      <m:t>1</m:t>
                    </m:r>
                    <m:r>
                      <a:rPr lang="en-US" sz="2000" i="1" dirty="0">
                        <a:latin typeface="Cambria Math" panose="02040503050406030204" pitchFamily="18" charset="0"/>
                        <a:cs typeface="Calibri" pitchFamily="34" charset="0"/>
                      </a:rPr>
                      <m:t> </m:t>
                    </m:r>
                    <m:r>
                      <a:rPr lang="en-US" sz="2000" i="1" dirty="0">
                        <a:latin typeface="Cambria Math" panose="02040503050406030204" pitchFamily="18" charset="0"/>
                        <a:cs typeface="Calibri" pitchFamily="34" charset="0"/>
                      </a:rPr>
                      <m:t>𝑛𝑜𝑟𝑚</m:t>
                    </m:r>
                  </m:oMath>
                </a14:m>
                <a:r>
                  <a:rPr lang="en-US" sz="2000" dirty="0">
                    <a:latin typeface="Calibri" panose="020F0502020204030204" pitchFamily="34" charset="0"/>
                    <a:cs typeface="Calibri" pitchFamily="34" charset="0"/>
                  </a:rPr>
                  <a:t>, which is simply the sum of the absolute values of the </a:t>
                </a:r>
                <a14:m>
                  <m:oMath xmlns:m="http://schemas.openxmlformats.org/officeDocument/2006/math">
                    <m:r>
                      <a:rPr lang="el-GR" sz="2000" i="1" dirty="0">
                        <a:latin typeface="Cambria Math" panose="02040503050406030204" pitchFamily="18" charset="0"/>
                        <a:cs typeface="Calibri" pitchFamily="34" charset="0"/>
                      </a:rPr>
                      <m:t>𝛽</m:t>
                    </m:r>
                  </m:oMath>
                </a14:m>
                <a:r>
                  <a:rPr lang="en-US" sz="2000" i="1" dirty="0">
                    <a:latin typeface="Calibri" panose="020F0502020204030204" pitchFamily="34" charset="0"/>
                    <a:cs typeface="Calibri" pitchFamily="34" charset="0"/>
                  </a:rPr>
                  <a:t> </a:t>
                </a:r>
                <a:r>
                  <a:rPr lang="en-US" sz="2000" dirty="0">
                    <a:latin typeface="Calibri" panose="020F0502020204030204" pitchFamily="34" charset="0"/>
                    <a:cs typeface="Calibri" pitchFamily="34" charset="0"/>
                  </a:rPr>
                  <a:t>coefficients:</a:t>
                </a:r>
              </a:p>
              <a:p>
                <a:pPr lvl="1">
                  <a:lnSpc>
                    <a:spcPct val="80000"/>
                  </a:lnSpc>
                </a:pPr>
                <a:endParaRPr lang="en-US" sz="2400" dirty="0">
                  <a:latin typeface="Calibri" panose="020F0502020204030204" pitchFamily="34" charset="0"/>
                  <a:cs typeface="Calibri" pitchFamily="34" charset="0"/>
                </a:endParaRPr>
              </a:p>
              <a:p>
                <a:pPr marL="457200" lvl="1" indent="0">
                  <a:lnSpc>
                    <a:spcPct val="80000"/>
                  </a:lnSpc>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r>
                        <a:rPr lang="en-US" sz="1800" i="1">
                          <a:latin typeface="Cambria Math" panose="02040503050406030204" pitchFamily="18" charset="0"/>
                        </a:rPr>
                        <m:t> </m:t>
                      </m:r>
                      <m:r>
                        <a:rPr lang="en-US" sz="1800" i="1">
                          <a:latin typeface="Cambria Math" panose="02040503050406030204" pitchFamily="18" charset="0"/>
                        </a:rPr>
                        <m:t>𝑛𝑜𝑟𝑚</m:t>
                      </m:r>
                      <m:r>
                        <a:rPr lang="en-US" sz="1800" i="1">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𝑘</m:t>
                          </m:r>
                        </m:sup>
                        <m:e>
                          <m:d>
                            <m:dPr>
                              <m:begChr m:val="|"/>
                              <m:endChr m:val="|"/>
                              <m:ctrlPr>
                                <a:rPr lang="en-US" sz="180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𝑖</m:t>
                                  </m:r>
                                </m:sub>
                              </m:sSub>
                            </m:e>
                          </m:d>
                        </m:e>
                      </m:nary>
                    </m:oMath>
                  </m:oMathPara>
                </a14:m>
                <a:endParaRPr lang="en-US" sz="2000" dirty="0">
                  <a:latin typeface="Calibri" panose="020F0502020204030204" pitchFamily="34" charset="0"/>
                </a:endParaRPr>
              </a:p>
            </p:txBody>
          </p:sp>
        </mc:Choice>
        <mc:Fallback xmlns="">
          <p:sp>
            <p:nvSpPr>
              <p:cNvPr id="56323" name="Rectangle 3"/>
              <p:cNvSpPr>
                <a:spLocks noGrp="1" noRot="1" noChangeAspect="1" noMove="1" noResize="1" noEditPoints="1" noAdjustHandles="1" noChangeArrowheads="1" noChangeShapeType="1" noTextEdit="1"/>
              </p:cNvSpPr>
              <p:nvPr>
                <p:ph type="body" idx="1"/>
              </p:nvPr>
            </p:nvSpPr>
            <p:spPr>
              <a:xfrm>
                <a:off x="0" y="990600"/>
                <a:ext cx="9144000" cy="5867400"/>
              </a:xfrm>
              <a:blipFill rotWithShape="0">
                <a:blip r:embed="rId3"/>
                <a:stretch>
                  <a:fillRect l="-733" t="-1663" r="-1200"/>
                </a:stretch>
              </a:blipFill>
            </p:spPr>
            <p:txBody>
              <a:bodyPr/>
              <a:lstStyle/>
              <a:p>
                <a:r>
                  <a:rPr lang="en-US">
                    <a:noFill/>
                  </a:rPr>
                  <a:t> </a:t>
                </a:r>
              </a:p>
            </p:txBody>
          </p:sp>
        </mc:Fallback>
      </mc:AlternateContent>
    </p:spTree>
    <p:extLst>
      <p:ext uri="{BB962C8B-B14F-4D97-AF65-F5344CB8AC3E}">
        <p14:creationId xmlns:p14="http://schemas.microsoft.com/office/powerpoint/2010/main" val="299899221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7355"/>
            <a:ext cx="8458200" cy="762000"/>
          </a:xfrm>
        </p:spPr>
        <p:txBody>
          <a:bodyPr/>
          <a:lstStyle/>
          <a:p>
            <a:pPr algn="l"/>
            <a:r>
              <a:rPr lang="en-US" b="1" dirty="0">
                <a:solidFill>
                  <a:schemeClr val="tx1"/>
                </a:solidFill>
                <a:latin typeface="Calibri" panose="020F0502020204030204" pitchFamily="34" charset="0"/>
              </a:rPr>
              <a:t>Lasso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914400"/>
                <a:ext cx="9144000" cy="5943600"/>
              </a:xfrm>
            </p:spPr>
            <p:txBody>
              <a:bodyPr/>
              <a:lstStyle/>
              <a:p>
                <a:r>
                  <a:rPr lang="en-US" sz="2400" b="1" dirty="0">
                    <a:latin typeface="Calibri" panose="020F0502020204030204" pitchFamily="34" charset="0"/>
                    <a:cs typeface="Calibri" pitchFamily="34" charset="0"/>
                  </a:rPr>
                  <a:t>Lasso regression</a:t>
                </a:r>
                <a:r>
                  <a:rPr lang="en-US" sz="2400" dirty="0">
                    <a:latin typeface="Calibri" pitchFamily="34" charset="0"/>
                    <a:cs typeface="Calibri" pitchFamily="34" charset="0"/>
                  </a:rPr>
                  <a:t> is a method that, for different values of </a:t>
                </a:r>
                <a14:m>
                  <m:oMath xmlns:m="http://schemas.openxmlformats.org/officeDocument/2006/math">
                    <m:r>
                      <a:rPr lang="en-US" sz="2400" i="1" dirty="0">
                        <a:latin typeface="Cambria Math" panose="02040503050406030204" pitchFamily="18" charset="0"/>
                      </a:rPr>
                      <m:t>𝜆</m:t>
                    </m:r>
                  </m:oMath>
                </a14:m>
                <a:r>
                  <a:rPr lang="en-US" sz="2400" dirty="0">
                    <a:latin typeface="Calibri" panose="020F0502020204030204" pitchFamily="34" charset="0"/>
                  </a:rPr>
                  <a:t>, is able to exclude certain variables. </a:t>
                </a:r>
                <a:endParaRPr lang="en-US" sz="2400" b="1" i="1" dirty="0">
                  <a:latin typeface="Calibri" panose="020F0502020204030204" pitchFamily="34" charset="0"/>
                </a:endParaRPr>
              </a:p>
              <a:p>
                <a:r>
                  <a:rPr lang="en-US" sz="2400" b="1" i="1" dirty="0">
                    <a:latin typeface="Calibri" panose="020F0502020204030204" pitchFamily="34" charset="0"/>
                  </a:rPr>
                  <a:t>Lasso regression</a:t>
                </a:r>
                <a:r>
                  <a:rPr lang="en-US" sz="2400" dirty="0">
                    <a:latin typeface="Calibri" panose="020F0502020204030204" pitchFamily="34" charset="0"/>
                  </a:rPr>
                  <a:t> finds </a:t>
                </a:r>
                <a14:m>
                  <m:oMath xmlns:m="http://schemas.openxmlformats.org/officeDocument/2006/math">
                    <m:sSubSup>
                      <m:sSubSupPr>
                        <m:ctrlPr>
                          <a:rPr lang="en-US" sz="2400" i="1" smtClean="0">
                            <a:latin typeface="Cambria Math" panose="02040503050406030204" pitchFamily="18" charset="0"/>
                          </a:rPr>
                        </m:ctrlPr>
                      </m:sSubSupPr>
                      <m:e>
                        <m:acc>
                          <m:accPr>
                            <m:chr m:val="̂"/>
                            <m:ctrlPr>
                              <a:rPr lang="en-US" sz="2400" i="1" smtClean="0">
                                <a:latin typeface="Cambria Math" panose="02040503050406030204" pitchFamily="18" charset="0"/>
                              </a:rPr>
                            </m:ctrlPr>
                          </m:accPr>
                          <m:e>
                            <m:r>
                              <a:rPr lang="en-US" sz="2400" i="1" smtClean="0">
                                <a:latin typeface="Cambria Math" panose="02040503050406030204" pitchFamily="18" charset="0"/>
                                <a:ea typeface="Cambria Math" panose="02040503050406030204" pitchFamily="18" charset="0"/>
                              </a:rPr>
                              <m:t>𝛽</m:t>
                            </m:r>
                          </m:e>
                        </m:acc>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𝐿</m:t>
                        </m:r>
                      </m:sup>
                    </m:sSubSup>
                  </m:oMath>
                </a14:m>
                <a:r>
                  <a:rPr lang="en-US" sz="2400" b="1" i="1" dirty="0">
                    <a:latin typeface="Calibri" panose="020F0502020204030204" pitchFamily="34" charset="0"/>
                  </a:rPr>
                  <a:t> </a:t>
                </a:r>
                <a:r>
                  <a:rPr lang="en-US" sz="2400" dirty="0">
                    <a:latin typeface="Calibri" panose="020F0502020204030204" pitchFamily="34" charset="0"/>
                  </a:rPr>
                  <a:t>that minimize the quantity below:</a:t>
                </a:r>
              </a:p>
              <a:p>
                <a:pPr marL="0" indent="0">
                  <a:buNone/>
                </a:pPr>
                <a14:m>
                  <m:oMathPara xmlns:m="http://schemas.openxmlformats.org/officeDocument/2006/math">
                    <m:oMathParaPr>
                      <m:jc m:val="center"/>
                    </m:oMathParaPr>
                    <m:oMath xmlns:m="http://schemas.openxmlformats.org/officeDocument/2006/math">
                      <m:d>
                        <m:dPr>
                          <m:ctrlPr>
                            <a:rPr lang="en-US" sz="2200" i="1" smtClean="0">
                              <a:latin typeface="Cambria Math" panose="02040503050406030204" pitchFamily="18" charset="0"/>
                            </a:rPr>
                          </m:ctrlPr>
                        </m:dPr>
                        <m:e>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d>
                                    <m:dPr>
                                      <m:begChr m:val="["/>
                                      <m:endChr m:val="]"/>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𝑦</m:t>
                                          </m:r>
                                        </m:e>
                                        <m:sub>
                                          <m:r>
                                            <a:rPr lang="en-US" sz="2200" i="1">
                                              <a:latin typeface="Cambria Math" panose="02040503050406030204" pitchFamily="18" charset="0"/>
                                            </a:rPr>
                                            <m:t>𝑖</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rPr>
                                            <m:t>0</m:t>
                                          </m:r>
                                        </m:sub>
                                      </m:sSub>
                                      <m:r>
                                        <a:rPr lang="en-US" sz="2200" i="1">
                                          <a:latin typeface="Cambria Math" panose="02040503050406030204" pitchFamily="18" charset="0"/>
                                        </a:rPr>
                                        <m:t>−</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rPr>
                                                <m:t>1</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1</m:t>
                                              </m:r>
                                              <m:r>
                                                <a:rPr lang="en-US" sz="2200" i="1">
                                                  <a:latin typeface="Cambria Math" panose="02040503050406030204" pitchFamily="18" charset="0"/>
                                                </a:rPr>
                                                <m:t>𝑖</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ea typeface="Cambria Math" panose="02040503050406030204" pitchFamily="18" charset="0"/>
                                                </a:rPr>
                                                <m:t>2</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2</m:t>
                                              </m:r>
                                              <m:r>
                                                <a:rPr lang="en-US" sz="2200" i="1">
                                                  <a:latin typeface="Cambria Math" panose="02040503050406030204" pitchFamily="18" charset="0"/>
                                                </a:rPr>
                                                <m:t>𝑖</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rPr>
                                                <m:t>𝑘</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𝑘𝑖</m:t>
                                              </m:r>
                                            </m:sub>
                                          </m:sSub>
                                        </m:e>
                                      </m:d>
                                    </m:e>
                                  </m:d>
                                </m:e>
                                <m:sup>
                                  <m:r>
                                    <a:rPr lang="en-US" sz="2200" i="1">
                                      <a:latin typeface="Cambria Math" panose="02040503050406030204" pitchFamily="18" charset="0"/>
                                    </a:rPr>
                                    <m:t>2</m:t>
                                  </m:r>
                                </m:sup>
                              </m:sSup>
                            </m:e>
                          </m:nary>
                        </m:e>
                      </m:d>
                      <m:r>
                        <a:rPr lang="en-US" sz="2200" b="0" i="1" smtClean="0">
                          <a:latin typeface="Cambria Math" panose="02040503050406030204" pitchFamily="18" charset="0"/>
                        </a:rPr>
                        <m:t>+</m:t>
                      </m:r>
                      <m:r>
                        <m:rPr>
                          <m:sty m:val="p"/>
                        </m:rPr>
                        <a:rPr lang="el-GR" sz="2200" b="0" i="1" smtClean="0">
                          <a:latin typeface="Cambria Math" panose="02040503050406030204" pitchFamily="18" charset="0"/>
                        </a:rPr>
                        <m:t>λ</m:t>
                      </m:r>
                      <m:d>
                        <m:dPr>
                          <m:ctrlPr>
                            <a:rPr lang="el-GR" sz="2200" i="1">
                              <a:latin typeface="Cambria Math" panose="02040503050406030204" pitchFamily="18" charset="0"/>
                            </a:rPr>
                          </m:ctrlPr>
                        </m:dPr>
                        <m:e>
                          <m:d>
                            <m:dPr>
                              <m:begChr m:val="|"/>
                              <m:endChr m:val="|"/>
                              <m:ctrlPr>
                                <a:rPr lang="el-GR" sz="2200" i="1">
                                  <a:latin typeface="Cambria Math" panose="02040503050406030204" pitchFamily="18" charset="0"/>
                                </a:rPr>
                              </m:ctrlPr>
                            </m:dPr>
                            <m:e>
                              <m:sSub>
                                <m:sSubPr>
                                  <m:ctrlPr>
                                    <a:rPr lang="el-GR" sz="2200" i="1">
                                      <a:latin typeface="Cambria Math" panose="02040503050406030204" pitchFamily="18" charset="0"/>
                                    </a:rPr>
                                  </m:ctrlPr>
                                </m:sSubPr>
                                <m:e>
                                  <m:acc>
                                    <m:accPr>
                                      <m:chr m:val="̂"/>
                                      <m:ctrlPr>
                                        <a:rPr lang="el-GR" sz="2200" i="1">
                                          <a:latin typeface="Cambria Math" panose="02040503050406030204" pitchFamily="18" charset="0"/>
                                        </a:rPr>
                                      </m:ctrlPr>
                                    </m:accPr>
                                    <m:e>
                                      <m:r>
                                        <a:rPr lang="el-GR"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rPr>
                                    <m:t>1</m:t>
                                  </m:r>
                                </m:sub>
                              </m:sSub>
                            </m:e>
                          </m:d>
                          <m:r>
                            <a:rPr lang="en-US" sz="2200" i="1">
                              <a:latin typeface="Cambria Math"/>
                            </a:rPr>
                            <m:t>+</m:t>
                          </m:r>
                          <m:d>
                            <m:dPr>
                              <m:begChr m:val="|"/>
                              <m:endChr m:val="|"/>
                              <m:ctrlPr>
                                <a:rPr lang="el-GR" sz="2200" i="1">
                                  <a:latin typeface="Cambria Math" panose="02040503050406030204" pitchFamily="18" charset="0"/>
                                </a:rPr>
                              </m:ctrlPr>
                            </m:dPr>
                            <m:e>
                              <m:sSub>
                                <m:sSubPr>
                                  <m:ctrlPr>
                                    <a:rPr lang="el-GR" sz="2200" i="1">
                                      <a:latin typeface="Cambria Math" panose="02040503050406030204" pitchFamily="18" charset="0"/>
                                    </a:rPr>
                                  </m:ctrlPr>
                                </m:sSubPr>
                                <m:e>
                                  <m:acc>
                                    <m:accPr>
                                      <m:chr m:val="̂"/>
                                      <m:ctrlPr>
                                        <a:rPr lang="el-GR" sz="2200" i="1">
                                          <a:latin typeface="Cambria Math" panose="02040503050406030204" pitchFamily="18" charset="0"/>
                                        </a:rPr>
                                      </m:ctrlPr>
                                    </m:accPr>
                                    <m:e>
                                      <m:r>
                                        <a:rPr lang="el-GR" sz="2200" i="1">
                                          <a:latin typeface="Cambria Math" panose="02040503050406030204" pitchFamily="18" charset="0"/>
                                          <a:ea typeface="Cambria Math" panose="02040503050406030204" pitchFamily="18" charset="0"/>
                                        </a:rPr>
                                        <m:t>𝛽</m:t>
                                      </m:r>
                                    </m:e>
                                  </m:acc>
                                </m:e>
                                <m:sub>
                                  <m:r>
                                    <a:rPr lang="en-US" sz="2200" i="1">
                                      <a:latin typeface="Cambria Math"/>
                                    </a:rPr>
                                    <m:t>2</m:t>
                                  </m:r>
                                </m:sub>
                              </m:sSub>
                            </m:e>
                          </m:d>
                          <m:r>
                            <a:rPr lang="en-US" sz="2200" i="1">
                              <a:latin typeface="Cambria Math"/>
                            </a:rPr>
                            <m:t>+…+</m:t>
                          </m:r>
                          <m:d>
                            <m:dPr>
                              <m:begChr m:val="|"/>
                              <m:endChr m:val="|"/>
                              <m:ctrlPr>
                                <a:rPr lang="el-GR" sz="2200" i="1">
                                  <a:latin typeface="Cambria Math" panose="02040503050406030204" pitchFamily="18" charset="0"/>
                                </a:rPr>
                              </m:ctrlPr>
                            </m:dPr>
                            <m:e>
                              <m:sSub>
                                <m:sSubPr>
                                  <m:ctrlPr>
                                    <a:rPr lang="el-GR" sz="2200" i="1">
                                      <a:latin typeface="Cambria Math" panose="02040503050406030204" pitchFamily="18" charset="0"/>
                                    </a:rPr>
                                  </m:ctrlPr>
                                </m:sSubPr>
                                <m:e>
                                  <m:acc>
                                    <m:accPr>
                                      <m:chr m:val="̂"/>
                                      <m:ctrlPr>
                                        <a:rPr lang="el-GR" sz="2200" i="1">
                                          <a:latin typeface="Cambria Math" panose="02040503050406030204" pitchFamily="18" charset="0"/>
                                        </a:rPr>
                                      </m:ctrlPr>
                                    </m:accPr>
                                    <m:e>
                                      <m:r>
                                        <a:rPr lang="el-GR" sz="2200" i="1">
                                          <a:latin typeface="Cambria Math" panose="02040503050406030204" pitchFamily="18" charset="0"/>
                                          <a:ea typeface="Cambria Math" panose="02040503050406030204" pitchFamily="18" charset="0"/>
                                        </a:rPr>
                                        <m:t>𝛽</m:t>
                                      </m:r>
                                    </m:e>
                                  </m:acc>
                                </m:e>
                                <m:sub>
                                  <m:r>
                                    <a:rPr lang="en-US" sz="2200" i="1">
                                      <a:latin typeface="Cambria Math"/>
                                    </a:rPr>
                                    <m:t>𝑘</m:t>
                                  </m:r>
                                </m:sub>
                              </m:sSub>
                            </m:e>
                          </m:d>
                        </m:e>
                      </m:d>
                      <m:r>
                        <a:rPr lang="en-US" sz="2200" b="0" i="1" smtClean="0">
                          <a:latin typeface="Cambria Math" panose="02040503050406030204" pitchFamily="18" charset="0"/>
                        </a:rPr>
                        <m:t>=</m:t>
                      </m:r>
                      <m:r>
                        <a:rPr lang="en-US" sz="2200" b="0" i="1" smtClean="0">
                          <a:latin typeface="Cambria Math" panose="02040503050406030204" pitchFamily="18" charset="0"/>
                        </a:rPr>
                        <m:t>𝑆𝑆𝐸</m:t>
                      </m:r>
                      <m:r>
                        <a:rPr lang="en-US" sz="2200" b="0" i="1" smtClean="0">
                          <a:latin typeface="Cambria Math" panose="02040503050406030204" pitchFamily="18" charset="0"/>
                        </a:rPr>
                        <m:t>+</m:t>
                      </m:r>
                      <m:groupChr>
                        <m:groupChrPr>
                          <m:chr m:val="⏟"/>
                          <m:ctrlPr>
                            <a:rPr lang="en-US" sz="2200" b="0" i="1" smtClean="0">
                              <a:latin typeface="Cambria Math" panose="02040503050406030204" pitchFamily="18" charset="0"/>
                            </a:rPr>
                          </m:ctrlPr>
                        </m:groupChrPr>
                        <m:e>
                          <m:r>
                            <m:rPr>
                              <m:sty m:val="p"/>
                            </m:rPr>
                            <a:rPr lang="el-GR" sz="2200" i="1">
                              <a:latin typeface="Cambria Math" panose="02040503050406030204" pitchFamily="18" charset="0"/>
                            </a:rPr>
                            <m:t>λ</m:t>
                          </m:r>
                          <m:d>
                            <m:dPr>
                              <m:ctrlPr>
                                <a:rPr lang="el-GR" sz="2200" i="1" smtClean="0">
                                  <a:latin typeface="Cambria Math" panose="02040503050406030204" pitchFamily="18" charset="0"/>
                                </a:rPr>
                              </m:ctrlPr>
                            </m:dPr>
                            <m:e>
                              <m:d>
                                <m:dPr>
                                  <m:begChr m:val="|"/>
                                  <m:endChr m:val="|"/>
                                  <m:ctrlPr>
                                    <a:rPr lang="el-GR" sz="2200" i="1" smtClean="0">
                                      <a:latin typeface="Cambria Math" panose="02040503050406030204" pitchFamily="18" charset="0"/>
                                    </a:rPr>
                                  </m:ctrlPr>
                                </m:dPr>
                                <m:e>
                                  <m:sSub>
                                    <m:sSubPr>
                                      <m:ctrlPr>
                                        <a:rPr lang="el-GR" sz="2200" i="1">
                                          <a:latin typeface="Cambria Math" panose="02040503050406030204" pitchFamily="18" charset="0"/>
                                        </a:rPr>
                                      </m:ctrlPr>
                                    </m:sSubPr>
                                    <m:e>
                                      <m:acc>
                                        <m:accPr>
                                          <m:chr m:val="̂"/>
                                          <m:ctrlPr>
                                            <a:rPr lang="el-GR" sz="2200" i="1">
                                              <a:latin typeface="Cambria Math" panose="02040503050406030204" pitchFamily="18" charset="0"/>
                                            </a:rPr>
                                          </m:ctrlPr>
                                        </m:accPr>
                                        <m:e>
                                          <m:r>
                                            <a:rPr lang="el-GR"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rPr>
                                        <m:t>1</m:t>
                                      </m:r>
                                    </m:sub>
                                  </m:sSub>
                                </m:e>
                              </m:d>
                              <m:r>
                                <a:rPr lang="en-US" sz="2200" b="0" i="1" smtClean="0">
                                  <a:latin typeface="Cambria Math"/>
                                </a:rPr>
                                <m:t>+</m:t>
                              </m:r>
                              <m:d>
                                <m:dPr>
                                  <m:begChr m:val="|"/>
                                  <m:endChr m:val="|"/>
                                  <m:ctrlPr>
                                    <a:rPr lang="el-GR" sz="2200" i="1">
                                      <a:latin typeface="Cambria Math" panose="02040503050406030204" pitchFamily="18" charset="0"/>
                                    </a:rPr>
                                  </m:ctrlPr>
                                </m:dPr>
                                <m:e>
                                  <m:sSub>
                                    <m:sSubPr>
                                      <m:ctrlPr>
                                        <a:rPr lang="el-GR" sz="2200" i="1">
                                          <a:latin typeface="Cambria Math" panose="02040503050406030204" pitchFamily="18" charset="0"/>
                                        </a:rPr>
                                      </m:ctrlPr>
                                    </m:sSubPr>
                                    <m:e>
                                      <m:acc>
                                        <m:accPr>
                                          <m:chr m:val="̂"/>
                                          <m:ctrlPr>
                                            <a:rPr lang="el-GR" sz="2200" i="1">
                                              <a:latin typeface="Cambria Math" panose="02040503050406030204" pitchFamily="18" charset="0"/>
                                            </a:rPr>
                                          </m:ctrlPr>
                                        </m:accPr>
                                        <m:e>
                                          <m:r>
                                            <a:rPr lang="el-GR" sz="2200" i="1">
                                              <a:latin typeface="Cambria Math" panose="02040503050406030204" pitchFamily="18" charset="0"/>
                                              <a:ea typeface="Cambria Math" panose="02040503050406030204" pitchFamily="18" charset="0"/>
                                            </a:rPr>
                                            <m:t>𝛽</m:t>
                                          </m:r>
                                        </m:e>
                                      </m:acc>
                                    </m:e>
                                    <m:sub>
                                      <m:r>
                                        <a:rPr lang="en-US" sz="2200" b="0" i="1" smtClean="0">
                                          <a:latin typeface="Cambria Math"/>
                                        </a:rPr>
                                        <m:t>2</m:t>
                                      </m:r>
                                    </m:sub>
                                  </m:sSub>
                                </m:e>
                              </m:d>
                              <m:r>
                                <a:rPr lang="en-US" sz="2200" b="0" i="1" smtClean="0">
                                  <a:latin typeface="Cambria Math"/>
                                </a:rPr>
                                <m:t>+…+</m:t>
                              </m:r>
                              <m:d>
                                <m:dPr>
                                  <m:begChr m:val="|"/>
                                  <m:endChr m:val="|"/>
                                  <m:ctrlPr>
                                    <a:rPr lang="el-GR" sz="2200" i="1">
                                      <a:latin typeface="Cambria Math" panose="02040503050406030204" pitchFamily="18" charset="0"/>
                                    </a:rPr>
                                  </m:ctrlPr>
                                </m:dPr>
                                <m:e>
                                  <m:sSub>
                                    <m:sSubPr>
                                      <m:ctrlPr>
                                        <a:rPr lang="el-GR" sz="2200" i="1">
                                          <a:latin typeface="Cambria Math" panose="02040503050406030204" pitchFamily="18" charset="0"/>
                                        </a:rPr>
                                      </m:ctrlPr>
                                    </m:sSubPr>
                                    <m:e>
                                      <m:acc>
                                        <m:accPr>
                                          <m:chr m:val="̂"/>
                                          <m:ctrlPr>
                                            <a:rPr lang="el-GR" sz="2200" i="1">
                                              <a:latin typeface="Cambria Math" panose="02040503050406030204" pitchFamily="18" charset="0"/>
                                            </a:rPr>
                                          </m:ctrlPr>
                                        </m:accPr>
                                        <m:e>
                                          <m:r>
                                            <a:rPr lang="el-GR" sz="2200" i="1">
                                              <a:latin typeface="Cambria Math" panose="02040503050406030204" pitchFamily="18" charset="0"/>
                                              <a:ea typeface="Cambria Math" panose="02040503050406030204" pitchFamily="18" charset="0"/>
                                            </a:rPr>
                                            <m:t>𝛽</m:t>
                                          </m:r>
                                        </m:e>
                                      </m:acc>
                                    </m:e>
                                    <m:sub>
                                      <m:r>
                                        <a:rPr lang="en-US" sz="2200" b="0" i="1" smtClean="0">
                                          <a:latin typeface="Cambria Math"/>
                                        </a:rPr>
                                        <m:t>𝑘</m:t>
                                      </m:r>
                                    </m:sub>
                                  </m:sSub>
                                </m:e>
                              </m:d>
                            </m:e>
                          </m:d>
                        </m:e>
                      </m:groupChr>
                    </m:oMath>
                  </m:oMathPara>
                </a14:m>
                <a:endParaRPr lang="en-US" sz="2200" b="0" dirty="0">
                  <a:latin typeface="Calibri" panose="020F0502020204030204" pitchFamily="34" charset="0"/>
                </a:endParaRPr>
              </a:p>
              <a:p>
                <a:pPr marL="457200" lvl="1" indent="0">
                  <a:buNone/>
                </a:pPr>
                <a:r>
                  <a:rPr lang="en-US" sz="2000" dirty="0">
                    <a:latin typeface="Calibri" panose="020F0502020204030204" pitchFamily="34" charset="0"/>
                  </a:rPr>
                  <a:t>				         </a:t>
                </a:r>
                <a:r>
                  <a:rPr lang="en-US" sz="2000" i="1" dirty="0">
                    <a:latin typeface="Calibri" panose="020F0502020204030204" pitchFamily="34" charset="0"/>
                  </a:rPr>
                  <a:t>shrinkage penalty</a:t>
                </a:r>
                <a:endParaRPr lang="en-US" sz="2000" dirty="0">
                  <a:latin typeface="Calibri" panose="020F0502020204030204" pitchFamily="34" charset="0"/>
                </a:endParaRPr>
              </a:p>
              <a:p>
                <a:r>
                  <a:rPr lang="en-US" sz="2400" dirty="0">
                    <a:latin typeface="Calibri" panose="020F0502020204030204" pitchFamily="34" charset="0"/>
                  </a:rPr>
                  <a:t>(Lasso stands for </a:t>
                </a:r>
                <a:r>
                  <a:rPr lang="en-US" sz="2400" b="1" i="1" dirty="0">
                    <a:latin typeface="Calibri" pitchFamily="34" charset="0"/>
                  </a:rPr>
                  <a:t>least absolute shrinkage and selection operator</a:t>
                </a:r>
                <a:r>
                  <a:rPr lang="en-US" sz="2400" dirty="0">
                    <a:latin typeface="Calibri" pitchFamily="34" charset="0"/>
                  </a:rPr>
                  <a:t>)</a:t>
                </a:r>
              </a:p>
              <a:p>
                <a:r>
                  <a:rPr lang="en-US" sz="2400" dirty="0">
                    <a:latin typeface="Calibri" pitchFamily="34" charset="0"/>
                  </a:rPr>
                  <a:t>Compare the lasso to </a:t>
                </a:r>
                <a:r>
                  <a:rPr lang="en-US" sz="2400" b="1" i="1" dirty="0">
                    <a:latin typeface="Calibri" panose="020F0502020204030204" pitchFamily="34" charset="0"/>
                  </a:rPr>
                  <a:t>ridge regression</a:t>
                </a:r>
                <a:r>
                  <a:rPr lang="en-US" sz="2400" dirty="0">
                    <a:latin typeface="Calibri" panose="020F0502020204030204" pitchFamily="34" charset="0"/>
                  </a:rPr>
                  <a:t>, which  finds </a:t>
                </a:r>
                <a14:m>
                  <m:oMath xmlns:m="http://schemas.openxmlformats.org/officeDocument/2006/math">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𝛽</m:t>
                            </m:r>
                          </m:e>
                        </m:acc>
                      </m:e>
                      <m:sub>
                        <m:r>
                          <a:rPr lang="en-US" sz="2400" i="1">
                            <a:latin typeface="Cambria Math" panose="02040503050406030204" pitchFamily="18" charset="0"/>
                          </a:rPr>
                          <m:t>𝑖</m:t>
                        </m:r>
                      </m:sub>
                      <m:sup>
                        <m:r>
                          <a:rPr lang="en-US" sz="2400" i="1">
                            <a:latin typeface="Cambria Math" panose="02040503050406030204" pitchFamily="18" charset="0"/>
                          </a:rPr>
                          <m:t>𝑅</m:t>
                        </m:r>
                      </m:sup>
                    </m:sSubSup>
                  </m:oMath>
                </a14:m>
                <a:r>
                  <a:rPr lang="en-US" sz="2400" b="1" i="1" dirty="0">
                    <a:latin typeface="Calibri" panose="020F0502020204030204" pitchFamily="34" charset="0"/>
                  </a:rPr>
                  <a:t> </a:t>
                </a:r>
                <a:r>
                  <a:rPr lang="en-US" sz="2400" dirty="0">
                    <a:latin typeface="Calibri" panose="020F0502020204030204" pitchFamily="34" charset="0"/>
                  </a:rPr>
                  <a:t>that minimize the quantity below:</a:t>
                </a:r>
              </a:p>
              <a:p>
                <a:pPr marL="0" indent="0">
                  <a:buNone/>
                </a:pPr>
                <a14:m>
                  <m:oMathPara xmlns:m="http://schemas.openxmlformats.org/officeDocument/2006/math">
                    <m:oMathParaPr>
                      <m:jc m:val="center"/>
                    </m:oMathParaPr>
                    <m:oMath xmlns:m="http://schemas.openxmlformats.org/officeDocument/2006/math">
                      <m:d>
                        <m:dPr>
                          <m:ctrlPr>
                            <a:rPr lang="en-US" sz="2200" i="1">
                              <a:latin typeface="Cambria Math" panose="02040503050406030204" pitchFamily="18" charset="0"/>
                            </a:rPr>
                          </m:ctrlPr>
                        </m:dPr>
                        <m:e>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d>
                                    <m:dPr>
                                      <m:begChr m:val="["/>
                                      <m:endChr m:val="]"/>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𝑦</m:t>
                                          </m:r>
                                        </m:e>
                                        <m:sub>
                                          <m:r>
                                            <a:rPr lang="en-US" sz="2200" i="1">
                                              <a:latin typeface="Cambria Math" panose="02040503050406030204" pitchFamily="18" charset="0"/>
                                            </a:rPr>
                                            <m:t>𝑖</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rPr>
                                            <m:t>0</m:t>
                                          </m:r>
                                        </m:sub>
                                      </m:sSub>
                                      <m:r>
                                        <a:rPr lang="en-US" sz="2200" i="1">
                                          <a:latin typeface="Cambria Math" panose="02040503050406030204" pitchFamily="18" charset="0"/>
                                        </a:rPr>
                                        <m:t>−</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rPr>
                                                <m:t>1</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1</m:t>
                                              </m:r>
                                              <m:r>
                                                <a:rPr lang="en-US" sz="2200" i="1">
                                                  <a:latin typeface="Cambria Math" panose="02040503050406030204" pitchFamily="18" charset="0"/>
                                                </a:rPr>
                                                <m:t>𝑖</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ea typeface="Cambria Math" panose="02040503050406030204" pitchFamily="18" charset="0"/>
                                                </a:rPr>
                                                <m:t>2</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2</m:t>
                                              </m:r>
                                              <m:r>
                                                <a:rPr lang="en-US" sz="2200" i="1">
                                                  <a:latin typeface="Cambria Math" panose="02040503050406030204" pitchFamily="18" charset="0"/>
                                                </a:rPr>
                                                <m:t>𝑖</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rPr>
                                                <m:t>𝑘</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𝑘𝑖</m:t>
                                              </m:r>
                                            </m:sub>
                                          </m:sSub>
                                        </m:e>
                                      </m:d>
                                    </m:e>
                                  </m:d>
                                </m:e>
                                <m:sup>
                                  <m:r>
                                    <a:rPr lang="en-US" sz="2200" i="1">
                                      <a:latin typeface="Cambria Math" panose="02040503050406030204" pitchFamily="18" charset="0"/>
                                    </a:rPr>
                                    <m:t>2</m:t>
                                  </m:r>
                                </m:sup>
                              </m:sSup>
                            </m:e>
                          </m:nary>
                        </m:e>
                      </m:d>
                      <m:r>
                        <a:rPr lang="en-US" sz="2200" i="1">
                          <a:latin typeface="Cambria Math" panose="02040503050406030204" pitchFamily="18" charset="0"/>
                        </a:rPr>
                        <m:t>+</m:t>
                      </m:r>
                      <m:r>
                        <m:rPr>
                          <m:sty m:val="p"/>
                        </m:rPr>
                        <a:rPr lang="el-GR" sz="2200" i="1">
                          <a:latin typeface="Cambria Math" panose="02040503050406030204" pitchFamily="18" charset="0"/>
                        </a:rPr>
                        <m:t>λ</m:t>
                      </m:r>
                      <m:d>
                        <m:dPr>
                          <m:ctrlPr>
                            <a:rPr lang="el-GR" sz="2200" i="1">
                              <a:latin typeface="Cambria Math" panose="02040503050406030204" pitchFamily="18" charset="0"/>
                            </a:rPr>
                          </m:ctrlPr>
                        </m:dPr>
                        <m:e>
                          <m:sSubSup>
                            <m:sSubSupPr>
                              <m:ctrlPr>
                                <a:rPr lang="el-GR" sz="2200" i="1">
                                  <a:latin typeface="Cambria Math" panose="02040503050406030204" pitchFamily="18" charset="0"/>
                                </a:rPr>
                              </m:ctrlPr>
                            </m:sSubSupPr>
                            <m:e>
                              <m:acc>
                                <m:accPr>
                                  <m:chr m:val="̂"/>
                                  <m:ctrlPr>
                                    <a:rPr lang="el-GR" sz="2200" i="1">
                                      <a:latin typeface="Cambria Math" panose="02040503050406030204" pitchFamily="18" charset="0"/>
                                    </a:rPr>
                                  </m:ctrlPr>
                                </m:accPr>
                                <m:e>
                                  <m:r>
                                    <a:rPr lang="el-GR"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rPr>
                                <m:t>1</m:t>
                              </m:r>
                            </m:sub>
                            <m:sup>
                              <m:r>
                                <a:rPr lang="en-US" sz="2200" i="1">
                                  <a:latin typeface="Cambria Math" panose="02040503050406030204" pitchFamily="18" charset="0"/>
                                </a:rPr>
                                <m:t>2</m:t>
                              </m:r>
                            </m:sup>
                          </m:sSubSup>
                          <m:r>
                            <a:rPr lang="en-US" sz="2200" i="1">
                              <a:latin typeface="Cambria Math" panose="02040503050406030204" pitchFamily="18" charset="0"/>
                            </a:rPr>
                            <m:t>+</m:t>
                          </m:r>
                          <m:sSubSup>
                            <m:sSubSupPr>
                              <m:ctrlPr>
                                <a:rPr lang="el-GR" sz="2200" i="1">
                                  <a:latin typeface="Cambria Math" panose="02040503050406030204" pitchFamily="18" charset="0"/>
                                </a:rPr>
                              </m:ctrlPr>
                            </m:sSubSupPr>
                            <m:e>
                              <m:acc>
                                <m:accPr>
                                  <m:chr m:val="̂"/>
                                  <m:ctrlPr>
                                    <a:rPr lang="el-GR" sz="2200" i="1">
                                      <a:latin typeface="Cambria Math" panose="02040503050406030204" pitchFamily="18" charset="0"/>
                                    </a:rPr>
                                  </m:ctrlPr>
                                </m:accPr>
                                <m:e>
                                  <m:r>
                                    <a:rPr lang="el-GR"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rPr>
                                <m:t>2</m:t>
                              </m:r>
                            </m:sub>
                            <m:sup>
                              <m:r>
                                <a:rPr lang="en-US" sz="2200" i="1">
                                  <a:latin typeface="Cambria Math" panose="02040503050406030204" pitchFamily="18" charset="0"/>
                                </a:rPr>
                                <m:t>2</m:t>
                              </m:r>
                            </m:sup>
                          </m:sSubSup>
                          <m:r>
                            <a:rPr lang="en-US" sz="2200" i="1">
                              <a:latin typeface="Cambria Math" panose="02040503050406030204" pitchFamily="18" charset="0"/>
                            </a:rPr>
                            <m:t>+…+</m:t>
                          </m:r>
                          <m:sSubSup>
                            <m:sSubSupPr>
                              <m:ctrlPr>
                                <a:rPr lang="el-GR" sz="2200" i="1">
                                  <a:latin typeface="Cambria Math" panose="02040503050406030204" pitchFamily="18" charset="0"/>
                                </a:rPr>
                              </m:ctrlPr>
                            </m:sSubSupPr>
                            <m:e>
                              <m:acc>
                                <m:accPr>
                                  <m:chr m:val="̂"/>
                                  <m:ctrlPr>
                                    <a:rPr lang="el-GR" sz="2200" i="1">
                                      <a:latin typeface="Cambria Math" panose="02040503050406030204" pitchFamily="18" charset="0"/>
                                    </a:rPr>
                                  </m:ctrlPr>
                                </m:accPr>
                                <m:e>
                                  <m:r>
                                    <a:rPr lang="el-GR"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rPr>
                                <m:t>𝑘</m:t>
                              </m:r>
                            </m:sub>
                            <m:sup>
                              <m:r>
                                <a:rPr lang="en-US" sz="2200" i="1">
                                  <a:latin typeface="Cambria Math" panose="02040503050406030204" pitchFamily="18" charset="0"/>
                                </a:rPr>
                                <m:t>2</m:t>
                              </m:r>
                            </m:sup>
                          </m:sSubSup>
                        </m:e>
                      </m:d>
                      <m:r>
                        <a:rPr lang="en-US" sz="2200" i="1">
                          <a:latin typeface="Cambria Math" panose="02040503050406030204" pitchFamily="18" charset="0"/>
                        </a:rPr>
                        <m:t>=</m:t>
                      </m:r>
                      <m:r>
                        <a:rPr lang="en-US" sz="2200" i="1">
                          <a:latin typeface="Cambria Math" panose="02040503050406030204" pitchFamily="18" charset="0"/>
                        </a:rPr>
                        <m:t>𝑆𝑆𝐸</m:t>
                      </m:r>
                      <m:r>
                        <a:rPr lang="en-US" sz="2200" i="1">
                          <a:latin typeface="Cambria Math" panose="02040503050406030204" pitchFamily="18" charset="0"/>
                        </a:rPr>
                        <m:t>+</m:t>
                      </m:r>
                      <m:groupChr>
                        <m:groupChrPr>
                          <m:chr m:val="⏟"/>
                          <m:ctrlPr>
                            <a:rPr lang="en-US" sz="2200" i="1">
                              <a:latin typeface="Cambria Math" panose="02040503050406030204" pitchFamily="18" charset="0"/>
                            </a:rPr>
                          </m:ctrlPr>
                        </m:groupChrPr>
                        <m:e>
                          <m:r>
                            <m:rPr>
                              <m:sty m:val="p"/>
                            </m:rPr>
                            <a:rPr lang="el-GR" sz="2200" i="1">
                              <a:latin typeface="Cambria Math" panose="02040503050406030204" pitchFamily="18" charset="0"/>
                            </a:rPr>
                            <m:t>λ</m:t>
                          </m:r>
                          <m:d>
                            <m:dPr>
                              <m:ctrlPr>
                                <a:rPr lang="el-GR" sz="2200" i="1">
                                  <a:latin typeface="Cambria Math" panose="02040503050406030204" pitchFamily="18" charset="0"/>
                                </a:rPr>
                              </m:ctrlPr>
                            </m:dPr>
                            <m:e>
                              <m:sSubSup>
                                <m:sSubSupPr>
                                  <m:ctrlPr>
                                    <a:rPr lang="el-GR" sz="2200" i="1">
                                      <a:latin typeface="Cambria Math" panose="02040503050406030204" pitchFamily="18" charset="0"/>
                                    </a:rPr>
                                  </m:ctrlPr>
                                </m:sSubSupPr>
                                <m:e>
                                  <m:acc>
                                    <m:accPr>
                                      <m:chr m:val="̂"/>
                                      <m:ctrlPr>
                                        <a:rPr lang="el-GR" sz="2200" i="1">
                                          <a:latin typeface="Cambria Math" panose="02040503050406030204" pitchFamily="18" charset="0"/>
                                        </a:rPr>
                                      </m:ctrlPr>
                                    </m:accPr>
                                    <m:e>
                                      <m:r>
                                        <a:rPr lang="el-GR"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rPr>
                                    <m:t>1</m:t>
                                  </m:r>
                                </m:sub>
                                <m:sup>
                                  <m:r>
                                    <a:rPr lang="en-US" sz="2200" i="1">
                                      <a:latin typeface="Cambria Math" panose="02040503050406030204" pitchFamily="18" charset="0"/>
                                    </a:rPr>
                                    <m:t>2</m:t>
                                  </m:r>
                                </m:sup>
                              </m:sSubSup>
                              <m:r>
                                <a:rPr lang="en-US" sz="2200" i="1">
                                  <a:latin typeface="Cambria Math" panose="02040503050406030204" pitchFamily="18" charset="0"/>
                                </a:rPr>
                                <m:t>+</m:t>
                              </m:r>
                              <m:sSubSup>
                                <m:sSubSupPr>
                                  <m:ctrlPr>
                                    <a:rPr lang="el-GR" sz="2200" i="1">
                                      <a:latin typeface="Cambria Math" panose="02040503050406030204" pitchFamily="18" charset="0"/>
                                    </a:rPr>
                                  </m:ctrlPr>
                                </m:sSubSupPr>
                                <m:e>
                                  <m:acc>
                                    <m:accPr>
                                      <m:chr m:val="̂"/>
                                      <m:ctrlPr>
                                        <a:rPr lang="el-GR" sz="2200" i="1">
                                          <a:latin typeface="Cambria Math" panose="02040503050406030204" pitchFamily="18" charset="0"/>
                                        </a:rPr>
                                      </m:ctrlPr>
                                    </m:accPr>
                                    <m:e>
                                      <m:r>
                                        <a:rPr lang="el-GR"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rPr>
                                    <m:t>2</m:t>
                                  </m:r>
                                </m:sub>
                                <m:sup>
                                  <m:r>
                                    <a:rPr lang="en-US" sz="2200" i="1">
                                      <a:latin typeface="Cambria Math" panose="02040503050406030204" pitchFamily="18" charset="0"/>
                                    </a:rPr>
                                    <m:t>2</m:t>
                                  </m:r>
                                </m:sup>
                              </m:sSubSup>
                              <m:r>
                                <a:rPr lang="en-US" sz="2200" i="1">
                                  <a:latin typeface="Cambria Math" panose="02040503050406030204" pitchFamily="18" charset="0"/>
                                </a:rPr>
                                <m:t>+…+</m:t>
                              </m:r>
                              <m:sSubSup>
                                <m:sSubSupPr>
                                  <m:ctrlPr>
                                    <a:rPr lang="el-GR" sz="2200" i="1">
                                      <a:latin typeface="Cambria Math" panose="02040503050406030204" pitchFamily="18" charset="0"/>
                                    </a:rPr>
                                  </m:ctrlPr>
                                </m:sSubSupPr>
                                <m:e>
                                  <m:acc>
                                    <m:accPr>
                                      <m:chr m:val="̂"/>
                                      <m:ctrlPr>
                                        <a:rPr lang="el-GR" sz="2200" i="1">
                                          <a:latin typeface="Cambria Math" panose="02040503050406030204" pitchFamily="18" charset="0"/>
                                        </a:rPr>
                                      </m:ctrlPr>
                                    </m:accPr>
                                    <m:e>
                                      <m:r>
                                        <a:rPr lang="el-GR" sz="2200" i="1">
                                          <a:latin typeface="Cambria Math" panose="02040503050406030204" pitchFamily="18" charset="0"/>
                                          <a:ea typeface="Cambria Math" panose="02040503050406030204" pitchFamily="18" charset="0"/>
                                        </a:rPr>
                                        <m:t>𝛽</m:t>
                                      </m:r>
                                    </m:e>
                                  </m:acc>
                                </m:e>
                                <m:sub>
                                  <m:r>
                                    <a:rPr lang="en-US" sz="2200" i="1">
                                      <a:latin typeface="Cambria Math" panose="02040503050406030204" pitchFamily="18" charset="0"/>
                                    </a:rPr>
                                    <m:t>𝑘</m:t>
                                  </m:r>
                                </m:sub>
                                <m:sup>
                                  <m:r>
                                    <a:rPr lang="en-US" sz="2200" i="1">
                                      <a:latin typeface="Cambria Math" panose="02040503050406030204" pitchFamily="18" charset="0"/>
                                    </a:rPr>
                                    <m:t>2</m:t>
                                  </m:r>
                                </m:sup>
                              </m:sSubSup>
                            </m:e>
                          </m:d>
                        </m:e>
                      </m:groupChr>
                    </m:oMath>
                  </m:oMathPara>
                </a14:m>
                <a:endParaRPr lang="en-US" sz="2200" dirty="0">
                  <a:latin typeface="Calibri" panose="020F0502020204030204" pitchFamily="34" charset="0"/>
                </a:endParaRPr>
              </a:p>
              <a:p>
                <a:pPr marL="457200" lvl="1" indent="0">
                  <a:buNone/>
                </a:pPr>
                <a:r>
                  <a:rPr lang="en-US" sz="2000" dirty="0">
                    <a:latin typeface="Calibri" panose="020F0502020204030204" pitchFamily="34" charset="0"/>
                  </a:rPr>
                  <a:t>				         </a:t>
                </a:r>
                <a:r>
                  <a:rPr lang="en-US" sz="2000" i="1" dirty="0">
                    <a:latin typeface="Calibri" panose="020F0502020204030204" pitchFamily="34" charset="0"/>
                  </a:rPr>
                  <a:t>shrinkage penalty</a:t>
                </a:r>
                <a:endParaRPr lang="en-US" sz="2000" dirty="0">
                  <a:latin typeface="Calibri" panose="020F0502020204030204" pitchFamily="34" charset="0"/>
                </a:endParaRPr>
              </a:p>
              <a:p>
                <a:endParaRPr lang="en-US" sz="2200" dirty="0">
                  <a:latin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914400"/>
                <a:ext cx="9144000" cy="5943600"/>
              </a:xfrm>
              <a:blipFill rotWithShape="0">
                <a:blip r:embed="rId2"/>
                <a:stretch>
                  <a:fillRect l="-1067" t="-923" r="-1000" b="-3795"/>
                </a:stretch>
              </a:blipFill>
            </p:spPr>
            <p:txBody>
              <a:bodyPr/>
              <a:lstStyle/>
              <a:p>
                <a:r>
                  <a:rPr lang="en-US">
                    <a:noFill/>
                  </a:rPr>
                  <a:t> </a:t>
                </a:r>
              </a:p>
            </p:txBody>
          </p:sp>
        </mc:Fallback>
      </mc:AlternateContent>
    </p:spTree>
    <p:extLst>
      <p:ext uri="{BB962C8B-B14F-4D97-AF65-F5344CB8AC3E}">
        <p14:creationId xmlns:p14="http://schemas.microsoft.com/office/powerpoint/2010/main" val="163109076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3"/>
              <p:cNvSpPr txBox="1">
                <a:spLocks noChangeArrowheads="1"/>
              </p:cNvSpPr>
              <p:nvPr/>
            </p:nvSpPr>
            <p:spPr bwMode="auto">
              <a:xfrm>
                <a:off x="0" y="914400"/>
                <a:ext cx="9144000" cy="2286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nSpc>
                    <a:spcPct val="80000"/>
                  </a:lnSpc>
                </a:pPr>
                <a:r>
                  <a:rPr lang="en-US" sz="2000" dirty="0">
                    <a:latin typeface="Calibri" pitchFamily="34" charset="0"/>
                    <a:cs typeface="Calibri" pitchFamily="34" charset="0"/>
                  </a:rPr>
                  <a:t>Again, when </a:t>
                </a:r>
                <a14:m>
                  <m:oMath xmlns:m="http://schemas.openxmlformats.org/officeDocument/2006/math">
                    <m:r>
                      <a:rPr lang="en-US" sz="2000" i="1" dirty="0">
                        <a:latin typeface="Cambria Math" panose="02040503050406030204" pitchFamily="18" charset="0"/>
                      </a:rPr>
                      <m:t>𝜆</m:t>
                    </m:r>
                    <m:r>
                      <a:rPr lang="en-US" sz="2000" i="1" dirty="0">
                        <a:latin typeface="Cambria Math" panose="02040503050406030204" pitchFamily="18" charset="0"/>
                      </a:rPr>
                      <m:t> =0</m:t>
                    </m:r>
                  </m:oMath>
                </a14:m>
                <a:r>
                  <a:rPr lang="en-US" sz="2000" dirty="0">
                    <a:latin typeface="Calibri" pitchFamily="34" charset="0"/>
                    <a:cs typeface="Calibri" pitchFamily="34" charset="0"/>
                  </a:rPr>
                  <a:t>, we get OLS estimates.</a:t>
                </a:r>
              </a:p>
              <a:p>
                <a:pPr>
                  <a:lnSpc>
                    <a:spcPct val="80000"/>
                  </a:lnSpc>
                </a:pPr>
                <a:r>
                  <a:rPr lang="en-US" sz="2000" dirty="0">
                    <a:latin typeface="Calibri" pitchFamily="34" charset="0"/>
                    <a:cs typeface="Calibri" pitchFamily="34" charset="0"/>
                  </a:rPr>
                  <a:t>In the example below, all coefficients are non-zero (though some aren’t substantially different from 0) when </a:t>
                </a:r>
                <a14:m>
                  <m:oMath xmlns:m="http://schemas.openxmlformats.org/officeDocument/2006/math">
                    <m:r>
                      <a:rPr lang="en-US" sz="2000" i="1" dirty="0">
                        <a:latin typeface="Cambria Math" panose="02040503050406030204" pitchFamily="18" charset="0"/>
                      </a:rPr>
                      <m:t>𝜆</m:t>
                    </m:r>
                    <m:r>
                      <a:rPr lang="en-US" sz="2000" b="0" i="1" dirty="0" smtClean="0">
                        <a:latin typeface="Cambria Math"/>
                      </a:rPr>
                      <m:t>&lt;250</m:t>
                    </m:r>
                  </m:oMath>
                </a14:m>
                <a:r>
                  <a:rPr lang="en-US" sz="2000" dirty="0">
                    <a:latin typeface="Calibri" panose="020F0502020204030204" pitchFamily="34" charset="0"/>
                  </a:rPr>
                  <a:t> (approximately). When </a:t>
                </a:r>
                <a14:m>
                  <m:oMath xmlns:m="http://schemas.openxmlformats.org/officeDocument/2006/math">
                    <m:r>
                      <a:rPr lang="en-US" sz="2000" i="1" dirty="0">
                        <a:latin typeface="Cambria Math" panose="02040503050406030204" pitchFamily="18" charset="0"/>
                      </a:rPr>
                      <m:t>𝜆</m:t>
                    </m:r>
                    <m:r>
                      <a:rPr lang="en-US" sz="2000" b="0" i="1" dirty="0" smtClean="0">
                        <a:latin typeface="Cambria Math"/>
                        <a:ea typeface="Cambria Math"/>
                      </a:rPr>
                      <m:t>≈</m:t>
                    </m:r>
                    <m:r>
                      <a:rPr lang="en-US" sz="2000" i="1" dirty="0">
                        <a:latin typeface="Cambria Math"/>
                      </a:rPr>
                      <m:t>5</m:t>
                    </m:r>
                    <m:r>
                      <a:rPr lang="en-US" sz="2000" b="0" i="1" dirty="0" smtClean="0">
                        <a:latin typeface="Cambria Math"/>
                      </a:rPr>
                      <m:t>0</m:t>
                    </m:r>
                    <m:r>
                      <a:rPr lang="en-US" sz="2000" i="1" dirty="0">
                        <a:latin typeface="Cambria Math" panose="02040503050406030204" pitchFamily="18" charset="0"/>
                      </a:rPr>
                      <m:t>0</m:t>
                    </m:r>
                  </m:oMath>
                </a14:m>
                <a:r>
                  <a:rPr lang="en-US" sz="2000" dirty="0">
                    <a:latin typeface="Calibri" panose="020F0502020204030204" pitchFamily="34" charset="0"/>
                  </a:rPr>
                  <a:t>, 4 non-zero coefficients remain. When </a:t>
                </a:r>
                <a14:m>
                  <m:oMath xmlns:m="http://schemas.openxmlformats.org/officeDocument/2006/math">
                    <m:r>
                      <a:rPr lang="en-US" sz="2000" i="1" dirty="0">
                        <a:latin typeface="Cambria Math" panose="02040503050406030204" pitchFamily="18" charset="0"/>
                      </a:rPr>
                      <m:t>𝜆</m:t>
                    </m:r>
                    <m:r>
                      <a:rPr lang="en-US" sz="2000" i="1" dirty="0">
                        <a:latin typeface="Cambria Math"/>
                        <a:ea typeface="Cambria Math"/>
                      </a:rPr>
                      <m:t>≈</m:t>
                    </m:r>
                    <m:r>
                      <a:rPr lang="en-US" sz="2000" b="0" i="1" dirty="0" smtClean="0">
                        <a:latin typeface="Cambria Math"/>
                      </a:rPr>
                      <m:t>10</m:t>
                    </m:r>
                    <m:r>
                      <a:rPr lang="en-US" sz="2000" i="1" dirty="0">
                        <a:latin typeface="Cambria Math"/>
                      </a:rPr>
                      <m:t>0</m:t>
                    </m:r>
                    <m:r>
                      <a:rPr lang="en-US" sz="2000" i="1" dirty="0">
                        <a:latin typeface="Cambria Math" panose="02040503050406030204" pitchFamily="18" charset="0"/>
                      </a:rPr>
                      <m:t>0</m:t>
                    </m:r>
                  </m:oMath>
                </a14:m>
                <a:r>
                  <a:rPr lang="en-US" sz="2000" dirty="0">
                    <a:latin typeface="Calibri" panose="020F0502020204030204" pitchFamily="34" charset="0"/>
                  </a:rPr>
                  <a:t>, 3 non-zero coefficients remain. When </a:t>
                </a:r>
                <a14:m>
                  <m:oMath xmlns:m="http://schemas.openxmlformats.org/officeDocument/2006/math">
                    <m:r>
                      <a:rPr lang="en-US" sz="2000" i="1" dirty="0">
                        <a:latin typeface="Cambria Math" panose="02040503050406030204" pitchFamily="18" charset="0"/>
                      </a:rPr>
                      <m:t>𝜆</m:t>
                    </m:r>
                    <m:r>
                      <a:rPr lang="en-US" sz="2000" i="1" dirty="0">
                        <a:latin typeface="Cambria Math"/>
                        <a:ea typeface="Cambria Math"/>
                      </a:rPr>
                      <m:t>≈</m:t>
                    </m:r>
                    <m:r>
                      <a:rPr lang="en-US" sz="2000" b="0" i="1" dirty="0" smtClean="0">
                        <a:latin typeface="Cambria Math"/>
                      </a:rPr>
                      <m:t>20</m:t>
                    </m:r>
                    <m:r>
                      <a:rPr lang="en-US" sz="2000" i="1" dirty="0">
                        <a:latin typeface="Cambria Math"/>
                      </a:rPr>
                      <m:t>0</m:t>
                    </m:r>
                    <m:r>
                      <a:rPr lang="en-US" sz="2000" i="1" dirty="0">
                        <a:latin typeface="Cambria Math" panose="02040503050406030204" pitchFamily="18" charset="0"/>
                      </a:rPr>
                      <m:t>0</m:t>
                    </m:r>
                  </m:oMath>
                </a14:m>
                <a:r>
                  <a:rPr lang="en-US" sz="2000" dirty="0">
                    <a:latin typeface="Calibri" panose="020F0502020204030204" pitchFamily="34" charset="0"/>
                  </a:rPr>
                  <a:t>, 1 non-zero coefficient remains.</a:t>
                </a:r>
              </a:p>
              <a:p>
                <a:pPr>
                  <a:lnSpc>
                    <a:spcPct val="80000"/>
                  </a:lnSpc>
                </a:pPr>
                <a:r>
                  <a:rPr lang="en-US" sz="2000" dirty="0">
                    <a:latin typeface="Calibri" panose="020F0502020204030204" pitchFamily="34" charset="0"/>
                  </a:rPr>
                  <a:t>Depending on </a:t>
                </a:r>
                <a14:m>
                  <m:oMath xmlns:m="http://schemas.openxmlformats.org/officeDocument/2006/math">
                    <m:r>
                      <a:rPr lang="en-US" sz="2000" i="1" dirty="0" smtClean="0">
                        <a:latin typeface="Cambria Math"/>
                      </a:rPr>
                      <m:t>𝜆</m:t>
                    </m:r>
                  </m:oMath>
                </a14:m>
                <a:r>
                  <a:rPr lang="en-US" sz="2000" dirty="0">
                    <a:latin typeface="Calibri" pitchFamily="34" charset="0"/>
                  </a:rPr>
                  <a:t>, the lasso can produce a model involving any number of variables. </a:t>
                </a:r>
              </a:p>
              <a:p>
                <a:pPr>
                  <a:lnSpc>
                    <a:spcPct val="80000"/>
                  </a:lnSpc>
                </a:pPr>
                <a:r>
                  <a:rPr lang="en-US" sz="2000" dirty="0">
                    <a:latin typeface="Calibri" pitchFamily="34" charset="0"/>
                  </a:rPr>
                  <a:t>Example in textbook looks at values of </a:t>
                </a:r>
                <a14:m>
                  <m:oMath xmlns:m="http://schemas.openxmlformats.org/officeDocument/2006/math">
                    <m:r>
                      <a:rPr lang="en-US" sz="2000" i="1" dirty="0">
                        <a:latin typeface="Cambria Math" panose="02040503050406030204" pitchFamily="18" charset="0"/>
                      </a:rPr>
                      <m:t>𝜆</m:t>
                    </m:r>
                  </m:oMath>
                </a14:m>
                <a:r>
                  <a:rPr lang="en-US" sz="2000" dirty="0">
                    <a:latin typeface="Calibri" pitchFamily="34" charset="0"/>
                  </a:rPr>
                  <a:t> starting with 0.01 and ending with 10^10.</a:t>
                </a:r>
                <a:endParaRPr lang="el-GR" sz="2000" dirty="0">
                  <a:latin typeface="Calibri" pitchFamily="34" charset="0"/>
                </a:endParaRPr>
              </a:p>
              <a:p>
                <a:pPr>
                  <a:lnSpc>
                    <a:spcPct val="80000"/>
                  </a:lnSpc>
                </a:pPr>
                <a:endParaRPr lang="en-US" sz="2400" dirty="0">
                  <a:latin typeface="Calibri" panose="020F0502020204030204" pitchFamily="34" charset="0"/>
                </a:endParaRPr>
              </a:p>
            </p:txBody>
          </p:sp>
        </mc:Choice>
        <mc:Fallback xmlns="">
          <p:sp>
            <p:nvSpPr>
              <p:cNvPr id="5" name="Rectangle 3"/>
              <p:cNvSpPr txBox="1">
                <a:spLocks noRot="1" noChangeAspect="1" noMove="1" noResize="1" noEditPoints="1" noAdjustHandles="1" noChangeArrowheads="1" noChangeShapeType="1" noTextEdit="1"/>
              </p:cNvSpPr>
              <p:nvPr/>
            </p:nvSpPr>
            <p:spPr bwMode="auto">
              <a:xfrm>
                <a:off x="0" y="914400"/>
                <a:ext cx="9144000" cy="2286000"/>
              </a:xfrm>
              <a:prstGeom prst="rect">
                <a:avLst/>
              </a:prstGeom>
              <a:blipFill rotWithShape="0">
                <a:blip r:embed="rId3"/>
                <a:stretch>
                  <a:fillRect l="-733" t="-4267"/>
                </a:stretch>
              </a:blipFill>
              <a:ln w="9525">
                <a:noFill/>
                <a:miter lim="800000"/>
                <a:headEnd/>
                <a:tailEnd/>
              </a:ln>
              <a:effectLst/>
            </p:spPr>
            <p:txBody>
              <a:bodyPr/>
              <a:lstStyle/>
              <a:p>
                <a:r>
                  <a:rPr lang="en-US">
                    <a:noFill/>
                  </a:rPr>
                  <a:t> </a:t>
                </a:r>
              </a:p>
            </p:txBody>
          </p:sp>
        </mc:Fallback>
      </mc:AlternateContent>
      <p:pic>
        <p:nvPicPr>
          <p:cNvPr id="1034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3149673"/>
            <a:ext cx="3794859" cy="3384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0" y="6534562"/>
            <a:ext cx="5105400" cy="307777"/>
          </a:xfrm>
          <a:prstGeom prst="rect">
            <a:avLst/>
          </a:prstGeom>
        </p:spPr>
        <p:txBody>
          <a:bodyPr wrap="square">
            <a:spAutoFit/>
          </a:bodyPr>
          <a:lstStyle/>
          <a:p>
            <a:r>
              <a:rPr lang="en-US" sz="1400" dirty="0">
                <a:latin typeface="Calibri" pitchFamily="34" charset="0"/>
              </a:rPr>
              <a:t>Source: </a:t>
            </a:r>
            <a:r>
              <a:rPr lang="en-US" sz="1400" dirty="0">
                <a:latin typeface="Calibri" pitchFamily="34" charset="0"/>
                <a:hlinkClick r:id="rId5"/>
              </a:rPr>
              <a:t>http://www-bcf.usc.edu/~gareth/ISL/Chapter6/6.6.pdf</a:t>
            </a:r>
            <a:r>
              <a:rPr lang="en-US" sz="1400" dirty="0">
                <a:latin typeface="Calibri" pitchFamily="34" charset="0"/>
              </a:rPr>
              <a:t> </a:t>
            </a:r>
          </a:p>
        </p:txBody>
      </p:sp>
      <mc:AlternateContent xmlns:mc="http://schemas.openxmlformats.org/markup-compatibility/2006" xmlns:a14="http://schemas.microsoft.com/office/drawing/2010/main">
        <mc:Choice Requires="a14">
          <p:sp>
            <p:nvSpPr>
              <p:cNvPr id="7" name="Title 1"/>
              <p:cNvSpPr>
                <a:spLocks noGrp="1"/>
              </p:cNvSpPr>
              <p:nvPr>
                <p:ph type="title"/>
              </p:nvPr>
            </p:nvSpPr>
            <p:spPr>
              <a:xfrm>
                <a:off x="0" y="152400"/>
                <a:ext cx="9144000" cy="762000"/>
              </a:xfrm>
            </p:spPr>
            <p:txBody>
              <a:bodyPr/>
              <a:lstStyle/>
              <a:p>
                <a:pPr algn="l"/>
                <a:r>
                  <a:rPr lang="en-US" sz="4000" b="1" dirty="0">
                    <a:solidFill>
                      <a:schemeClr val="tx1"/>
                    </a:solidFill>
                    <a:latin typeface="Calibri" panose="020F0502020204030204" pitchFamily="34" charset="0"/>
                  </a:rPr>
                  <a:t>Coefficients as a Function of </a:t>
                </a:r>
                <a14:m>
                  <m:oMath xmlns:m="http://schemas.openxmlformats.org/officeDocument/2006/math">
                    <m:r>
                      <a:rPr lang="el-GR" sz="4000" b="1" i="1">
                        <a:latin typeface="Cambria Math" panose="02040503050406030204" pitchFamily="18" charset="0"/>
                      </a:rPr>
                      <m:t>𝝀</m:t>
                    </m:r>
                  </m:oMath>
                </a14:m>
                <a:r>
                  <a:rPr lang="en-US" sz="4000" b="1" dirty="0">
                    <a:solidFill>
                      <a:schemeClr val="tx1"/>
                    </a:solidFill>
                    <a:latin typeface="Calibri" panose="020F0502020204030204" pitchFamily="34" charset="0"/>
                  </a:rPr>
                  <a:t> </a:t>
                </a:r>
              </a:p>
            </p:txBody>
          </p:sp>
        </mc:Choice>
        <mc:Fallback xmlns="">
          <p:sp>
            <p:nvSpPr>
              <p:cNvPr id="7" name="Title 1"/>
              <p:cNvSpPr>
                <a:spLocks noGrp="1" noRot="1" noChangeAspect="1" noMove="1" noResize="1" noEditPoints="1" noAdjustHandles="1" noChangeArrowheads="1" noChangeShapeType="1" noTextEdit="1"/>
              </p:cNvSpPr>
              <p:nvPr>
                <p:ph type="title"/>
              </p:nvPr>
            </p:nvSpPr>
            <p:spPr>
              <a:xfrm>
                <a:off x="0" y="152400"/>
                <a:ext cx="9144000" cy="762000"/>
              </a:xfrm>
              <a:blipFill rotWithShape="1">
                <a:blip r:embed="rId6"/>
                <a:stretch>
                  <a:fillRect l="-2333" t="-10400" b="-30400"/>
                </a:stretch>
              </a:blipFill>
            </p:spPr>
            <p:txBody>
              <a:bodyPr/>
              <a:lstStyle/>
              <a:p>
                <a:r>
                  <a:rPr lang="en-US">
                    <a:noFill/>
                  </a:rPr>
                  <a:t> </a:t>
                </a:r>
              </a:p>
            </p:txBody>
          </p:sp>
        </mc:Fallback>
      </mc:AlternateContent>
    </p:spTree>
    <p:extLst>
      <p:ext uri="{BB962C8B-B14F-4D97-AF65-F5344CB8AC3E}">
        <p14:creationId xmlns:p14="http://schemas.microsoft.com/office/powerpoint/2010/main" val="4271018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8458200" cy="762000"/>
          </a:xfrm>
        </p:spPr>
        <p:txBody>
          <a:bodyPr/>
          <a:lstStyle/>
          <a:p>
            <a:pPr algn="l"/>
            <a:r>
              <a:rPr lang="en-US" sz="3600" b="1" dirty="0">
                <a:solidFill>
                  <a:schemeClr val="tx1"/>
                </a:solidFill>
                <a:latin typeface="Calibri" pitchFamily="34" charset="0"/>
                <a:cs typeface="Calibri" pitchFamily="34" charset="0"/>
              </a:rPr>
              <a:t>Remember Algebra 1?</a:t>
            </a:r>
          </a:p>
        </p:txBody>
      </p:sp>
      <p:pic>
        <p:nvPicPr>
          <p:cNvPr id="70658" name="Picture 2"/>
          <p:cNvPicPr>
            <a:picLocks noChangeAspect="1" noChangeArrowheads="1"/>
          </p:cNvPicPr>
          <p:nvPr/>
        </p:nvPicPr>
        <p:blipFill>
          <a:blip r:embed="rId2" cstate="print"/>
          <a:srcRect/>
          <a:stretch>
            <a:fillRect/>
          </a:stretch>
        </p:blipFill>
        <p:spPr bwMode="auto">
          <a:xfrm>
            <a:off x="533400" y="1600200"/>
            <a:ext cx="8200704" cy="2590721"/>
          </a:xfrm>
          <a:prstGeom prst="rect">
            <a:avLst/>
          </a:prstGeom>
          <a:noFill/>
          <a:ln w="9525">
            <a:noFill/>
            <a:miter lim="800000"/>
            <a:headEnd/>
            <a:tailEnd/>
          </a:ln>
        </p:spPr>
      </p:pic>
      <p:sp>
        <p:nvSpPr>
          <p:cNvPr id="4" name="TextBox 3"/>
          <p:cNvSpPr txBox="1"/>
          <p:nvPr/>
        </p:nvSpPr>
        <p:spPr>
          <a:xfrm>
            <a:off x="457200" y="4495800"/>
            <a:ext cx="8153400" cy="1569660"/>
          </a:xfrm>
          <a:prstGeom prst="rect">
            <a:avLst/>
          </a:prstGeom>
          <a:noFill/>
        </p:spPr>
        <p:txBody>
          <a:bodyPr wrap="square" rtlCol="0">
            <a:spAutoFit/>
          </a:bodyPr>
          <a:lstStyle/>
          <a:p>
            <a:pPr marL="457200" indent="-457200">
              <a:buAutoNum type="alphaLcParenBoth"/>
            </a:pPr>
            <a:r>
              <a:rPr lang="en-US" dirty="0">
                <a:latin typeface="Calibri" pitchFamily="34" charset="0"/>
                <a:cs typeface="Calibri" pitchFamily="34" charset="0"/>
              </a:rPr>
              <a:t>X and Y are directly related (slope is positive)</a:t>
            </a:r>
          </a:p>
          <a:p>
            <a:pPr marL="457200" indent="-457200">
              <a:buAutoNum type="alphaLcParenBoth"/>
            </a:pPr>
            <a:r>
              <a:rPr lang="en-US" dirty="0">
                <a:latin typeface="Calibri" pitchFamily="34" charset="0"/>
                <a:cs typeface="Calibri" pitchFamily="34" charset="0"/>
              </a:rPr>
              <a:t>X and Y are not related, or independent – for any value of X, Y is the same (slope is zero)</a:t>
            </a:r>
          </a:p>
          <a:p>
            <a:pPr marL="457200" indent="-457200">
              <a:buAutoNum type="alphaLcParenBoth"/>
            </a:pPr>
            <a:r>
              <a:rPr lang="en-US" dirty="0">
                <a:latin typeface="Calibri" pitchFamily="34" charset="0"/>
                <a:cs typeface="Calibri" pitchFamily="34" charset="0"/>
              </a:rPr>
              <a:t>X and Y are inversely related (slope is negative)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2" y="228600"/>
            <a:ext cx="9125822" cy="762000"/>
          </a:xfrm>
        </p:spPr>
        <p:txBody>
          <a:bodyPr/>
          <a:lstStyle/>
          <a:p>
            <a:pPr algn="l"/>
            <a:r>
              <a:rPr lang="en-US" sz="4000" b="1" dirty="0">
                <a:solidFill>
                  <a:schemeClr val="tx1"/>
                </a:solidFill>
                <a:latin typeface="Calibri" panose="020F0502020204030204" pitchFamily="34" charset="0"/>
              </a:rPr>
              <a:t>A Review of Hypothesis Testing</a:t>
            </a:r>
          </a:p>
        </p:txBody>
      </p:sp>
      <mc:AlternateContent xmlns:mc="http://schemas.openxmlformats.org/markup-compatibility/2006" xmlns:a14="http://schemas.microsoft.com/office/drawing/2010/main">
        <mc:Choice Requires="a14">
          <p:sp>
            <p:nvSpPr>
              <p:cNvPr id="3" name="TextBox 2"/>
              <p:cNvSpPr txBox="1"/>
              <p:nvPr/>
            </p:nvSpPr>
            <p:spPr>
              <a:xfrm>
                <a:off x="0" y="1143000"/>
                <a:ext cx="9141864" cy="5649047"/>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Calibri" panose="020F0502020204030204" pitchFamily="34" charset="0"/>
                  </a:rPr>
                  <a:t>Goal: To use sample data to make inferences about the population from which the sample comes.</a:t>
                </a:r>
              </a:p>
              <a:p>
                <a:pPr marL="800100" lvl="1" indent="-342900">
                  <a:buFont typeface="Arial" panose="020B0604020202020204" pitchFamily="34" charset="0"/>
                  <a:buChar char="•"/>
                </a:pPr>
                <a:r>
                  <a:rPr lang="en-US" sz="2000" dirty="0">
                    <a:latin typeface="Calibri" panose="020F0502020204030204" pitchFamily="34" charset="0"/>
                  </a:rPr>
                  <a:t>For instance, the statistic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𝑋</m:t>
                        </m:r>
                      </m:e>
                    </m:acc>
                  </m:oMath>
                </a14:m>
                <a:r>
                  <a:rPr lang="en-US" sz="2000" dirty="0">
                    <a:latin typeface="Calibri" panose="020F0502020204030204" pitchFamily="34" charset="0"/>
                  </a:rPr>
                  <a:t>, representing the sample mean, is a </a:t>
                </a:r>
                <a:r>
                  <a:rPr lang="en-US" sz="2000" b="1" dirty="0">
                    <a:latin typeface="Calibri" panose="020F0502020204030204" pitchFamily="34" charset="0"/>
                  </a:rPr>
                  <a:t>point estimator</a:t>
                </a:r>
                <a:r>
                  <a:rPr lang="en-US" sz="2000" dirty="0">
                    <a:latin typeface="Calibri" panose="020F0502020204030204" pitchFamily="34" charset="0"/>
                  </a:rPr>
                  <a:t> of the population mean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oMath>
                </a14:m>
                <a:r>
                  <a:rPr lang="en-US" sz="2000" dirty="0">
                    <a:latin typeface="Calibri" panose="020F0502020204030204" pitchFamily="34" charset="0"/>
                  </a:rPr>
                  <a:t>, and the value of the sample mean, </a:t>
                </a:r>
                <a14:m>
                  <m:oMath xmlns:m="http://schemas.openxmlformats.org/officeDocument/2006/math">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𝑥</m:t>
                        </m:r>
                      </m:e>
                    </m:acc>
                  </m:oMath>
                </a14:m>
                <a:r>
                  <a:rPr lang="en-US" sz="2000" dirty="0">
                    <a:latin typeface="Calibri" panose="020F0502020204030204" pitchFamily="34" charset="0"/>
                  </a:rPr>
                  <a:t>, is a </a:t>
                </a:r>
                <a:r>
                  <a:rPr lang="en-US" sz="2000" b="1" dirty="0">
                    <a:latin typeface="Calibri" panose="020F0502020204030204" pitchFamily="34" charset="0"/>
                  </a:rPr>
                  <a:t>point estimate</a:t>
                </a:r>
                <a:r>
                  <a:rPr lang="en-US" sz="2000" dirty="0">
                    <a:latin typeface="Calibri" panose="020F0502020204030204" pitchFamily="34" charset="0"/>
                  </a:rPr>
                  <a:t> of the population mean </a:t>
                </a:r>
                <a14:m>
                  <m:oMath xmlns:m="http://schemas.openxmlformats.org/officeDocument/2006/math">
                    <m:r>
                      <a:rPr lang="en-US" sz="2000" i="1">
                        <a:latin typeface="Cambria Math" panose="02040503050406030204" pitchFamily="18" charset="0"/>
                        <a:ea typeface="Cambria Math" panose="02040503050406030204" pitchFamily="18" charset="0"/>
                      </a:rPr>
                      <m:t>𝜇</m:t>
                    </m:r>
                    <m:r>
                      <a:rPr lang="en-US" sz="2000" b="0" i="0" smtClean="0">
                        <a:latin typeface="Cambria Math" panose="02040503050406030204" pitchFamily="18" charset="0"/>
                        <a:ea typeface="Cambria Math" panose="02040503050406030204" pitchFamily="18" charset="0"/>
                      </a:rPr>
                      <m:t>.</m:t>
                    </m:r>
                  </m:oMath>
                </a14:m>
                <a:endParaRPr lang="en-US" sz="2000" b="1" dirty="0">
                  <a:latin typeface="Calibri" panose="020F0502020204030204" pitchFamily="34" charset="0"/>
                </a:endParaRPr>
              </a:p>
              <a:p>
                <a:pPr marL="800100" lvl="1" indent="-342900">
                  <a:buFont typeface="Arial" panose="020B0604020202020204" pitchFamily="34" charset="0"/>
                  <a:buChar char="•"/>
                </a:pPr>
                <a:r>
                  <a:rPr lang="en-US" sz="2000" dirty="0">
                    <a:latin typeface="Calibri" panose="020F0502020204030204" pitchFamily="34" charset="0"/>
                  </a:rPr>
                  <a:t>Sample standard deviation S is a point estimator of the population </a:t>
                </a:r>
                <a:r>
                  <a:rPr lang="en-US" sz="2000" dirty="0" err="1">
                    <a:latin typeface="Calibri" panose="020F0502020204030204" pitchFamily="34" charset="0"/>
                  </a:rPr>
                  <a:t>s.d.</a:t>
                </a:r>
                <a:r>
                  <a:rPr lang="en-US" sz="2000" dirty="0">
                    <a:latin typeface="Calibri" panose="020F050202020403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m:t>
                    </m:r>
                  </m:oMath>
                </a14:m>
                <a:endParaRPr lang="en-US" sz="2000" dirty="0">
                  <a:latin typeface="Calibri" panose="020F0502020204030204" pitchFamily="34" charset="0"/>
                </a:endParaRPr>
              </a:p>
              <a:p>
                <a:pPr marL="800100" lvl="1" indent="-342900">
                  <a:buFont typeface="Arial" panose="020B0604020202020204" pitchFamily="34" charset="0"/>
                  <a:buChar char="•"/>
                </a:pPr>
                <a:r>
                  <a:rPr lang="en-US" sz="2000" dirty="0">
                    <a:latin typeface="Calibri" panose="020F0502020204030204" pitchFamily="34" charset="0"/>
                  </a:rPr>
                  <a:t>Sample correlation coefficient </a:t>
                </a:r>
                <a:r>
                  <a:rPr lang="en-US" sz="2000" i="1" dirty="0">
                    <a:latin typeface="Calibri" panose="020F0502020204030204" pitchFamily="34" charset="0"/>
                  </a:rPr>
                  <a:t>R</a:t>
                </a:r>
                <a:r>
                  <a:rPr lang="en-US" sz="2000" dirty="0">
                    <a:latin typeface="Calibri" panose="020F0502020204030204" pitchFamily="34" charset="0"/>
                  </a:rPr>
                  <a:t> is a point estimator of the population correlation </a:t>
                </a:r>
                <a14:m>
                  <m:oMath xmlns:m="http://schemas.openxmlformats.org/officeDocument/2006/math">
                    <m:r>
                      <a:rPr lang="en-US" sz="2000" i="1">
                        <a:latin typeface="Cambria Math" panose="02040503050406030204" pitchFamily="18" charset="0"/>
                        <a:ea typeface="Cambria Math" panose="02040503050406030204" pitchFamily="18" charset="0"/>
                      </a:rPr>
                      <m:t>𝜌</m:t>
                    </m:r>
                    <m:r>
                      <a:rPr lang="en-US" sz="2000" i="1">
                        <a:latin typeface="Cambria Math" panose="02040503050406030204" pitchFamily="18" charset="0"/>
                        <a:ea typeface="Cambria Math" panose="02040503050406030204" pitchFamily="18" charset="0"/>
                      </a:rPr>
                      <m:t>.</m:t>
                    </m:r>
                  </m:oMath>
                </a14:m>
                <a:endParaRPr lang="en-US" sz="2000" dirty="0">
                  <a:latin typeface="Calibri" panose="020F0502020204030204" pitchFamily="34" charset="0"/>
                  <a:ea typeface="Cambria Math" panose="02040503050406030204" pitchFamily="18" charset="0"/>
                </a:endParaRPr>
              </a:p>
              <a:p>
                <a:pPr marL="800100" lvl="1" indent="-342900">
                  <a:buFont typeface="Arial" panose="020B0604020202020204" pitchFamily="34" charset="0"/>
                  <a:buChar char="•"/>
                </a:pPr>
                <a:r>
                  <a:rPr lang="en-US" sz="2000" dirty="0">
                    <a:latin typeface="Calibri" panose="020F0502020204030204" pitchFamily="34" charset="0"/>
                  </a:rPr>
                  <a:t>Sample regression coefficients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𝛽</m:t>
                            </m:r>
                          </m:e>
                        </m:acc>
                      </m:e>
                      <m:sub>
                        <m:r>
                          <a:rPr lang="en-US" sz="2000" i="1">
                            <a:latin typeface="Cambria Math" panose="02040503050406030204" pitchFamily="18" charset="0"/>
                          </a:rPr>
                          <m:t>𝑖</m:t>
                        </m:r>
                      </m:sub>
                    </m:sSub>
                  </m:oMath>
                </a14:m>
                <a:r>
                  <a:rPr lang="en-US" sz="2000" dirty="0">
                    <a:latin typeface="Calibri" panose="020F0502020204030204" pitchFamily="34" charset="0"/>
                  </a:rPr>
                  <a:t> are point estimators of the corresponding population regression coefficients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𝑖</m:t>
                        </m:r>
                      </m:sub>
                    </m:sSub>
                    <m:r>
                      <a:rPr lang="en-US" sz="2000" i="1">
                        <a:latin typeface="Cambria Math" panose="02040503050406030204" pitchFamily="18" charset="0"/>
                      </a:rPr>
                      <m:t>.</m:t>
                    </m:r>
                  </m:oMath>
                </a14:m>
                <a:endParaRPr lang="en-US" sz="2000" dirty="0">
                  <a:latin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rPr>
                  <a:t>Although we generally deal with only one sample in practice, we need to realize that many possible samples may be drawn from the population, and in each sample that can be drawn, a different value of the sample statistics can be obtained. So, sample statistics are </a:t>
                </a:r>
                <a:r>
                  <a:rPr lang="en-US" sz="2000" b="1" i="1" dirty="0">
                    <a:latin typeface="Calibri" panose="020F0502020204030204" pitchFamily="34" charset="0"/>
                  </a:rPr>
                  <a:t>random variables</a:t>
                </a:r>
                <a:r>
                  <a:rPr lang="en-US" sz="2000" dirty="0">
                    <a:latin typeface="Calibri" panose="020F0502020204030204" pitchFamily="34" charset="0"/>
                  </a:rPr>
                  <a:t> with distributions of their own. Statisticians know the distributions of most statistics that we will be using for this course.</a:t>
                </a:r>
              </a:p>
              <a:p>
                <a:pPr marL="342900" indent="-342900">
                  <a:buFont typeface="Arial" panose="020B0604020202020204" pitchFamily="34" charset="0"/>
                  <a:buChar char="•"/>
                </a:pPr>
                <a:endParaRPr lang="en-US" sz="2000" dirty="0">
                  <a:latin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rPr>
                  <a:t>Take a look at the file </a:t>
                </a:r>
                <a:r>
                  <a:rPr lang="en-US" sz="2000" b="1" i="1" dirty="0">
                    <a:solidFill>
                      <a:schemeClr val="accent2"/>
                    </a:solidFill>
                    <a:latin typeface="Calibri" panose="020F0502020204030204" pitchFamily="34" charset="0"/>
                  </a:rPr>
                  <a:t>Lecture 3 – Hypothesis Testing – A Review.docx</a:t>
                </a:r>
                <a:endParaRPr lang="en-US" sz="2000" b="1" dirty="0">
                  <a:solidFill>
                    <a:schemeClr val="accent2"/>
                  </a:solidFill>
                  <a:latin typeface="Calibri" panose="020F0502020204030204"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0" y="1143000"/>
                <a:ext cx="9141864" cy="5649047"/>
              </a:xfrm>
              <a:prstGeom prst="rect">
                <a:avLst/>
              </a:prstGeom>
              <a:blipFill>
                <a:blip r:embed="rId2"/>
                <a:stretch>
                  <a:fillRect l="-600" t="-648" r="-333" b="-972"/>
                </a:stretch>
              </a:blipFill>
            </p:spPr>
            <p:txBody>
              <a:bodyPr/>
              <a:lstStyle/>
              <a:p>
                <a:r>
                  <a:rPr lang="en-US">
                    <a:noFill/>
                  </a:rPr>
                  <a:t> </a:t>
                </a:r>
              </a:p>
            </p:txBody>
          </p:sp>
        </mc:Fallback>
      </mc:AlternateContent>
    </p:spTree>
    <p:extLst>
      <p:ext uri="{BB962C8B-B14F-4D97-AF65-F5344CB8AC3E}">
        <p14:creationId xmlns:p14="http://schemas.microsoft.com/office/powerpoint/2010/main" val="96792454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3"/>
              <p:cNvSpPr txBox="1">
                <a:spLocks noChangeArrowheads="1"/>
              </p:cNvSpPr>
              <p:nvPr/>
            </p:nvSpPr>
            <p:spPr bwMode="auto">
              <a:xfrm>
                <a:off x="0" y="914400"/>
                <a:ext cx="9144000" cy="5943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latin typeface="Calibri" panose="020F0502020204030204" pitchFamily="34" charset="0"/>
                  </a:rPr>
                  <a:t>Lasso regression is able to perform variable selection in the linear model: as </a:t>
                </a:r>
                <a14:m>
                  <m:oMath xmlns:m="http://schemas.openxmlformats.org/officeDocument/2006/math">
                    <m:r>
                      <a:rPr lang="en-US" sz="2000" i="1" dirty="0">
                        <a:latin typeface="Cambria Math"/>
                      </a:rPr>
                      <m:t>𝜆</m:t>
                    </m:r>
                  </m:oMath>
                </a14:m>
                <a:r>
                  <a:rPr lang="en-US" sz="2000" dirty="0">
                    <a:latin typeface="Calibri" panose="020F0502020204030204" pitchFamily="34" charset="0"/>
                  </a:rPr>
                  <a:t> increases, more coefficients are set to 0 (fewer variables are selected), and among nonzero coefficients, more shrinkage is performed.</a:t>
                </a:r>
              </a:p>
              <a:p>
                <a:pPr lvl="1"/>
                <a:r>
                  <a:rPr lang="en-US" sz="1800" dirty="0">
                    <a:latin typeface="Calibri" panose="020F0502020204030204" pitchFamily="34" charset="0"/>
                  </a:rPr>
                  <a:t>Source: </a:t>
                </a:r>
                <a:r>
                  <a:rPr lang="en-US" sz="1800" dirty="0">
                    <a:latin typeface="Calibri" panose="020F0502020204030204" pitchFamily="34" charset="0"/>
                    <a:hlinkClick r:id="rId3"/>
                  </a:rPr>
                  <a:t>http://www.stat.cmu.edu/~ryantibs/datamining/lectures/17-modr2-marked.pdf</a:t>
                </a:r>
                <a:endParaRPr lang="en-US" sz="1800" dirty="0">
                  <a:latin typeface="Calibri" panose="020F0502020204030204" pitchFamily="34" charset="0"/>
                </a:endParaRPr>
              </a:p>
              <a:p>
                <a:r>
                  <a:rPr lang="en-US" sz="2000" dirty="0">
                    <a:latin typeface="Calibri" panose="020F0502020204030204" pitchFamily="34" charset="0"/>
                  </a:rPr>
                  <a:t>As with ridge regression, we are able to see which predictors have the largest effect on the dependent variable by looking at the magnitude of the coefficients for different levels of </a:t>
                </a:r>
                <a14:m>
                  <m:oMath xmlns:m="http://schemas.openxmlformats.org/officeDocument/2006/math">
                    <m:r>
                      <a:rPr lang="en-US" sz="2000" i="1" dirty="0">
                        <a:latin typeface="Cambria Math"/>
                      </a:rPr>
                      <m:t>𝜆</m:t>
                    </m:r>
                  </m:oMath>
                </a14:m>
                <a:r>
                  <a:rPr lang="en-US" sz="2000" dirty="0">
                    <a:latin typeface="Calibri" panose="020F0502020204030204" pitchFamily="34" charset="0"/>
                  </a:rPr>
                  <a:t>, and in particular, the level of </a:t>
                </a:r>
                <a14:m>
                  <m:oMath xmlns:m="http://schemas.openxmlformats.org/officeDocument/2006/math">
                    <m:r>
                      <a:rPr lang="en-US" sz="2000" i="1" dirty="0">
                        <a:latin typeface="Cambria Math"/>
                      </a:rPr>
                      <m:t>𝜆</m:t>
                    </m:r>
                  </m:oMath>
                </a14:m>
                <a:r>
                  <a:rPr lang="en-US" sz="2000" dirty="0">
                    <a:latin typeface="Calibri" panose="020F0502020204030204" pitchFamily="34" charset="0"/>
                  </a:rPr>
                  <a:t> that yields the lowest MSE on unseen data.</a:t>
                </a:r>
              </a:p>
              <a:p>
                <a:r>
                  <a:rPr lang="en-US" sz="2000" dirty="0">
                    <a:latin typeface="Calibri" panose="020F0502020204030204" pitchFamily="34" charset="0"/>
                  </a:rPr>
                  <a:t>Again, there are issues with interpreting the coefficients in the same way we do with OLS because of bias, and only in the past couple years have there been breakthroughs in terms of significance testing of coefficients</a:t>
                </a:r>
              </a:p>
              <a:p>
                <a:r>
                  <a:rPr lang="en-US" sz="2000" dirty="0">
                    <a:latin typeface="Calibri" panose="020F0502020204030204" pitchFamily="34" charset="0"/>
                  </a:rPr>
                  <a:t>So in summary, we can do the same thing as with ridge regression:</a:t>
                </a:r>
              </a:p>
              <a:p>
                <a:pPr lvl="1"/>
                <a:r>
                  <a:rPr lang="en-US" sz="1800" dirty="0">
                    <a:latin typeface="Calibri" pitchFamily="34" charset="0"/>
                  </a:rPr>
                  <a:t>Select the value of </a:t>
                </a:r>
                <a14:m>
                  <m:oMath xmlns:m="http://schemas.openxmlformats.org/officeDocument/2006/math">
                    <m:r>
                      <a:rPr lang="en-US" sz="1800" i="1" dirty="0">
                        <a:latin typeface="Cambria Math"/>
                      </a:rPr>
                      <m:t>𝜆</m:t>
                    </m:r>
                  </m:oMath>
                </a14:m>
                <a:r>
                  <a:rPr lang="en-US" sz="1800" dirty="0">
                    <a:latin typeface="Calibri" pitchFamily="34" charset="0"/>
                  </a:rPr>
                  <a:t> which yields the lowest MSE on unseen data</a:t>
                </a:r>
              </a:p>
              <a:p>
                <a:pPr lvl="1"/>
                <a:r>
                  <a:rPr lang="en-US" sz="1800" dirty="0">
                    <a:latin typeface="Calibri" pitchFamily="34" charset="0"/>
                  </a:rPr>
                  <a:t>For that optimal value of </a:t>
                </a:r>
                <a14:m>
                  <m:oMath xmlns:m="http://schemas.openxmlformats.org/officeDocument/2006/math">
                    <m:r>
                      <a:rPr lang="en-US" sz="1800" i="1" dirty="0">
                        <a:latin typeface="Cambria Math"/>
                      </a:rPr>
                      <m:t>𝜆</m:t>
                    </m:r>
                  </m:oMath>
                </a14:m>
                <a:r>
                  <a:rPr lang="en-US" sz="1800" dirty="0">
                    <a:latin typeface="Calibri" pitchFamily="34" charset="0"/>
                  </a:rPr>
                  <a:t>, look at the plots of coefficients against </a:t>
                </a:r>
                <a14:m>
                  <m:oMath xmlns:m="http://schemas.openxmlformats.org/officeDocument/2006/math">
                    <m:r>
                      <a:rPr lang="en-US" sz="1800" i="1" dirty="0">
                        <a:latin typeface="Cambria Math"/>
                      </a:rPr>
                      <m:t>𝜆</m:t>
                    </m:r>
                  </m:oMath>
                </a14:m>
                <a:r>
                  <a:rPr lang="en-US" sz="1800" dirty="0">
                    <a:latin typeface="Calibri" pitchFamily="34" charset="0"/>
                  </a:rPr>
                  <a:t> to figure out which variables have the greatest predictive power (i.e., coefficients with the highest absolute value) and which have the lowest (are exactly or approximately 0).</a:t>
                </a:r>
                <a:endParaRPr lang="en-US" sz="2000" dirty="0">
                  <a:latin typeface="Calibri" pitchFamily="34" charset="0"/>
                </a:endParaRPr>
              </a:p>
              <a:p>
                <a:endParaRPr lang="en-US" sz="2400" dirty="0">
                  <a:latin typeface="Calibri" panose="020F0502020204030204" pitchFamily="34" charset="0"/>
                </a:endParaRPr>
              </a:p>
              <a:p>
                <a:endParaRPr lang="en-US" sz="2400" dirty="0">
                  <a:latin typeface="Calibri" panose="020F0502020204030204" pitchFamily="34" charset="0"/>
                </a:endParaRPr>
              </a:p>
            </p:txBody>
          </p:sp>
        </mc:Choice>
        <mc:Fallback xmlns="">
          <p:sp>
            <p:nvSpPr>
              <p:cNvPr id="5" name="Rectangle 3"/>
              <p:cNvSpPr txBox="1">
                <a:spLocks noRot="1" noChangeAspect="1" noMove="1" noResize="1" noEditPoints="1" noAdjustHandles="1" noChangeArrowheads="1" noChangeShapeType="1" noTextEdit="1"/>
              </p:cNvSpPr>
              <p:nvPr/>
            </p:nvSpPr>
            <p:spPr bwMode="auto">
              <a:xfrm>
                <a:off x="0" y="914400"/>
                <a:ext cx="9144000" cy="5943600"/>
              </a:xfrm>
              <a:prstGeom prst="rect">
                <a:avLst/>
              </a:prstGeom>
              <a:blipFill>
                <a:blip r:embed="rId4"/>
                <a:stretch>
                  <a:fillRect l="-733" t="-718" r="-1067"/>
                </a:stretch>
              </a:blipFill>
              <a:ln w="9525">
                <a:noFill/>
                <a:miter lim="800000"/>
                <a:headEnd/>
                <a:tailEnd/>
              </a:ln>
              <a:effectLst/>
            </p:spPr>
            <p:txBody>
              <a:bodyPr/>
              <a:lstStyle/>
              <a:p>
                <a:r>
                  <a:rPr lang="en-US">
                    <a:noFill/>
                  </a:rPr>
                  <a:t> </a:t>
                </a:r>
              </a:p>
            </p:txBody>
          </p:sp>
        </mc:Fallback>
      </mc:AlternateContent>
      <p:sp>
        <p:nvSpPr>
          <p:cNvPr id="7" name="Title 1"/>
          <p:cNvSpPr>
            <a:spLocks noGrp="1"/>
          </p:cNvSpPr>
          <p:nvPr>
            <p:ph type="title"/>
          </p:nvPr>
        </p:nvSpPr>
        <p:spPr>
          <a:xfrm>
            <a:off x="0" y="228600"/>
            <a:ext cx="9144000" cy="762000"/>
          </a:xfrm>
        </p:spPr>
        <p:txBody>
          <a:bodyPr/>
          <a:lstStyle/>
          <a:p>
            <a:pPr algn="l"/>
            <a:r>
              <a:rPr lang="en-US" sz="4000" b="1" dirty="0">
                <a:solidFill>
                  <a:schemeClr val="tx1"/>
                </a:solidFill>
                <a:latin typeface="Calibri" panose="020F0502020204030204" pitchFamily="34" charset="0"/>
              </a:rPr>
              <a:t>Lasso Coefficient Interpretation</a:t>
            </a:r>
          </a:p>
        </p:txBody>
      </p:sp>
    </p:spTree>
    <p:extLst>
      <p:ext uri="{BB962C8B-B14F-4D97-AF65-F5344CB8AC3E}">
        <p14:creationId xmlns:p14="http://schemas.microsoft.com/office/powerpoint/2010/main" val="374539843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0" y="914400"/>
            <a:ext cx="9144000" cy="5943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400" dirty="0">
                <a:latin typeface="Calibri" pitchFamily="34" charset="0"/>
              </a:rPr>
              <a:t>It is clear that the lasso has a major advantage over ridge regression, in that it produces simpler and more interpretable models that involve only a subset of the predictors.</a:t>
            </a:r>
          </a:p>
          <a:p>
            <a:r>
              <a:rPr lang="en-US" sz="2400" dirty="0">
                <a:latin typeface="Calibri" pitchFamily="34" charset="0"/>
              </a:rPr>
              <a:t>However, neither ridge regression nor the lasso will universally dominate the other. </a:t>
            </a:r>
          </a:p>
          <a:p>
            <a:r>
              <a:rPr lang="en-US" sz="2400" dirty="0">
                <a:latin typeface="Calibri" pitchFamily="34" charset="0"/>
              </a:rPr>
              <a:t>In general, one might expect the lasso to perform better in a setting where a relatively small number of predictors have substantial coefficients, and the remaining predictors have coefficients that are very small or that equal zero. </a:t>
            </a:r>
          </a:p>
          <a:p>
            <a:r>
              <a:rPr lang="en-US" sz="2400" dirty="0">
                <a:latin typeface="Calibri" pitchFamily="34" charset="0"/>
              </a:rPr>
              <a:t>Ridge regression will perform better when the response is a function of many predictors, all with coefficients of roughly equal size.</a:t>
            </a:r>
          </a:p>
          <a:p>
            <a:r>
              <a:rPr lang="en-US" sz="2400" dirty="0">
                <a:latin typeface="Calibri" pitchFamily="34" charset="0"/>
              </a:rPr>
              <a:t>However, the number of predictors that is related to the response is never known </a:t>
            </a:r>
            <a:r>
              <a:rPr lang="en-US" sz="2400" i="1" dirty="0">
                <a:latin typeface="Calibri" pitchFamily="34" charset="0"/>
              </a:rPr>
              <a:t>a priori </a:t>
            </a:r>
            <a:r>
              <a:rPr lang="en-US" sz="2400" dirty="0">
                <a:latin typeface="Calibri" pitchFamily="34" charset="0"/>
              </a:rPr>
              <a:t>for real data sets. </a:t>
            </a:r>
          </a:p>
          <a:p>
            <a:r>
              <a:rPr lang="en-US" sz="2400" dirty="0">
                <a:latin typeface="Calibri" pitchFamily="34" charset="0"/>
              </a:rPr>
              <a:t>A technique such as cross-validation can be used in order to determine which approach is better on a particular data set.</a:t>
            </a:r>
          </a:p>
        </p:txBody>
      </p:sp>
      <p:sp>
        <p:nvSpPr>
          <p:cNvPr id="7" name="Title 1"/>
          <p:cNvSpPr>
            <a:spLocks noGrp="1"/>
          </p:cNvSpPr>
          <p:nvPr>
            <p:ph type="title"/>
          </p:nvPr>
        </p:nvSpPr>
        <p:spPr>
          <a:xfrm>
            <a:off x="0" y="228600"/>
            <a:ext cx="9144000" cy="762000"/>
          </a:xfrm>
        </p:spPr>
        <p:txBody>
          <a:bodyPr/>
          <a:lstStyle/>
          <a:p>
            <a:pPr algn="l"/>
            <a:r>
              <a:rPr lang="en-US" sz="4000" b="1" dirty="0">
                <a:solidFill>
                  <a:schemeClr val="tx1"/>
                </a:solidFill>
                <a:latin typeface="Calibri" panose="020F0502020204030204" pitchFamily="34" charset="0"/>
              </a:rPr>
              <a:t>Comparing Ridge and Lasso Regression</a:t>
            </a:r>
          </a:p>
        </p:txBody>
      </p:sp>
    </p:spTree>
    <p:extLst>
      <p:ext uri="{BB962C8B-B14F-4D97-AF65-F5344CB8AC3E}">
        <p14:creationId xmlns:p14="http://schemas.microsoft.com/office/powerpoint/2010/main" val="99057873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0" y="457200"/>
            <a:ext cx="8686800" cy="792162"/>
          </a:xfrm>
        </p:spPr>
        <p:txBody>
          <a:bodyPr/>
          <a:lstStyle/>
          <a:p>
            <a:pPr algn="l"/>
            <a:r>
              <a:rPr lang="en-US" sz="3600" b="1" dirty="0">
                <a:solidFill>
                  <a:schemeClr val="tx1"/>
                </a:solidFill>
                <a:latin typeface="Calibri" pitchFamily="34" charset="0"/>
                <a:cs typeface="Calibri" pitchFamily="34" charset="0"/>
              </a:rPr>
              <a:t>In R</a:t>
            </a:r>
          </a:p>
        </p:txBody>
      </p:sp>
      <p:sp>
        <p:nvSpPr>
          <p:cNvPr id="56323" name="Rectangle 3"/>
          <p:cNvSpPr>
            <a:spLocks noGrp="1" noChangeArrowheads="1"/>
          </p:cNvSpPr>
          <p:nvPr>
            <p:ph type="body" idx="1"/>
          </p:nvPr>
        </p:nvSpPr>
        <p:spPr>
          <a:xfrm>
            <a:off x="0" y="1371600"/>
            <a:ext cx="9144000" cy="5105400"/>
          </a:xfrm>
        </p:spPr>
        <p:txBody>
          <a:bodyPr/>
          <a:lstStyle/>
          <a:p>
            <a:pPr>
              <a:lnSpc>
                <a:spcPct val="80000"/>
              </a:lnSpc>
            </a:pPr>
            <a:r>
              <a:rPr lang="en-US" sz="2400" dirty="0">
                <a:latin typeface="Calibri" pitchFamily="34" charset="0"/>
                <a:cs typeface="Calibri" pitchFamily="34" charset="0"/>
              </a:rPr>
              <a:t>One of the textbooks for this course, by James, Witten, Hastie, </a:t>
            </a:r>
            <a:r>
              <a:rPr lang="en-US" sz="2400" dirty="0" err="1">
                <a:latin typeface="Calibri" pitchFamily="34" charset="0"/>
                <a:cs typeface="Calibri" pitchFamily="34" charset="0"/>
              </a:rPr>
              <a:t>Tibshirani</a:t>
            </a:r>
            <a:r>
              <a:rPr lang="en-US" sz="2400" dirty="0">
                <a:latin typeface="Calibri" pitchFamily="34" charset="0"/>
                <a:cs typeface="Calibri" pitchFamily="34" charset="0"/>
              </a:rPr>
              <a:t>, provides the code and a detailed, step-by-step set of instructions on how to use R to run ridge and lasso regression.</a:t>
            </a:r>
          </a:p>
          <a:p>
            <a:pPr>
              <a:lnSpc>
                <a:spcPct val="80000"/>
              </a:lnSpc>
            </a:pPr>
            <a:r>
              <a:rPr lang="en-US" sz="2400" dirty="0">
                <a:latin typeface="Calibri" pitchFamily="34" charset="0"/>
                <a:cs typeface="Calibri" pitchFamily="34" charset="0"/>
              </a:rPr>
              <a:t>I also created an R Markdown document, available on Canvas, that gives detailed comments on the code. This code is also described in one of the class videos.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p:cNvSpPr/>
              <p:nvPr/>
            </p:nvSpPr>
            <p:spPr>
              <a:xfrm>
                <a:off x="0" y="1295400"/>
                <a:ext cx="9144000" cy="4401205"/>
              </a:xfrm>
              <a:prstGeom prst="rect">
                <a:avLst/>
              </a:prstGeom>
            </p:spPr>
            <p:txBody>
              <a:bodyPr wrap="square">
                <a:spAutoFit/>
              </a:bodyPr>
              <a:lstStyle/>
              <a:p>
                <a:pPr marL="342900" indent="-342900">
                  <a:buFont typeface="Arial" panose="020B0604020202020204" pitchFamily="34" charset="0"/>
                  <a:buChar char="•"/>
                </a:pPr>
                <a:r>
                  <a:rPr lang="en-US" sz="2000" dirty="0">
                    <a:latin typeface="Calibri" panose="020F0502020204030204" pitchFamily="34" charset="0"/>
                  </a:rPr>
                  <a:t>Using the knowledge about the sampling distributions, statisticians can formulate two hypotheses:</a:t>
                </a:r>
              </a:p>
              <a:p>
                <a:pPr marL="800100" lvl="1" indent="-342900">
                  <a:buFont typeface="Arial" panose="020B0604020202020204" pitchFamily="34" charset="0"/>
                  <a:buChar char="•"/>
                </a:pPr>
                <a:r>
                  <a:rPr lang="en-US" sz="2000" dirty="0">
                    <a:latin typeface="Calibri" panose="020F0502020204030204" pitchFamily="34" charset="0"/>
                  </a:rPr>
                  <a:t>H</a:t>
                </a:r>
                <a:r>
                  <a:rPr lang="en-US" sz="1100" dirty="0">
                    <a:latin typeface="Calibri" panose="020F0502020204030204" pitchFamily="34" charset="0"/>
                  </a:rPr>
                  <a:t>0</a:t>
                </a:r>
                <a:r>
                  <a:rPr lang="en-US" sz="2000" dirty="0">
                    <a:latin typeface="Calibri" panose="020F0502020204030204" pitchFamily="34" charset="0"/>
                  </a:rPr>
                  <a:t>, or the hypothesis of </a:t>
                </a:r>
                <a:r>
                  <a:rPr lang="en-US" sz="2000" i="1" dirty="0">
                    <a:latin typeface="Calibri" panose="020F0502020204030204" pitchFamily="34" charset="0"/>
                  </a:rPr>
                  <a:t>no change</a:t>
                </a:r>
                <a:r>
                  <a:rPr lang="en-US" sz="2000" dirty="0">
                    <a:latin typeface="Calibri" panose="020F0502020204030204" pitchFamily="34" charset="0"/>
                  </a:rPr>
                  <a:t>, which they try to reject in favor of Ha</a:t>
                </a:r>
              </a:p>
              <a:p>
                <a:pPr marL="800100" lvl="1" indent="-342900">
                  <a:buFont typeface="Arial" panose="020B0604020202020204" pitchFamily="34" charset="0"/>
                  <a:buChar char="•"/>
                </a:pPr>
                <a:r>
                  <a:rPr lang="en-US" sz="2000" dirty="0">
                    <a:latin typeface="Calibri" panose="020F0502020204030204" pitchFamily="34" charset="0"/>
                  </a:rPr>
                  <a:t>Ha, or the </a:t>
                </a:r>
                <a:r>
                  <a:rPr lang="en-US" sz="2000" i="1" dirty="0">
                    <a:latin typeface="Calibri" panose="020F0502020204030204" pitchFamily="34" charset="0"/>
                  </a:rPr>
                  <a:t>researchers hypothesis</a:t>
                </a:r>
                <a:r>
                  <a:rPr lang="en-US" sz="2000" dirty="0">
                    <a:latin typeface="Calibri" panose="020F0502020204030204" pitchFamily="34" charset="0"/>
                  </a:rPr>
                  <a:t>, the hypothesis of interest</a:t>
                </a:r>
              </a:p>
              <a:p>
                <a:pPr marL="342900" indent="-342900">
                  <a:buFont typeface="Arial" panose="020B0604020202020204" pitchFamily="34" charset="0"/>
                  <a:buChar char="•"/>
                </a:pPr>
                <a:r>
                  <a:rPr lang="en-US" sz="2000" dirty="0">
                    <a:latin typeface="Calibri" panose="020F0502020204030204" pitchFamily="34" charset="0"/>
                  </a:rPr>
                  <a:t>With correlations, the hypotheses are generally H</a:t>
                </a:r>
                <a:r>
                  <a:rPr lang="en-US" sz="1100" dirty="0">
                    <a:latin typeface="Calibri" panose="020F0502020204030204" pitchFamily="34" charset="0"/>
                  </a:rPr>
                  <a:t>0</a:t>
                </a:r>
                <a:r>
                  <a:rPr lang="en-US" sz="2000" dirty="0">
                    <a:latin typeface="Calibri" panose="020F050202020403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𝜌</m:t>
                    </m:r>
                    <m:r>
                      <a:rPr lang="en-US" sz="2000" i="1">
                        <a:latin typeface="Cambria Math" panose="02040503050406030204" pitchFamily="18" charset="0"/>
                        <a:ea typeface="Cambria Math" panose="02040503050406030204" pitchFamily="18" charset="0"/>
                      </a:rPr>
                      <m:t>=0</m:t>
                    </m:r>
                  </m:oMath>
                </a14:m>
                <a:r>
                  <a:rPr lang="en-US" sz="2000" dirty="0">
                    <a:latin typeface="Calibri" panose="020F0502020204030204" pitchFamily="34" charset="0"/>
                  </a:rPr>
                  <a:t> and Ha: </a:t>
                </a:r>
                <a14:m>
                  <m:oMath xmlns:m="http://schemas.openxmlformats.org/officeDocument/2006/math">
                    <m:r>
                      <a:rPr lang="en-US" sz="2000" i="1">
                        <a:latin typeface="Cambria Math" panose="02040503050406030204" pitchFamily="18" charset="0"/>
                        <a:ea typeface="Cambria Math" panose="02040503050406030204" pitchFamily="18" charset="0"/>
                      </a:rPr>
                      <m:t>𝜌</m:t>
                    </m:r>
                    <m:r>
                      <a:rPr lang="en-US" sz="2000" i="1">
                        <a:latin typeface="Cambria Math" panose="02040503050406030204" pitchFamily="18" charset="0"/>
                        <a:ea typeface="Cambria Math" panose="02040503050406030204" pitchFamily="18" charset="0"/>
                      </a:rPr>
                      <m:t>≠0</m:t>
                    </m:r>
                  </m:oMath>
                </a14:m>
                <a:r>
                  <a:rPr lang="en-US" sz="2000" dirty="0">
                    <a:latin typeface="Calibri" panose="020F0502020204030204" pitchFamily="34" charset="0"/>
                  </a:rPr>
                  <a:t>. </a:t>
                </a:r>
              </a:p>
              <a:p>
                <a:pPr marL="342900" indent="-342900">
                  <a:buFont typeface="Arial" panose="020B0604020202020204" pitchFamily="34" charset="0"/>
                  <a:buChar char="•"/>
                </a:pPr>
                <a:r>
                  <a:rPr lang="en-US" sz="2000" dirty="0">
                    <a:latin typeface="Calibri" panose="020F0502020204030204" pitchFamily="34" charset="0"/>
                  </a:rPr>
                  <a:t>After we calculate the value of the sample correlation coefficient r, we can use our knowledge about the sampling distribution of the statistic </a:t>
                </a:r>
                <a:r>
                  <a:rPr lang="en-US" sz="2000" i="1" dirty="0">
                    <a:latin typeface="Calibri" panose="020F0502020204030204" pitchFamily="34" charset="0"/>
                  </a:rPr>
                  <a:t>R</a:t>
                </a:r>
                <a:r>
                  <a:rPr lang="en-US" sz="2000" dirty="0">
                    <a:latin typeface="Calibri" panose="020F0502020204030204" pitchFamily="34" charset="0"/>
                  </a:rPr>
                  <a:t> to do the hypothesis test above, and compute the probability of observing a value of </a:t>
                </a:r>
                <a:r>
                  <a:rPr lang="en-US" sz="2000" i="1" dirty="0">
                    <a:latin typeface="Calibri" panose="020F0502020204030204" pitchFamily="34" charset="0"/>
                  </a:rPr>
                  <a:t>r</a:t>
                </a:r>
                <a:r>
                  <a:rPr lang="en-US" sz="2000" dirty="0">
                    <a:latin typeface="Calibri" panose="020F0502020204030204" pitchFamily="34" charset="0"/>
                  </a:rPr>
                  <a:t> that’s at least as large as the one we observe if H</a:t>
                </a:r>
                <a:r>
                  <a:rPr lang="en-US" sz="1100" dirty="0">
                    <a:latin typeface="Calibri" panose="020F0502020204030204" pitchFamily="34" charset="0"/>
                  </a:rPr>
                  <a:t>0</a:t>
                </a:r>
                <a:r>
                  <a:rPr lang="en-US" sz="2000" dirty="0">
                    <a:latin typeface="Calibri" panose="020F0502020204030204" pitchFamily="34" charset="0"/>
                  </a:rPr>
                  <a:t> is true and </a:t>
                </a:r>
                <a14:m>
                  <m:oMath xmlns:m="http://schemas.openxmlformats.org/officeDocument/2006/math">
                    <m:r>
                      <a:rPr lang="en-US" sz="2000" i="1">
                        <a:latin typeface="Cambria Math" panose="02040503050406030204" pitchFamily="18" charset="0"/>
                        <a:ea typeface="Cambria Math" panose="02040503050406030204" pitchFamily="18" charset="0"/>
                      </a:rPr>
                      <m:t>𝜌</m:t>
                    </m:r>
                    <m:r>
                      <a:rPr lang="en-US" sz="2000" i="1">
                        <a:latin typeface="Cambria Math" panose="02040503050406030204" pitchFamily="18" charset="0"/>
                        <a:ea typeface="Cambria Math" panose="02040503050406030204" pitchFamily="18" charset="0"/>
                      </a:rPr>
                      <m:t>=0</m:t>
                    </m:r>
                  </m:oMath>
                </a14:m>
                <a:r>
                  <a:rPr lang="en-US" sz="2000" dirty="0">
                    <a:latin typeface="Calibri" panose="020F0502020204030204" pitchFamily="34" charset="0"/>
                  </a:rPr>
                  <a:t>. This probability is known as the </a:t>
                </a:r>
                <a:r>
                  <a:rPr lang="en-US" sz="2000" b="1" dirty="0">
                    <a:latin typeface="Calibri" panose="020F0502020204030204" pitchFamily="34" charset="0"/>
                  </a:rPr>
                  <a:t>p-value</a:t>
                </a:r>
                <a:r>
                  <a:rPr lang="en-US" sz="2000" dirty="0">
                    <a:latin typeface="Calibri" panose="020F0502020204030204" pitchFamily="34" charset="0"/>
                  </a:rPr>
                  <a:t>.</a:t>
                </a:r>
              </a:p>
              <a:p>
                <a:pPr marL="800100" lvl="1" indent="-342900">
                  <a:buFont typeface="Arial" panose="020B0604020202020204" pitchFamily="34" charset="0"/>
                  <a:buChar char="•"/>
                </a:pPr>
                <a:r>
                  <a:rPr lang="en-US" sz="2000" dirty="0">
                    <a:latin typeface="Calibri" panose="020F0502020204030204" pitchFamily="34" charset="0"/>
                  </a:rPr>
                  <a:t>E.g., if r = 0.28 and p-value = 0.04, then 0.04 is the probability of observing r that’s at least 0.28 </a:t>
                </a:r>
                <a:r>
                  <a:rPr lang="en-US" sz="2000" u="sng" dirty="0">
                    <a:latin typeface="Calibri" panose="020F0502020204030204" pitchFamily="34" charset="0"/>
                  </a:rPr>
                  <a:t>if</a:t>
                </a:r>
                <a:r>
                  <a:rPr lang="en-US" sz="2000" i="1" dirty="0">
                    <a:latin typeface="Calibri" panose="020F0502020204030204" pitchFamily="34" charset="0"/>
                  </a:rPr>
                  <a:t> </a:t>
                </a:r>
                <a:r>
                  <a:rPr lang="en-US" sz="2000" dirty="0">
                    <a:latin typeface="Calibri" panose="020F0502020204030204" pitchFamily="34" charset="0"/>
                  </a:rPr>
                  <a:t>it is true that </a:t>
                </a:r>
                <a14:m>
                  <m:oMath xmlns:m="http://schemas.openxmlformats.org/officeDocument/2006/math">
                    <m:r>
                      <a:rPr lang="en-US" sz="2000" i="1">
                        <a:latin typeface="Cambria Math" panose="02040503050406030204" pitchFamily="18" charset="0"/>
                        <a:ea typeface="Cambria Math" panose="02040503050406030204" pitchFamily="18" charset="0"/>
                      </a:rPr>
                      <m:t>𝜌</m:t>
                    </m:r>
                  </m:oMath>
                </a14:m>
                <a:r>
                  <a:rPr lang="en-US" sz="2000" dirty="0">
                    <a:latin typeface="Calibri" panose="020F0502020204030204" pitchFamily="34" charset="0"/>
                  </a:rPr>
                  <a:t> is actually 0 (i.e., if H</a:t>
                </a:r>
                <a:r>
                  <a:rPr lang="en-US" sz="1100" dirty="0">
                    <a:latin typeface="Calibri" panose="020F0502020204030204" pitchFamily="34" charset="0"/>
                  </a:rPr>
                  <a:t>0</a:t>
                </a:r>
                <a:r>
                  <a:rPr lang="en-US" sz="2000" dirty="0">
                    <a:latin typeface="Calibri" panose="020F0502020204030204" pitchFamily="34" charset="0"/>
                  </a:rPr>
                  <a:t> is actually true)</a:t>
                </a:r>
              </a:p>
              <a:p>
                <a:pPr marL="342900" indent="-342900">
                  <a:buFont typeface="Arial" panose="020B0604020202020204" pitchFamily="34" charset="0"/>
                  <a:buChar char="•"/>
                </a:pPr>
                <a:r>
                  <a:rPr lang="en-US" sz="2000" dirty="0">
                    <a:latin typeface="Calibri" panose="020F0502020204030204" pitchFamily="34" charset="0"/>
                  </a:rPr>
                  <a:t>If p-value &lt; 0.05, we </a:t>
                </a:r>
                <a:r>
                  <a:rPr lang="en-US" sz="2000" b="1" i="1" dirty="0">
                    <a:latin typeface="Calibri" panose="020F0502020204030204" pitchFamily="34" charset="0"/>
                  </a:rPr>
                  <a:t>reject </a:t>
                </a:r>
                <a:r>
                  <a:rPr lang="en-US" sz="2000" dirty="0">
                    <a:latin typeface="Calibri" panose="020F0502020204030204" pitchFamily="34" charset="0"/>
                  </a:rPr>
                  <a:t>H</a:t>
                </a:r>
                <a:r>
                  <a:rPr lang="en-US" sz="1100" dirty="0">
                    <a:latin typeface="Calibri" panose="020F0502020204030204" pitchFamily="34" charset="0"/>
                  </a:rPr>
                  <a:t>0</a:t>
                </a:r>
                <a:r>
                  <a:rPr lang="en-US" sz="2000" dirty="0">
                    <a:latin typeface="Calibri" panose="020F0502020204030204" pitchFamily="34" charset="0"/>
                  </a:rPr>
                  <a:t> for Ha. Otherwise, we </a:t>
                </a:r>
                <a:r>
                  <a:rPr lang="en-US" sz="2000" b="1" i="1" dirty="0">
                    <a:latin typeface="Calibri" panose="020F0502020204030204" pitchFamily="34" charset="0"/>
                  </a:rPr>
                  <a:t>fail to reject</a:t>
                </a:r>
                <a:r>
                  <a:rPr lang="en-US" sz="2000" dirty="0">
                    <a:latin typeface="Calibri" panose="020F0502020204030204" pitchFamily="34" charset="0"/>
                  </a:rPr>
                  <a:t> H</a:t>
                </a:r>
                <a:r>
                  <a:rPr lang="en-US" sz="1100" dirty="0">
                    <a:latin typeface="Calibri" panose="020F0502020204030204" pitchFamily="34" charset="0"/>
                  </a:rPr>
                  <a:t>0</a:t>
                </a:r>
                <a:r>
                  <a:rPr lang="en-US" sz="2000" dirty="0">
                    <a:latin typeface="Calibri" panose="020F0502020204030204" pitchFamily="34" charset="0"/>
                  </a:rPr>
                  <a:t> for Ha. </a:t>
                </a:r>
              </a:p>
              <a:p>
                <a:pPr marL="342900" indent="-342900">
                  <a:buFont typeface="Arial" panose="020B0604020202020204" pitchFamily="34" charset="0"/>
                  <a:buChar char="•"/>
                </a:pPr>
                <a:r>
                  <a:rPr lang="en-US" sz="2000" dirty="0">
                    <a:latin typeface="Calibri" panose="020F0502020204030204" pitchFamily="34" charset="0"/>
                  </a:rPr>
                  <a:t>We </a:t>
                </a:r>
                <a:r>
                  <a:rPr lang="en-US" sz="2000" b="1" u="sng" dirty="0">
                    <a:latin typeface="Calibri" panose="020F0502020204030204" pitchFamily="34" charset="0"/>
                  </a:rPr>
                  <a:t>never</a:t>
                </a:r>
                <a:r>
                  <a:rPr lang="en-US" sz="2000" b="1" dirty="0">
                    <a:latin typeface="Calibri" panose="020F0502020204030204" pitchFamily="34" charset="0"/>
                  </a:rPr>
                  <a:t> </a:t>
                </a:r>
                <a:r>
                  <a:rPr lang="en-US" sz="2000" dirty="0">
                    <a:latin typeface="Calibri" panose="020F0502020204030204" pitchFamily="34" charset="0"/>
                  </a:rPr>
                  <a:t>prove or accept hypotheses!</a:t>
                </a:r>
              </a:p>
            </p:txBody>
          </p:sp>
        </mc:Choice>
        <mc:Fallback xmlns="">
          <p:sp>
            <p:nvSpPr>
              <p:cNvPr id="3" name="Rectangle 2"/>
              <p:cNvSpPr>
                <a:spLocks noRot="1" noChangeAspect="1" noMove="1" noResize="1" noEditPoints="1" noAdjustHandles="1" noChangeArrowheads="1" noChangeShapeType="1" noTextEdit="1"/>
              </p:cNvSpPr>
              <p:nvPr/>
            </p:nvSpPr>
            <p:spPr>
              <a:xfrm>
                <a:off x="0" y="1295400"/>
                <a:ext cx="9144000" cy="4401205"/>
              </a:xfrm>
              <a:prstGeom prst="rect">
                <a:avLst/>
              </a:prstGeom>
              <a:blipFill rotWithShape="0">
                <a:blip r:embed="rId2"/>
                <a:stretch>
                  <a:fillRect l="-600" t="-832" r="-667" b="-1526"/>
                </a:stretch>
              </a:blipFill>
            </p:spPr>
            <p:txBody>
              <a:bodyPr/>
              <a:lstStyle/>
              <a:p>
                <a:r>
                  <a:rPr lang="en-US">
                    <a:noFill/>
                  </a:rPr>
                  <a:t> </a:t>
                </a:r>
              </a:p>
            </p:txBody>
          </p:sp>
        </mc:Fallback>
      </mc:AlternateContent>
      <p:sp>
        <p:nvSpPr>
          <p:cNvPr id="4" name="Title 1"/>
          <p:cNvSpPr>
            <a:spLocks noGrp="1"/>
          </p:cNvSpPr>
          <p:nvPr>
            <p:ph type="title"/>
          </p:nvPr>
        </p:nvSpPr>
        <p:spPr>
          <a:xfrm>
            <a:off x="16042" y="228600"/>
            <a:ext cx="9125822" cy="762000"/>
          </a:xfrm>
        </p:spPr>
        <p:txBody>
          <a:bodyPr/>
          <a:lstStyle/>
          <a:p>
            <a:pPr algn="l"/>
            <a:r>
              <a:rPr lang="en-US" sz="4000" b="1" dirty="0">
                <a:solidFill>
                  <a:schemeClr val="tx1"/>
                </a:solidFill>
                <a:latin typeface="Calibri" panose="020F0502020204030204" pitchFamily="34" charset="0"/>
              </a:rPr>
              <a:t>A Review of Hypothesis Testing (Cont’d)</a:t>
            </a:r>
          </a:p>
        </p:txBody>
      </p:sp>
    </p:spTree>
    <p:extLst>
      <p:ext uri="{BB962C8B-B14F-4D97-AF65-F5344CB8AC3E}">
        <p14:creationId xmlns:p14="http://schemas.microsoft.com/office/powerpoint/2010/main" val="3304334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eugeneby\Dropbox\Documents\Work and School\Teaching\MUSA Spatial Stats\Prepared Lectures\Lecture 4 - Accepting the Null Hypothes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
            <a:ext cx="9144000" cy="63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6396335"/>
            <a:ext cx="4114800" cy="400110"/>
          </a:xfrm>
          <a:prstGeom prst="rect">
            <a:avLst/>
          </a:prstGeom>
          <a:noFill/>
        </p:spPr>
        <p:txBody>
          <a:bodyPr wrap="square" rtlCol="0">
            <a:spAutoFit/>
          </a:bodyPr>
          <a:lstStyle/>
          <a:p>
            <a:r>
              <a:rPr lang="en-US" sz="2000" dirty="0">
                <a:latin typeface="Calibri" panose="020F0502020204030204" pitchFamily="34" charset="0"/>
              </a:rPr>
              <a:t>Source: </a:t>
            </a:r>
            <a:r>
              <a:rPr lang="en-US" sz="2000" dirty="0">
                <a:latin typeface="Calibri" panose="020F0502020204030204" pitchFamily="34" charset="0"/>
                <a:hlinkClick r:id="rId3"/>
              </a:rPr>
              <a:t>www.causeweb.org</a:t>
            </a:r>
            <a:endParaRPr lang="en-US" sz="2000" dirty="0">
              <a:latin typeface="Calibri" panose="020F0502020204030204" pitchFamily="34" charset="0"/>
            </a:endParaRPr>
          </a:p>
        </p:txBody>
      </p:sp>
    </p:spTree>
    <p:extLst>
      <p:ext uri="{BB962C8B-B14F-4D97-AF65-F5344CB8AC3E}">
        <p14:creationId xmlns:p14="http://schemas.microsoft.com/office/powerpoint/2010/main" val="1527921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848476"/>
            <a:ext cx="9142857" cy="6009524"/>
          </a:xfrm>
          <a:prstGeom prst="rect">
            <a:avLst/>
          </a:prstGeom>
        </p:spPr>
      </p:pic>
      <p:sp>
        <p:nvSpPr>
          <p:cNvPr id="4" name="Title 1"/>
          <p:cNvSpPr>
            <a:spLocks noGrp="1"/>
          </p:cNvSpPr>
          <p:nvPr>
            <p:ph type="title"/>
          </p:nvPr>
        </p:nvSpPr>
        <p:spPr>
          <a:xfrm>
            <a:off x="17035" y="99176"/>
            <a:ext cx="9125822" cy="762000"/>
          </a:xfrm>
        </p:spPr>
        <p:txBody>
          <a:bodyPr/>
          <a:lstStyle/>
          <a:p>
            <a:pPr algn="l"/>
            <a:r>
              <a:rPr lang="en-US" sz="4000" b="1" dirty="0">
                <a:solidFill>
                  <a:schemeClr val="tx1"/>
                </a:solidFill>
                <a:latin typeface="Calibri" panose="020F0502020204030204" pitchFamily="34" charset="0"/>
              </a:rPr>
              <a:t>#FACEPALM</a:t>
            </a:r>
          </a:p>
        </p:txBody>
      </p:sp>
    </p:spTree>
    <p:extLst>
      <p:ext uri="{BB962C8B-B14F-4D97-AF65-F5344CB8AC3E}">
        <p14:creationId xmlns:p14="http://schemas.microsoft.com/office/powerpoint/2010/main" val="2026937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4958"/>
            <a:ext cx="8458200" cy="762000"/>
          </a:xfrm>
        </p:spPr>
        <p:txBody>
          <a:bodyPr/>
          <a:lstStyle/>
          <a:p>
            <a:pPr algn="l"/>
            <a:r>
              <a:rPr lang="en-US" sz="3600" b="1" dirty="0">
                <a:solidFill>
                  <a:schemeClr val="tx1"/>
                </a:solidFill>
                <a:latin typeface="Calibri" pitchFamily="34" charset="0"/>
                <a:cs typeface="Calibri" pitchFamily="34" charset="0"/>
              </a:rPr>
              <a:t>Procedure for Testing H</a:t>
            </a:r>
            <a:r>
              <a:rPr lang="en-US" sz="1800" b="1" dirty="0">
                <a:solidFill>
                  <a:schemeClr val="tx1"/>
                </a:solidFill>
                <a:latin typeface="Calibri" pitchFamily="34" charset="0"/>
                <a:cs typeface="Calibri" pitchFamily="34" charset="0"/>
              </a:rPr>
              <a:t>0</a:t>
            </a:r>
            <a:r>
              <a:rPr lang="en-US" sz="3600" b="1" dirty="0">
                <a:solidFill>
                  <a:schemeClr val="tx1"/>
                </a:solidFill>
                <a:latin typeface="Calibri" pitchFamily="34" charset="0"/>
                <a:cs typeface="Calibri" pitchFamily="34" charset="0"/>
              </a:rPr>
              <a:t>: </a:t>
            </a:r>
            <a:r>
              <a:rPr lang="el-GR" sz="3600" b="1" dirty="0">
                <a:solidFill>
                  <a:schemeClr val="tx1"/>
                </a:solidFill>
                <a:latin typeface="Calibri" pitchFamily="34" charset="0"/>
                <a:cs typeface="Calibri" pitchFamily="34" charset="0"/>
              </a:rPr>
              <a:t>ρ</a:t>
            </a:r>
            <a:r>
              <a:rPr lang="en-US" sz="3600" b="1" dirty="0">
                <a:solidFill>
                  <a:schemeClr val="tx1"/>
                </a:solidFill>
                <a:latin typeface="Calibri" pitchFamily="34" charset="0"/>
                <a:cs typeface="Calibri" pitchFamily="34" charset="0"/>
              </a:rPr>
              <a:t> = 0 </a:t>
            </a:r>
          </a:p>
        </p:txBody>
      </p:sp>
      <mc:AlternateContent xmlns:mc="http://schemas.openxmlformats.org/markup-compatibility/2006" xmlns:a14="http://schemas.microsoft.com/office/drawing/2010/main">
        <mc:Choice Requires="a14">
          <p:sp>
            <p:nvSpPr>
              <p:cNvPr id="4" name="TextBox 3"/>
              <p:cNvSpPr txBox="1"/>
              <p:nvPr/>
            </p:nvSpPr>
            <p:spPr>
              <a:xfrm>
                <a:off x="1066800" y="1219200"/>
                <a:ext cx="6736588" cy="1236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𝑇𝑒𝑠𝑡</m:t>
                      </m:r>
                      <m:r>
                        <a:rPr lang="en-US" b="0" i="1" smtClean="0">
                          <a:latin typeface="Cambria Math" panose="02040503050406030204" pitchFamily="18" charset="0"/>
                        </a:rPr>
                        <m:t> </m:t>
                      </m:r>
                      <m:r>
                        <a:rPr lang="en-US" b="0" i="1" smtClean="0">
                          <a:latin typeface="Cambria Math" panose="02040503050406030204" pitchFamily="18" charset="0"/>
                        </a:rPr>
                        <m:t>𝑆𝑡𝑎𝑡𝑖𝑠𝑡𝑖𝑐</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𝑅</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𝑅</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−0</m:t>
                          </m:r>
                        </m:num>
                        <m:den>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num>
                                <m:den>
                                  <m:r>
                                    <a:rPr lang="en-US" i="1">
                                      <a:latin typeface="Cambria Math" panose="02040503050406030204" pitchFamily="18" charset="0"/>
                                    </a:rPr>
                                    <m:t>𝑛</m:t>
                                  </m:r>
                                  <m:r>
                                    <a:rPr lang="en-US" i="1">
                                      <a:latin typeface="Cambria Math" panose="02040503050406030204" pitchFamily="18" charset="0"/>
                                    </a:rPr>
                                    <m:t>−2</m:t>
                                  </m:r>
                                </m:den>
                              </m:f>
                            </m:e>
                          </m:ra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r>
                                <a:rPr lang="en-US" b="0" i="1" smtClean="0">
                                  <a:latin typeface="Cambria Math" panose="02040503050406030204" pitchFamily="18" charset="0"/>
                                </a:rPr>
                                <m:t>−2</m:t>
                              </m:r>
                            </m:e>
                          </m:rad>
                        </m:num>
                        <m:den>
                          <m:rad>
                            <m:radPr>
                              <m:degHide m:val="on"/>
                              <m:ctrlPr>
                                <a:rPr lang="en-US" b="0" i="1" smtClean="0">
                                  <a:latin typeface="Cambria Math" panose="02040503050406030204" pitchFamily="18" charset="0"/>
                                </a:rPr>
                              </m:ctrlPr>
                            </m:radPr>
                            <m:deg/>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e>
                          </m:rad>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066800" y="1219200"/>
                <a:ext cx="6736588" cy="1236300"/>
              </a:xfrm>
              <a:prstGeom prst="rect">
                <a:avLst/>
              </a:prstGeom>
              <a:blipFill rotWithShape="0">
                <a:blip r:embed="rId2"/>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21657" y="2895600"/>
            <a:ext cx="9144000" cy="4267200"/>
          </a:xfrm>
          <a:prstGeom prst="rect">
            <a:avLst/>
          </a:prstGeom>
        </p:spPr>
      </p:pic>
      <p:sp>
        <p:nvSpPr>
          <p:cNvPr id="3" name="TextBox 2"/>
          <p:cNvSpPr txBox="1"/>
          <p:nvPr/>
        </p:nvSpPr>
        <p:spPr>
          <a:xfrm>
            <a:off x="-76200" y="2667000"/>
            <a:ext cx="9220200" cy="1371600"/>
          </a:xfrm>
          <a:prstGeom prst="rect">
            <a:avLst/>
          </a:prstGeom>
          <a:noFill/>
        </p:spPr>
        <p:txBody>
          <a:bodyPr wrap="square" rtlCol="0">
            <a:spAutoFit/>
          </a:bodyPr>
          <a:lstStyle/>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6725"/>
            <a:ext cx="9144000" cy="639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67" name="Rectangle 6"/>
          <p:cNvSpPr>
            <a:spLocks noChangeArrowheads="1"/>
          </p:cNvSpPr>
          <p:nvPr/>
        </p:nvSpPr>
        <p:spPr bwMode="auto">
          <a:xfrm>
            <a:off x="152400" y="5048250"/>
            <a:ext cx="8229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sz="2200" dirty="0">
                <a:latin typeface="Calibri" pitchFamily="34" charset="0"/>
              </a:rPr>
              <a:t>Critical values for selected </a:t>
            </a:r>
            <a:r>
              <a:rPr lang="el-GR" sz="2200" dirty="0">
                <a:latin typeface="Calibri" pitchFamily="34" charset="0"/>
              </a:rPr>
              <a:t>ν</a:t>
            </a:r>
            <a:r>
              <a:rPr lang="en-US" sz="2200" dirty="0">
                <a:latin typeface="Calibri" pitchFamily="34" charset="0"/>
              </a:rPr>
              <a:t> and </a:t>
            </a:r>
            <a:r>
              <a:rPr lang="el-GR" sz="2200" dirty="0">
                <a:latin typeface="Calibri" pitchFamily="34" charset="0"/>
              </a:rPr>
              <a:t>α</a:t>
            </a:r>
            <a:r>
              <a:rPr lang="en-US" sz="2200" dirty="0">
                <a:latin typeface="Calibri" pitchFamily="34" charset="0"/>
              </a:rPr>
              <a:t> can be found at:</a:t>
            </a:r>
          </a:p>
          <a:p>
            <a:pPr eaLnBrk="0" hangingPunct="0"/>
            <a:r>
              <a:rPr lang="en-US" sz="2000" dirty="0">
                <a:latin typeface="Calibri" pitchFamily="34" charset="0"/>
                <a:hlinkClick r:id="rId4"/>
              </a:rPr>
              <a:t>http://easycalculation.com/statistics/t-distribution-critical-value-table.php</a:t>
            </a:r>
            <a:endParaRPr lang="en-US" sz="2200" u="sng" dirty="0">
              <a:latin typeface="Calibri" pitchFamily="34" charset="0"/>
            </a:endParaRPr>
          </a:p>
        </p:txBody>
      </p:sp>
      <p:sp>
        <p:nvSpPr>
          <p:cNvPr id="2" name="TextBox 1"/>
          <p:cNvSpPr txBox="1"/>
          <p:nvPr/>
        </p:nvSpPr>
        <p:spPr>
          <a:xfrm>
            <a:off x="152400" y="1295400"/>
            <a:ext cx="8839200" cy="461665"/>
          </a:xfrm>
          <a:prstGeom prst="rect">
            <a:avLst/>
          </a:prstGeom>
          <a:noFill/>
        </p:spPr>
        <p:txBody>
          <a:bodyPr wrap="square" rtlCol="0">
            <a:spAutoFit/>
          </a:bodyPr>
          <a:lstStyle/>
          <a:p>
            <a:r>
              <a:rPr lang="en-US" dirty="0">
                <a:latin typeface="Calibri" panose="020F0502020204030204" pitchFamily="34" charset="0"/>
              </a:rPr>
              <a:t>T- Distribution has two parameters: </a:t>
            </a:r>
            <a:r>
              <a:rPr lang="el-GR" dirty="0">
                <a:latin typeface="Calibri" pitchFamily="34" charset="0"/>
              </a:rPr>
              <a:t>α</a:t>
            </a:r>
            <a:r>
              <a:rPr lang="en-US" dirty="0">
                <a:latin typeface="Calibri" pitchFamily="34" charset="0"/>
              </a:rPr>
              <a:t>,</a:t>
            </a:r>
            <a:r>
              <a:rPr lang="el-GR" dirty="0">
                <a:latin typeface="Calibri" pitchFamily="34" charset="0"/>
              </a:rPr>
              <a:t> </a:t>
            </a:r>
            <a:r>
              <a:rPr lang="en-US" dirty="0">
                <a:latin typeface="Calibri" panose="020F0502020204030204" pitchFamily="34" charset="0"/>
              </a:rPr>
              <a:t>and degrees of freedom </a:t>
            </a:r>
            <a:r>
              <a:rPr lang="el-GR" dirty="0">
                <a:latin typeface="Calibri" pitchFamily="34" charset="0"/>
              </a:rPr>
              <a:t>ν</a:t>
            </a:r>
            <a:endParaRPr lang="en-US" dirty="0">
              <a:latin typeface="Calibri" panose="020F0502020204030204" pitchFamily="34" charset="0"/>
            </a:endParaRPr>
          </a:p>
        </p:txBody>
      </p:sp>
    </p:spTree>
    <p:extLst>
      <p:ext uri="{BB962C8B-B14F-4D97-AF65-F5344CB8AC3E}">
        <p14:creationId xmlns:p14="http://schemas.microsoft.com/office/powerpoint/2010/main" val="4290351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3" descr="d:\Shared PC\1 POWERPOINT JOBS\Devore 6e\chap07\ch07D_Page_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000"/>
            <a:ext cx="9121775" cy="638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3507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304800"/>
            <a:ext cx="6191250" cy="6040244"/>
          </a:xfrm>
          <a:prstGeom prst="rect">
            <a:avLst/>
          </a:prstGeom>
        </p:spPr>
      </p:pic>
      <p:sp>
        <p:nvSpPr>
          <p:cNvPr id="5" name="TextBox 4"/>
          <p:cNvSpPr txBox="1"/>
          <p:nvPr/>
        </p:nvSpPr>
        <p:spPr>
          <a:xfrm>
            <a:off x="304800" y="6345044"/>
            <a:ext cx="4648200" cy="369332"/>
          </a:xfrm>
          <a:prstGeom prst="rect">
            <a:avLst/>
          </a:prstGeom>
          <a:noFill/>
        </p:spPr>
        <p:txBody>
          <a:bodyPr wrap="square" rtlCol="0">
            <a:spAutoFit/>
          </a:bodyPr>
          <a:lstStyle/>
          <a:p>
            <a:r>
              <a:rPr lang="en-US" sz="1800" dirty="0">
                <a:latin typeface="Calibri" panose="020F0502020204030204" pitchFamily="34" charset="0"/>
              </a:rPr>
              <a:t>Source: </a:t>
            </a:r>
            <a:r>
              <a:rPr lang="en-US" sz="1800" dirty="0">
                <a:latin typeface="Calibri" panose="020F0502020204030204" pitchFamily="34" charset="0"/>
                <a:hlinkClick r:id="rId3"/>
              </a:rPr>
              <a:t>www.causeweb.org</a:t>
            </a:r>
            <a:endParaRPr lang="en-US" sz="1800" dirty="0">
              <a:latin typeface="Calibri" panose="020F0502020204030204" pitchFamily="34" charset="0"/>
            </a:endParaRPr>
          </a:p>
        </p:txBody>
      </p:sp>
    </p:spTree>
    <p:extLst>
      <p:ext uri="{BB962C8B-B14F-4D97-AF65-F5344CB8AC3E}">
        <p14:creationId xmlns:p14="http://schemas.microsoft.com/office/powerpoint/2010/main" val="557870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EF6CD-65E5-417C-85D2-880BDDD9415E}"/>
              </a:ext>
            </a:extLst>
          </p:cNvPr>
          <p:cNvSpPr>
            <a:spLocks noGrp="1"/>
          </p:cNvSpPr>
          <p:nvPr>
            <p:ph type="title"/>
          </p:nvPr>
        </p:nvSpPr>
        <p:spPr>
          <a:xfrm>
            <a:off x="0" y="152400"/>
            <a:ext cx="8458200" cy="703714"/>
          </a:xfrm>
        </p:spPr>
        <p:txBody>
          <a:bodyPr/>
          <a:lstStyle/>
          <a:p>
            <a:pPr algn="l"/>
            <a:r>
              <a:rPr lang="en-US" b="1" dirty="0">
                <a:latin typeface="Calibri" panose="020F0502020204030204" pitchFamily="34" charset="0"/>
                <a:cs typeface="Calibri" panose="020F0502020204030204" pitchFamily="34" charset="0"/>
              </a:rPr>
              <a:t>Degrees of Freedom</a:t>
            </a:r>
          </a:p>
        </p:txBody>
      </p:sp>
      <p:sp>
        <p:nvSpPr>
          <p:cNvPr id="4" name="TextBox 3">
            <a:extLst>
              <a:ext uri="{FF2B5EF4-FFF2-40B4-BE49-F238E27FC236}">
                <a16:creationId xmlns:a16="http://schemas.microsoft.com/office/drawing/2014/main" id="{5050F90D-A1B6-4D6C-A439-A900896EC81D}"/>
              </a:ext>
            </a:extLst>
          </p:cNvPr>
          <p:cNvSpPr txBox="1"/>
          <p:nvPr/>
        </p:nvSpPr>
        <p:spPr>
          <a:xfrm>
            <a:off x="76200" y="6182380"/>
            <a:ext cx="9067800" cy="523220"/>
          </a:xfrm>
          <a:prstGeom prst="rect">
            <a:avLst/>
          </a:prstGeom>
          <a:noFill/>
        </p:spPr>
        <p:txBody>
          <a:bodyPr wrap="square">
            <a:spAutoFit/>
          </a:bodyPr>
          <a:lstStyle/>
          <a:p>
            <a:r>
              <a:rPr lang="en-US" sz="1400" dirty="0">
                <a:latin typeface="Calibri" panose="020F0502020204030204" pitchFamily="34" charset="0"/>
                <a:cs typeface="Calibri" panose="020F0502020204030204" pitchFamily="34" charset="0"/>
              </a:rPr>
              <a:t>Taken verbatim from: </a:t>
            </a:r>
            <a:r>
              <a:rPr lang="en-US" sz="1400" dirty="0">
                <a:latin typeface="Calibri" panose="020F0502020204030204" pitchFamily="34" charset="0"/>
                <a:cs typeface="Calibri" panose="020F0502020204030204" pitchFamily="34" charset="0"/>
                <a:hlinkClick r:id="rId2"/>
              </a:rPr>
              <a:t>https://www.statisticshowto.com/probability-and-statistics/hypothesis-testing/degrees-of-freedom/</a:t>
            </a:r>
            <a:r>
              <a:rPr lang="en-US" sz="1400" dirty="0">
                <a:latin typeface="Calibri" panose="020F0502020204030204" pitchFamily="34" charset="0"/>
                <a:cs typeface="Calibri" panose="020F0502020204030204" pitchFamily="34" charset="0"/>
              </a:rPr>
              <a:t> Also look at: </a:t>
            </a:r>
            <a:r>
              <a:rPr lang="en-US" sz="1400" dirty="0">
                <a:latin typeface="Calibri" panose="020F0502020204030204" pitchFamily="34" charset="0"/>
                <a:cs typeface="Calibri" panose="020F0502020204030204" pitchFamily="34" charset="0"/>
                <a:hlinkClick r:id="rId3"/>
              </a:rPr>
              <a:t>https://statisticsbyjim.com/hypothesis-testing/degrees-freedom-statistics/</a:t>
            </a:r>
            <a:r>
              <a:rPr lang="en-US" sz="1400" dirty="0">
                <a:latin typeface="Calibri" panose="020F0502020204030204" pitchFamily="34" charset="0"/>
                <a:cs typeface="Calibri" panose="020F0502020204030204" pitchFamily="34" charset="0"/>
              </a:rPr>
              <a:t> </a:t>
            </a:r>
          </a:p>
        </p:txBody>
      </p:sp>
      <p:sp>
        <p:nvSpPr>
          <p:cNvPr id="5" name="TextBox 4">
            <a:extLst>
              <a:ext uri="{FF2B5EF4-FFF2-40B4-BE49-F238E27FC236}">
                <a16:creationId xmlns:a16="http://schemas.microsoft.com/office/drawing/2014/main" id="{026E87C6-64C8-4CAB-A74B-3D2BB7DF5006}"/>
              </a:ext>
            </a:extLst>
          </p:cNvPr>
          <p:cNvSpPr txBox="1"/>
          <p:nvPr/>
        </p:nvSpPr>
        <p:spPr>
          <a:xfrm>
            <a:off x="76200" y="1143000"/>
            <a:ext cx="8839200" cy="4801314"/>
          </a:xfrm>
          <a:prstGeom prst="rect">
            <a:avLst/>
          </a:prstGeom>
          <a:noFill/>
        </p:spPr>
        <p:txBody>
          <a:bodyPr wrap="square">
            <a:spAutoFit/>
          </a:bodyPr>
          <a:lstStyle/>
          <a:p>
            <a:r>
              <a:rPr lang="en-US" sz="1800" b="0" i="0" dirty="0">
                <a:effectLst/>
                <a:latin typeface="Calibri" panose="020F0502020204030204" pitchFamily="34" charset="0"/>
                <a:cs typeface="Calibri" panose="020F0502020204030204" pitchFamily="34" charset="0"/>
              </a:rPr>
              <a:t>Degrees of freedom of an estimate is </a:t>
            </a:r>
            <a:r>
              <a:rPr lang="en-US" sz="1800" b="1" i="0" dirty="0">
                <a:effectLst/>
                <a:latin typeface="Calibri" panose="020F0502020204030204" pitchFamily="34" charset="0"/>
                <a:cs typeface="Calibri" panose="020F0502020204030204" pitchFamily="34" charset="0"/>
              </a:rPr>
              <a:t>the number of independent pieces of information that went into calculating the estimate (or alternatively, the number of independent values that a statistical analysis can estimate)</a:t>
            </a:r>
            <a:r>
              <a:rPr lang="en-US" sz="1800" b="0" i="0" dirty="0">
                <a:effectLst/>
                <a:latin typeface="Calibri" panose="020F0502020204030204" pitchFamily="34" charset="0"/>
                <a:cs typeface="Calibri" panose="020F0502020204030204" pitchFamily="34" charset="0"/>
              </a:rPr>
              <a:t>. It’s related to the number of observations in the sample.</a:t>
            </a:r>
          </a:p>
          <a:p>
            <a:endParaRPr lang="en-US" sz="1800" dirty="0">
              <a:latin typeface="Calibri" panose="020F0502020204030204" pitchFamily="34" charset="0"/>
              <a:cs typeface="Calibri" panose="020F0502020204030204" pitchFamily="34" charset="0"/>
            </a:endParaRPr>
          </a:p>
          <a:p>
            <a:r>
              <a:rPr lang="en-US" sz="1800" b="0" i="0" dirty="0">
                <a:effectLst/>
                <a:latin typeface="Calibri" panose="020F0502020204030204" pitchFamily="34" charset="0"/>
                <a:cs typeface="Calibri" panose="020F0502020204030204" pitchFamily="34" charset="0"/>
              </a:rPr>
              <a:t>One way to look at degrees of freedom is that they are </a:t>
            </a:r>
            <a:r>
              <a:rPr lang="en-US" sz="1800" b="1" i="0" dirty="0">
                <a:effectLst/>
                <a:latin typeface="Calibri" panose="020F0502020204030204" pitchFamily="34" charset="0"/>
                <a:cs typeface="Calibri" panose="020F0502020204030204" pitchFamily="34" charset="0"/>
              </a:rPr>
              <a:t>the number of values that are free to vary </a:t>
            </a:r>
            <a:r>
              <a:rPr lang="en-US" sz="1800" b="0" i="0" dirty="0">
                <a:effectLst/>
                <a:latin typeface="Calibri" panose="020F0502020204030204" pitchFamily="34" charset="0"/>
                <a:cs typeface="Calibri" panose="020F0502020204030204" pitchFamily="34" charset="0"/>
              </a:rPr>
              <a:t>in a data set. What does “free to vary” mean? Here’s an example using the mean (average):</a:t>
            </a:r>
            <a:r>
              <a:rPr lang="en-US" sz="1800" dirty="0">
                <a:latin typeface="Calibri" panose="020F0502020204030204" pitchFamily="34" charset="0"/>
                <a:cs typeface="Calibri" panose="020F0502020204030204" pitchFamily="34" charset="0"/>
              </a:rPr>
              <a:t/>
            </a:r>
            <a:br>
              <a:rPr lang="en-US" sz="1800" dirty="0">
                <a:latin typeface="Calibri" panose="020F0502020204030204" pitchFamily="34" charset="0"/>
                <a:cs typeface="Calibri" panose="020F0502020204030204" pitchFamily="34" charset="0"/>
              </a:rPr>
            </a:br>
            <a:r>
              <a:rPr lang="en-US" sz="1800" b="1" i="0" dirty="0">
                <a:effectLst/>
                <a:latin typeface="Calibri" panose="020F0502020204030204" pitchFamily="34" charset="0"/>
                <a:cs typeface="Calibri" panose="020F0502020204030204" pitchFamily="34" charset="0"/>
              </a:rPr>
              <a:t>Q</a:t>
            </a:r>
            <a:r>
              <a:rPr lang="en-US" sz="1800" b="0" i="0" dirty="0">
                <a:effectLst/>
                <a:latin typeface="Calibri" panose="020F0502020204030204" pitchFamily="34" charset="0"/>
                <a:cs typeface="Calibri" panose="020F0502020204030204" pitchFamily="34" charset="0"/>
              </a:rPr>
              <a:t>. Pick a set of numbers that have a mean (average) of 10.</a:t>
            </a:r>
            <a:r>
              <a:rPr lang="en-US" sz="1800" dirty="0">
                <a:latin typeface="Calibri" panose="020F0502020204030204" pitchFamily="34" charset="0"/>
                <a:cs typeface="Calibri" panose="020F0502020204030204" pitchFamily="34" charset="0"/>
              </a:rPr>
              <a:t/>
            </a:r>
            <a:br>
              <a:rPr lang="en-US" sz="1800" dirty="0">
                <a:latin typeface="Calibri" panose="020F0502020204030204" pitchFamily="34" charset="0"/>
                <a:cs typeface="Calibri" panose="020F0502020204030204" pitchFamily="34" charset="0"/>
              </a:rPr>
            </a:br>
            <a:r>
              <a:rPr lang="en-US" sz="1800" b="1" i="0" dirty="0">
                <a:effectLst/>
                <a:latin typeface="Calibri" panose="020F0502020204030204" pitchFamily="34" charset="0"/>
                <a:cs typeface="Calibri" panose="020F0502020204030204" pitchFamily="34" charset="0"/>
              </a:rPr>
              <a:t>A</a:t>
            </a:r>
            <a:r>
              <a:rPr lang="en-US" sz="1800" b="0" i="0" dirty="0">
                <a:effectLst/>
                <a:latin typeface="Calibri" panose="020F0502020204030204" pitchFamily="34" charset="0"/>
                <a:cs typeface="Calibri" panose="020F0502020204030204" pitchFamily="34" charset="0"/>
              </a:rPr>
              <a:t>. Some sets of numbers you might pick: 9, 10, 11 or 8, 10, 12 or 5, 10, 15.</a:t>
            </a:r>
            <a:r>
              <a:rPr lang="en-US" sz="1800" dirty="0">
                <a:latin typeface="Calibri" panose="020F0502020204030204" pitchFamily="34" charset="0"/>
                <a:cs typeface="Calibri" panose="020F0502020204030204" pitchFamily="34" charset="0"/>
              </a:rPr>
              <a:t/>
            </a:r>
            <a:br>
              <a:rPr lang="en-US" sz="1800" dirty="0">
                <a:latin typeface="Calibri" panose="020F0502020204030204" pitchFamily="34" charset="0"/>
                <a:cs typeface="Calibri" panose="020F0502020204030204" pitchFamily="34" charset="0"/>
              </a:rPr>
            </a:br>
            <a:r>
              <a:rPr lang="en-US" sz="1800" b="0" i="0" dirty="0">
                <a:effectLst/>
                <a:latin typeface="Calibri" panose="020F0502020204030204" pitchFamily="34" charset="0"/>
                <a:cs typeface="Calibri" panose="020F0502020204030204" pitchFamily="34" charset="0"/>
              </a:rPr>
              <a:t>Once you have chosen the first two numbers in the set, the third is fixed. In other words, </a:t>
            </a:r>
            <a:r>
              <a:rPr lang="en-US" sz="1800" b="1" i="0" dirty="0">
                <a:effectLst/>
                <a:latin typeface="Calibri" panose="020F0502020204030204" pitchFamily="34" charset="0"/>
                <a:cs typeface="Calibri" panose="020F0502020204030204" pitchFamily="34" charset="0"/>
              </a:rPr>
              <a:t>you can’t choose the third item in the set</a:t>
            </a:r>
            <a:r>
              <a:rPr lang="en-US" sz="1800" b="0" i="0" dirty="0">
                <a:effectLst/>
                <a:latin typeface="Calibri" panose="020F0502020204030204" pitchFamily="34" charset="0"/>
                <a:cs typeface="Calibri" panose="020F0502020204030204" pitchFamily="34" charset="0"/>
              </a:rPr>
              <a:t>. The only numbers that are free to vary are the first two. You can pick 9 + 10 or 5 + 15, but once you’ve made that decision you </a:t>
            </a:r>
            <a:r>
              <a:rPr lang="en-US" sz="1800" b="1" i="0" dirty="0">
                <a:effectLst/>
                <a:latin typeface="Calibri" panose="020F0502020204030204" pitchFamily="34" charset="0"/>
                <a:cs typeface="Calibri" panose="020F0502020204030204" pitchFamily="34" charset="0"/>
              </a:rPr>
              <a:t>must</a:t>
            </a:r>
            <a:r>
              <a:rPr lang="en-US" sz="1800" b="0" i="0" dirty="0">
                <a:effectLst/>
                <a:latin typeface="Calibri" panose="020F0502020204030204" pitchFamily="34" charset="0"/>
                <a:cs typeface="Calibri" panose="020F0502020204030204" pitchFamily="34" charset="0"/>
              </a:rPr>
              <a:t> choose a particular number that will give you the mean you are looking for. So degrees of freedom for a set of three numbers is TWO.</a:t>
            </a:r>
          </a:p>
          <a:p>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For our intents of purposes, degrees of freedom is just a parameter of the t (and some other) distributions</a:t>
            </a:r>
          </a:p>
        </p:txBody>
      </p:sp>
    </p:spTree>
    <p:extLst>
      <p:ext uri="{BB962C8B-B14F-4D97-AF65-F5344CB8AC3E}">
        <p14:creationId xmlns:p14="http://schemas.microsoft.com/office/powerpoint/2010/main" val="2024759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228600" y="609600"/>
            <a:ext cx="8001000" cy="685800"/>
          </a:xfrm>
        </p:spPr>
        <p:txBody>
          <a:bodyPr/>
          <a:lstStyle/>
          <a:p>
            <a:pPr algn="l"/>
            <a:r>
              <a:rPr lang="en-US" sz="3600" b="1" dirty="0">
                <a:solidFill>
                  <a:schemeClr val="bg1"/>
                </a:solidFill>
                <a:latin typeface="Calibri" pitchFamily="34" charset="0"/>
                <a:ea typeface="Calibri" pitchFamily="34" charset="0"/>
                <a:cs typeface="Calibri" pitchFamily="34" charset="0"/>
              </a:rPr>
              <a:t>Illustration</a:t>
            </a:r>
            <a:endParaRPr lang="en-US" sz="3600" b="1" dirty="0">
              <a:solidFill>
                <a:schemeClr val="bg1"/>
              </a:solidFill>
            </a:endParaRPr>
          </a:p>
        </p:txBody>
      </p:sp>
      <p:pic>
        <p:nvPicPr>
          <p:cNvPr id="532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990600"/>
            <a:ext cx="7181385"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083649" y="1266825"/>
            <a:ext cx="4031776" cy="1200329"/>
          </a:xfrm>
          <a:prstGeom prst="rect">
            <a:avLst/>
          </a:prstGeom>
          <a:noFill/>
        </p:spPr>
        <p:txBody>
          <a:bodyPr wrap="square" rtlCol="0">
            <a:spAutoFit/>
          </a:bodyPr>
          <a:lstStyle/>
          <a:p>
            <a:r>
              <a:rPr lang="en-US" i="1" dirty="0">
                <a:latin typeface="Calibri" panose="020F0502020204030204" pitchFamily="34" charset="0"/>
              </a:rPr>
              <a:t>For instance, the critical value of t is 1.812 when alpha is 0.05 and </a:t>
            </a:r>
            <a:r>
              <a:rPr lang="en-US" i="1" dirty="0" err="1">
                <a:latin typeface="Calibri" panose="020F0502020204030204" pitchFamily="34" charset="0"/>
              </a:rPr>
              <a:t>df</a:t>
            </a:r>
            <a:r>
              <a:rPr lang="en-US" i="1" dirty="0">
                <a:latin typeface="Calibri" panose="020F0502020204030204" pitchFamily="34" charset="0"/>
              </a:rPr>
              <a:t>=10.</a:t>
            </a:r>
          </a:p>
        </p:txBody>
      </p:sp>
    </p:spTree>
    <p:extLst>
      <p:ext uri="{BB962C8B-B14F-4D97-AF65-F5344CB8AC3E}">
        <p14:creationId xmlns:p14="http://schemas.microsoft.com/office/powerpoint/2010/main" val="3959509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8458200" cy="762000"/>
          </a:xfrm>
        </p:spPr>
        <p:txBody>
          <a:bodyPr/>
          <a:lstStyle/>
          <a:p>
            <a:pPr algn="l"/>
            <a:r>
              <a:rPr lang="en-US" sz="3600" b="1" dirty="0">
                <a:solidFill>
                  <a:schemeClr val="tx1"/>
                </a:solidFill>
                <a:latin typeface="Calibri" pitchFamily="34" charset="0"/>
                <a:cs typeface="Calibri" pitchFamily="34" charset="0"/>
              </a:rPr>
              <a:t>Variable Relationships</a:t>
            </a:r>
          </a:p>
        </p:txBody>
      </p:sp>
      <p:sp>
        <p:nvSpPr>
          <p:cNvPr id="3" name="TextBox 2"/>
          <p:cNvSpPr txBox="1"/>
          <p:nvPr/>
        </p:nvSpPr>
        <p:spPr>
          <a:xfrm>
            <a:off x="0" y="1143000"/>
            <a:ext cx="9144000" cy="2554545"/>
          </a:xfrm>
          <a:prstGeom prst="rect">
            <a:avLst/>
          </a:prstGeom>
          <a:noFill/>
        </p:spPr>
        <p:txBody>
          <a:bodyPr wrap="square" rtlCol="0">
            <a:spAutoFit/>
          </a:bodyPr>
          <a:lstStyle/>
          <a:p>
            <a:r>
              <a:rPr lang="en-US" dirty="0">
                <a:latin typeface="Calibri" pitchFamily="34" charset="0"/>
                <a:cs typeface="Calibri" pitchFamily="34" charset="0"/>
              </a:rPr>
              <a:t>Assume we’re interested in seeing if two variables x and y are related.</a:t>
            </a:r>
          </a:p>
          <a:p>
            <a:endParaRPr lang="en-US" sz="1600" dirty="0">
              <a:latin typeface="Calibri" pitchFamily="34" charset="0"/>
              <a:cs typeface="Calibri" pitchFamily="34" charset="0"/>
            </a:endParaRPr>
          </a:p>
          <a:p>
            <a:r>
              <a:rPr lang="en-US" dirty="0">
                <a:latin typeface="Calibri" pitchFamily="34" charset="0"/>
                <a:cs typeface="Calibri" pitchFamily="34" charset="0"/>
              </a:rPr>
              <a:t>Given </a:t>
            </a:r>
            <a:r>
              <a:rPr lang="en-US" i="1" dirty="0">
                <a:latin typeface="Calibri" pitchFamily="34" charset="0"/>
                <a:cs typeface="Calibri" pitchFamily="34" charset="0"/>
              </a:rPr>
              <a:t>n</a:t>
            </a:r>
            <a:r>
              <a:rPr lang="en-US" dirty="0">
                <a:latin typeface="Calibri" pitchFamily="34" charset="0"/>
                <a:cs typeface="Calibri" pitchFamily="34" charset="0"/>
              </a:rPr>
              <a:t> pairs of observations (x</a:t>
            </a:r>
            <a:r>
              <a:rPr lang="en-US" sz="1200" dirty="0">
                <a:latin typeface="Calibri" pitchFamily="34" charset="0"/>
                <a:cs typeface="Calibri" pitchFamily="34" charset="0"/>
              </a:rPr>
              <a:t>1</a:t>
            </a:r>
            <a:r>
              <a:rPr lang="en-US" dirty="0">
                <a:latin typeface="Calibri" pitchFamily="34" charset="0"/>
                <a:cs typeface="Calibri" pitchFamily="34" charset="0"/>
              </a:rPr>
              <a:t>, y</a:t>
            </a:r>
            <a:r>
              <a:rPr lang="en-US" sz="1200" dirty="0">
                <a:latin typeface="Calibri" pitchFamily="34" charset="0"/>
                <a:cs typeface="Calibri" pitchFamily="34" charset="0"/>
              </a:rPr>
              <a:t>1</a:t>
            </a:r>
            <a:r>
              <a:rPr lang="en-US" dirty="0">
                <a:latin typeface="Calibri" pitchFamily="34" charset="0"/>
                <a:cs typeface="Calibri" pitchFamily="34" charset="0"/>
              </a:rPr>
              <a:t>), (x</a:t>
            </a:r>
            <a:r>
              <a:rPr lang="en-US" sz="1200" dirty="0">
                <a:latin typeface="Calibri" pitchFamily="34" charset="0"/>
                <a:cs typeface="Calibri" pitchFamily="34" charset="0"/>
              </a:rPr>
              <a:t>2</a:t>
            </a:r>
            <a:r>
              <a:rPr lang="en-US" dirty="0">
                <a:latin typeface="Calibri" pitchFamily="34" charset="0"/>
                <a:cs typeface="Calibri" pitchFamily="34" charset="0"/>
              </a:rPr>
              <a:t>, y</a:t>
            </a:r>
            <a:r>
              <a:rPr lang="en-US" sz="1200" dirty="0">
                <a:latin typeface="Calibri" pitchFamily="34" charset="0"/>
                <a:cs typeface="Calibri" pitchFamily="34" charset="0"/>
              </a:rPr>
              <a:t>2</a:t>
            </a:r>
            <a:r>
              <a:rPr lang="en-US" dirty="0">
                <a:latin typeface="Calibri" pitchFamily="34" charset="0"/>
                <a:cs typeface="Calibri" pitchFamily="34" charset="0"/>
              </a:rPr>
              <a:t>), … , (</a:t>
            </a:r>
            <a:r>
              <a:rPr lang="en-US" dirty="0" err="1">
                <a:latin typeface="Calibri" pitchFamily="34" charset="0"/>
                <a:cs typeface="Calibri" pitchFamily="34" charset="0"/>
              </a:rPr>
              <a:t>x</a:t>
            </a:r>
            <a:r>
              <a:rPr lang="en-US" sz="1200" dirty="0" err="1">
                <a:latin typeface="Calibri" pitchFamily="34" charset="0"/>
                <a:cs typeface="Calibri" pitchFamily="34" charset="0"/>
              </a:rPr>
              <a:t>n</a:t>
            </a:r>
            <a:r>
              <a:rPr lang="en-US" dirty="0" err="1">
                <a:latin typeface="Calibri" pitchFamily="34" charset="0"/>
                <a:cs typeface="Calibri" pitchFamily="34" charset="0"/>
              </a:rPr>
              <a:t>,y</a:t>
            </a:r>
            <a:r>
              <a:rPr lang="en-US" sz="1200" dirty="0" err="1">
                <a:latin typeface="Calibri" pitchFamily="34" charset="0"/>
                <a:cs typeface="Calibri" pitchFamily="34" charset="0"/>
              </a:rPr>
              <a:t>n</a:t>
            </a:r>
            <a:r>
              <a:rPr lang="en-US" dirty="0">
                <a:latin typeface="Calibri" pitchFamily="34" charset="0"/>
                <a:cs typeface="Calibri" pitchFamily="34" charset="0"/>
              </a:rPr>
              <a:t>), x and y have a positive (direct) relationship if large </a:t>
            </a:r>
            <a:r>
              <a:rPr lang="en-US" dirty="0" err="1">
                <a:latin typeface="Calibri" pitchFamily="34" charset="0"/>
                <a:cs typeface="Calibri" pitchFamily="34" charset="0"/>
              </a:rPr>
              <a:t>x’s</a:t>
            </a:r>
            <a:r>
              <a:rPr lang="en-US" dirty="0">
                <a:latin typeface="Calibri" pitchFamily="34" charset="0"/>
                <a:cs typeface="Calibri" pitchFamily="34" charset="0"/>
              </a:rPr>
              <a:t> are paired up with large </a:t>
            </a:r>
            <a:r>
              <a:rPr lang="en-US" dirty="0" err="1">
                <a:latin typeface="Calibri" pitchFamily="34" charset="0"/>
                <a:cs typeface="Calibri" pitchFamily="34" charset="0"/>
              </a:rPr>
              <a:t>y’s</a:t>
            </a:r>
            <a:r>
              <a:rPr lang="en-US" dirty="0">
                <a:latin typeface="Calibri" pitchFamily="34" charset="0"/>
                <a:cs typeface="Calibri" pitchFamily="34" charset="0"/>
              </a:rPr>
              <a:t> and small </a:t>
            </a:r>
            <a:r>
              <a:rPr lang="en-US" dirty="0" err="1">
                <a:latin typeface="Calibri" pitchFamily="34" charset="0"/>
                <a:cs typeface="Calibri" pitchFamily="34" charset="0"/>
              </a:rPr>
              <a:t>x’s</a:t>
            </a:r>
            <a:r>
              <a:rPr lang="en-US" dirty="0">
                <a:latin typeface="Calibri" pitchFamily="34" charset="0"/>
                <a:cs typeface="Calibri" pitchFamily="34" charset="0"/>
              </a:rPr>
              <a:t> are paired up with small </a:t>
            </a:r>
            <a:r>
              <a:rPr lang="en-US" dirty="0" err="1">
                <a:latin typeface="Calibri" pitchFamily="34" charset="0"/>
                <a:cs typeface="Calibri" pitchFamily="34" charset="0"/>
              </a:rPr>
              <a:t>y’s</a:t>
            </a:r>
            <a:r>
              <a:rPr lang="en-US" dirty="0">
                <a:latin typeface="Calibri" pitchFamily="34" charset="0"/>
                <a:cs typeface="Calibri" pitchFamily="34" charset="0"/>
              </a:rPr>
              <a:t>; similarly, if large </a:t>
            </a:r>
            <a:r>
              <a:rPr lang="en-US" dirty="0" err="1">
                <a:latin typeface="Calibri" pitchFamily="34" charset="0"/>
                <a:cs typeface="Calibri" pitchFamily="34" charset="0"/>
              </a:rPr>
              <a:t>x’s</a:t>
            </a:r>
            <a:r>
              <a:rPr lang="en-US" dirty="0">
                <a:latin typeface="Calibri" pitchFamily="34" charset="0"/>
                <a:cs typeface="Calibri" pitchFamily="34" charset="0"/>
              </a:rPr>
              <a:t> are paired up with small </a:t>
            </a:r>
            <a:r>
              <a:rPr lang="en-US" dirty="0" err="1">
                <a:latin typeface="Calibri" pitchFamily="34" charset="0"/>
                <a:cs typeface="Calibri" pitchFamily="34" charset="0"/>
              </a:rPr>
              <a:t>y’s</a:t>
            </a:r>
            <a:r>
              <a:rPr lang="en-US" dirty="0">
                <a:latin typeface="Calibri" pitchFamily="34" charset="0"/>
                <a:cs typeface="Calibri" pitchFamily="34" charset="0"/>
              </a:rPr>
              <a:t> and small </a:t>
            </a:r>
            <a:r>
              <a:rPr lang="en-US" dirty="0" err="1">
                <a:latin typeface="Calibri" pitchFamily="34" charset="0"/>
                <a:cs typeface="Calibri" pitchFamily="34" charset="0"/>
              </a:rPr>
              <a:t>x’s</a:t>
            </a:r>
            <a:r>
              <a:rPr lang="en-US" dirty="0">
                <a:latin typeface="Calibri" pitchFamily="34" charset="0"/>
                <a:cs typeface="Calibri" pitchFamily="34" charset="0"/>
              </a:rPr>
              <a:t> are paired up with large </a:t>
            </a:r>
            <a:r>
              <a:rPr lang="en-US" dirty="0" err="1">
                <a:latin typeface="Calibri" pitchFamily="34" charset="0"/>
                <a:cs typeface="Calibri" pitchFamily="34" charset="0"/>
              </a:rPr>
              <a:t>y’s</a:t>
            </a:r>
            <a:r>
              <a:rPr lang="en-US" dirty="0">
                <a:latin typeface="Calibri" pitchFamily="34" charset="0"/>
                <a:cs typeface="Calibri" pitchFamily="34" charset="0"/>
              </a:rPr>
              <a:t>, then the relationship between x and y is negative (inverse).</a:t>
            </a:r>
          </a:p>
        </p:txBody>
      </p:sp>
      <p:pic>
        <p:nvPicPr>
          <p:cNvPr id="4" name="Picture 4" descr="1219"/>
          <p:cNvPicPr>
            <a:picLocks noChangeAspect="1" noChangeArrowheads="1"/>
          </p:cNvPicPr>
          <p:nvPr/>
        </p:nvPicPr>
        <p:blipFill>
          <a:blip r:embed="rId2" cstate="print"/>
          <a:srcRect/>
          <a:stretch>
            <a:fillRect/>
          </a:stretch>
        </p:blipFill>
        <p:spPr bwMode="auto">
          <a:xfrm>
            <a:off x="1600200" y="3886200"/>
            <a:ext cx="5867400" cy="2851397"/>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8458200" cy="762000"/>
          </a:xfrm>
        </p:spPr>
        <p:txBody>
          <a:bodyPr/>
          <a:lstStyle/>
          <a:p>
            <a:pPr algn="l"/>
            <a:r>
              <a:rPr lang="en-US" sz="3600" b="1" dirty="0">
                <a:solidFill>
                  <a:schemeClr val="tx1"/>
                </a:solidFill>
                <a:latin typeface="Calibri" pitchFamily="34" charset="0"/>
                <a:cs typeface="Calibri" pitchFamily="34" charset="0"/>
              </a:rPr>
              <a:t>Example</a:t>
            </a:r>
          </a:p>
        </p:txBody>
      </p:sp>
      <p:sp>
        <p:nvSpPr>
          <p:cNvPr id="3" name="Content Placeholder 2"/>
          <p:cNvSpPr>
            <a:spLocks noGrp="1"/>
          </p:cNvSpPr>
          <p:nvPr>
            <p:ph idx="1"/>
          </p:nvPr>
        </p:nvSpPr>
        <p:spPr>
          <a:xfrm>
            <a:off x="8021" y="1248276"/>
            <a:ext cx="9144000" cy="5486400"/>
          </a:xfrm>
        </p:spPr>
        <p:txBody>
          <a:bodyPr/>
          <a:lstStyle/>
          <a:p>
            <a:r>
              <a:rPr lang="en-US" sz="2000" dirty="0">
                <a:latin typeface="Calibri" pitchFamily="34" charset="0"/>
                <a:cs typeface="Calibri" pitchFamily="34" charset="0"/>
              </a:rPr>
              <a:t>Assume that we have a sample of 45 zip codes. For each one of the zip codes, we have two variables: median household income (x) and median number of children (y). The correlation </a:t>
            </a:r>
            <a:r>
              <a:rPr lang="en-US" sz="2000" i="1" dirty="0">
                <a:latin typeface="Calibri" pitchFamily="34" charset="0"/>
                <a:cs typeface="Calibri" pitchFamily="34" charset="0"/>
              </a:rPr>
              <a:t>r</a:t>
            </a:r>
            <a:r>
              <a:rPr lang="en-US" sz="2000" dirty="0">
                <a:latin typeface="Calibri" pitchFamily="34" charset="0"/>
                <a:cs typeface="Calibri" pitchFamily="34" charset="0"/>
              </a:rPr>
              <a:t> between the x and y is 0.29.  We want to test the hypothesis H0: </a:t>
            </a:r>
            <a:r>
              <a:rPr lang="el-GR" sz="2000" dirty="0">
                <a:latin typeface="Calibri" pitchFamily="34" charset="0"/>
                <a:cs typeface="Calibri" pitchFamily="34" charset="0"/>
              </a:rPr>
              <a:t>ρ</a:t>
            </a:r>
            <a:r>
              <a:rPr lang="en-US" sz="2000" dirty="0">
                <a:latin typeface="Calibri" pitchFamily="34" charset="0"/>
                <a:cs typeface="Calibri" pitchFamily="34" charset="0"/>
              </a:rPr>
              <a:t> = 0 vs. Ha: </a:t>
            </a:r>
            <a:r>
              <a:rPr lang="el-GR" sz="2000" dirty="0">
                <a:latin typeface="Calibri" pitchFamily="34" charset="0"/>
                <a:cs typeface="Calibri" pitchFamily="34" charset="0"/>
              </a:rPr>
              <a:t>ρ</a:t>
            </a:r>
            <a:r>
              <a:rPr lang="en-US" sz="2000" dirty="0">
                <a:latin typeface="Calibri" pitchFamily="34" charset="0"/>
                <a:cs typeface="Calibri" pitchFamily="34" charset="0"/>
              </a:rPr>
              <a:t> </a:t>
            </a:r>
            <a:r>
              <a:rPr lang="el-GR" sz="2000" dirty="0">
                <a:latin typeface="Calibri" pitchFamily="34" charset="0"/>
                <a:cs typeface="Calibri" pitchFamily="34" charset="0"/>
              </a:rPr>
              <a:t>≠</a:t>
            </a:r>
            <a:r>
              <a:rPr lang="en-US" sz="2000" dirty="0">
                <a:latin typeface="Calibri" pitchFamily="34" charset="0"/>
                <a:cs typeface="Calibri" pitchFamily="34" charset="0"/>
              </a:rPr>
              <a:t> 0, at significance level 0.05. For the sake of example, assume that the random variables X and Y are from a </a:t>
            </a:r>
            <a:r>
              <a:rPr lang="en-US" sz="2000" dirty="0" err="1">
                <a:latin typeface="Calibri" pitchFamily="34" charset="0"/>
                <a:cs typeface="Calibri" pitchFamily="34" charset="0"/>
              </a:rPr>
              <a:t>bivariate</a:t>
            </a:r>
            <a:r>
              <a:rPr lang="en-US" sz="2000" dirty="0">
                <a:latin typeface="Calibri" pitchFamily="34" charset="0"/>
                <a:cs typeface="Calibri" pitchFamily="34" charset="0"/>
              </a:rPr>
              <a:t> normal distribution.</a:t>
            </a:r>
          </a:p>
          <a:p>
            <a:r>
              <a:rPr lang="en-US" sz="2000" dirty="0">
                <a:latin typeface="Calibri" pitchFamily="34" charset="0"/>
                <a:cs typeface="Calibri" pitchFamily="34" charset="0"/>
              </a:rPr>
              <a:t>Plugging in r=0.29 and n=45 into formula on previous slide, we get:</a:t>
            </a:r>
          </a:p>
          <a:p>
            <a:endParaRPr lang="en-US" sz="2000" dirty="0">
              <a:latin typeface="Calibri" pitchFamily="34" charset="0"/>
              <a:cs typeface="Calibri" pitchFamily="34" charset="0"/>
            </a:endParaRPr>
          </a:p>
          <a:p>
            <a:endParaRPr lang="en-US" sz="2400" dirty="0">
              <a:latin typeface="Calibri" pitchFamily="34" charset="0"/>
              <a:cs typeface="Calibri" pitchFamily="34" charset="0"/>
            </a:endParaRPr>
          </a:p>
          <a:p>
            <a:endParaRPr lang="en-US" sz="2400" dirty="0">
              <a:latin typeface="Calibri" pitchFamily="34" charset="0"/>
              <a:cs typeface="Calibri" pitchFamily="34" charset="0"/>
            </a:endParaRPr>
          </a:p>
          <a:p>
            <a:r>
              <a:rPr lang="en-US" sz="2000" dirty="0">
                <a:latin typeface="Calibri" pitchFamily="34" charset="0"/>
                <a:cs typeface="Calibri" pitchFamily="34" charset="0"/>
              </a:rPr>
              <a:t>The corresponding p-value for a t-test based on 43 </a:t>
            </a:r>
            <a:r>
              <a:rPr lang="en-US" sz="2000" dirty="0" err="1">
                <a:latin typeface="Calibri" pitchFamily="34" charset="0"/>
                <a:cs typeface="Calibri" pitchFamily="34" charset="0"/>
              </a:rPr>
              <a:t>df</a:t>
            </a:r>
            <a:r>
              <a:rPr lang="en-US" sz="2000" dirty="0">
                <a:latin typeface="Calibri" pitchFamily="34" charset="0"/>
                <a:cs typeface="Calibri" pitchFamily="34" charset="0"/>
              </a:rPr>
              <a:t> is roughly 0.052 (type in =TDIST(2,43,2) in Excel). We would not want to reject the assertion that H</a:t>
            </a:r>
            <a:r>
              <a:rPr lang="en-US" sz="1100" dirty="0">
                <a:latin typeface="Calibri" pitchFamily="34" charset="0"/>
                <a:cs typeface="Calibri" pitchFamily="34" charset="0"/>
              </a:rPr>
              <a:t>0</a:t>
            </a:r>
            <a:r>
              <a:rPr lang="en-US" sz="2000" dirty="0">
                <a:latin typeface="Calibri" pitchFamily="34" charset="0"/>
                <a:cs typeface="Calibri" pitchFamily="34" charset="0"/>
              </a:rPr>
              <a:t> is 0 at significance level 0.05, since p=0.052 is slightly greater than </a:t>
            </a:r>
            <a:r>
              <a:rPr lang="el-GR" sz="2000" dirty="0">
                <a:latin typeface="Calibri" pitchFamily="34" charset="0"/>
                <a:cs typeface="Calibri" pitchFamily="34" charset="0"/>
              </a:rPr>
              <a:t>α</a:t>
            </a:r>
            <a:r>
              <a:rPr lang="en-US" sz="2000" dirty="0">
                <a:latin typeface="Calibri" pitchFamily="34" charset="0"/>
                <a:cs typeface="Calibri" pitchFamily="34" charset="0"/>
              </a:rPr>
              <a:t>=0.05. That is, there is not sufficient evidence that there is a significant linear relationship between median income and median number of children across all households in the population.</a:t>
            </a:r>
          </a:p>
          <a:p>
            <a:pPr lvl="1"/>
            <a:r>
              <a:rPr lang="en-US" sz="1600" dirty="0">
                <a:latin typeface="Calibri" pitchFamily="34" charset="0"/>
                <a:cs typeface="Calibri" pitchFamily="34" charset="0"/>
              </a:rPr>
              <a:t>If the true population correlation coefficient is 0, then is not that unlikely to observe a sample correlation coefficient of 0.29 simply due to </a:t>
            </a:r>
            <a:r>
              <a:rPr lang="en-US" sz="1600">
                <a:latin typeface="Calibri" pitchFamily="34" charset="0"/>
                <a:cs typeface="Calibri" pitchFamily="34" charset="0"/>
              </a:rPr>
              <a:t>sampling variability</a:t>
            </a:r>
          </a:p>
        </p:txBody>
      </p:sp>
      <p:sp>
        <p:nvSpPr>
          <p:cNvPr id="7373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372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266950" y="3352800"/>
            <a:ext cx="4743450" cy="895350"/>
          </a:xfrm>
          <a:prstGeom prst="rect">
            <a:avLst/>
          </a:prstGeom>
          <a:noFill/>
        </p:spPr>
      </p:pic>
      <p:sp>
        <p:nvSpPr>
          <p:cNvPr id="73731" name="Rectangle 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 y="123825"/>
            <a:ext cx="8458200" cy="762000"/>
          </a:xfrm>
        </p:spPr>
        <p:txBody>
          <a:bodyPr/>
          <a:lstStyle/>
          <a:p>
            <a:pPr algn="l"/>
            <a:r>
              <a:rPr lang="en-US" sz="3600" b="1" dirty="0">
                <a:solidFill>
                  <a:schemeClr val="tx1"/>
                </a:solidFill>
                <a:latin typeface="Calibri" pitchFamily="34" charset="0"/>
                <a:cs typeface="Calibri" pitchFamily="34" charset="0"/>
              </a:rPr>
              <a:t>Spearman Correlation Coefficient</a:t>
            </a:r>
          </a:p>
        </p:txBody>
      </p:sp>
      <p:sp>
        <p:nvSpPr>
          <p:cNvPr id="3" name="Content Placeholder 2"/>
          <p:cNvSpPr>
            <a:spLocks noGrp="1"/>
          </p:cNvSpPr>
          <p:nvPr>
            <p:ph idx="1"/>
          </p:nvPr>
        </p:nvSpPr>
        <p:spPr>
          <a:xfrm>
            <a:off x="-9525" y="773698"/>
            <a:ext cx="9144000" cy="5486400"/>
          </a:xfrm>
        </p:spPr>
        <p:txBody>
          <a:bodyPr/>
          <a:lstStyle/>
          <a:p>
            <a:r>
              <a:rPr lang="en-US" sz="2000" dirty="0">
                <a:latin typeface="Calibri" pitchFamily="34" charset="0"/>
                <a:cs typeface="Calibri" pitchFamily="34" charset="0"/>
              </a:rPr>
              <a:t>When the assumptions of bivariate normality clearly do not hold, we may want to assess the relationship between two variables (which may be continuous or ordinal) using a non-parametric method called Spearman Correlation.</a:t>
            </a:r>
          </a:p>
          <a:p>
            <a:r>
              <a:rPr lang="en-US" sz="2000" dirty="0">
                <a:latin typeface="Calibri" pitchFamily="34" charset="0"/>
                <a:cs typeface="Calibri" pitchFamily="34" charset="0"/>
              </a:rPr>
              <a:t>The Spearman correlation coefficient is simply the Pearson correlation of the rank variables that are calculated from the original variables.</a:t>
            </a:r>
          </a:p>
          <a:p>
            <a:r>
              <a:rPr lang="en-US" sz="2000" b="1" dirty="0">
                <a:latin typeface="Calibri" pitchFamily="34" charset="0"/>
                <a:cs typeface="Calibri" pitchFamily="34" charset="0"/>
              </a:rPr>
              <a:t>Example:</a:t>
            </a:r>
            <a:r>
              <a:rPr lang="en-US" sz="2000" dirty="0">
                <a:latin typeface="Calibri" pitchFamily="34" charset="0"/>
                <a:cs typeface="Calibri" pitchFamily="34" charset="0"/>
              </a:rPr>
              <a:t> Imagine we have two variables, IQ (X) and Hours of TV per week (Y)</a:t>
            </a:r>
          </a:p>
          <a:p>
            <a:r>
              <a:rPr lang="en-US" sz="2000" dirty="0">
                <a:latin typeface="Calibri" pitchFamily="34" charset="0"/>
                <a:cs typeface="Calibri" pitchFamily="34" charset="0"/>
              </a:rPr>
              <a:t>For each observation, we can calculate the rank of x and the rank of y</a:t>
            </a:r>
          </a:p>
          <a:p>
            <a:r>
              <a:rPr lang="en-US" sz="2000" dirty="0">
                <a:latin typeface="Calibri" pitchFamily="34" charset="0"/>
                <a:cs typeface="Calibri" pitchFamily="34" charset="0"/>
              </a:rPr>
              <a:t>There are ways to deal with tied ranks</a:t>
            </a:r>
          </a:p>
          <a:p>
            <a:r>
              <a:rPr lang="en-US" sz="2000" dirty="0">
                <a:latin typeface="Calibri" pitchFamily="34" charset="0"/>
                <a:cs typeface="Calibri" pitchFamily="34" charset="0"/>
              </a:rPr>
              <a:t>Significance tests exist as well</a:t>
            </a:r>
          </a:p>
          <a:p>
            <a:endParaRPr lang="en-US" sz="2000" dirty="0">
              <a:latin typeface="Calibri" pitchFamily="34" charset="0"/>
              <a:cs typeface="Calibri" pitchFamily="34" charset="0"/>
            </a:endParaRPr>
          </a:p>
        </p:txBody>
      </p:sp>
      <p:sp>
        <p:nvSpPr>
          <p:cNvPr id="7373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3731" name="Rectangle 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5095875" y="3335923"/>
            <a:ext cx="3352800" cy="2924175"/>
          </a:xfrm>
          <a:prstGeom prst="rect">
            <a:avLst/>
          </a:prstGeom>
        </p:spPr>
      </p:pic>
      <p:sp>
        <p:nvSpPr>
          <p:cNvPr id="5" name="Rectangle 4"/>
          <p:cNvSpPr/>
          <p:nvPr/>
        </p:nvSpPr>
        <p:spPr>
          <a:xfrm>
            <a:off x="76200" y="6542007"/>
            <a:ext cx="6781800" cy="261610"/>
          </a:xfrm>
          <a:prstGeom prst="rect">
            <a:avLst/>
          </a:prstGeom>
        </p:spPr>
        <p:txBody>
          <a:bodyPr wrap="square">
            <a:spAutoFit/>
          </a:bodyPr>
          <a:lstStyle/>
          <a:p>
            <a:r>
              <a:rPr lang="en-US" sz="1100" dirty="0">
                <a:latin typeface="Calibri" panose="020F0502020204030204" pitchFamily="34" charset="0"/>
              </a:rPr>
              <a:t>Table Source:  </a:t>
            </a:r>
            <a:r>
              <a:rPr lang="en-US" sz="1100" dirty="0">
                <a:latin typeface="Calibri" panose="020F0502020204030204" pitchFamily="34" charset="0"/>
                <a:hlinkClick r:id="rId3"/>
              </a:rPr>
              <a:t>https://en.wikipedia.org/wiki/Spearman%27s_rank_correlation_coefficient</a:t>
            </a:r>
            <a:endParaRPr lang="en-US" sz="1100" dirty="0">
              <a:latin typeface="Calibri" panose="020F0502020204030204" pitchFamily="34" charset="0"/>
            </a:endParaRPr>
          </a:p>
        </p:txBody>
      </p:sp>
    </p:spTree>
    <p:extLst>
      <p:ext uri="{BB962C8B-B14F-4D97-AF65-F5344CB8AC3E}">
        <p14:creationId xmlns:p14="http://schemas.microsoft.com/office/powerpoint/2010/main" val="3002178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 y="228600"/>
            <a:ext cx="8458200" cy="762000"/>
          </a:xfrm>
        </p:spPr>
        <p:txBody>
          <a:bodyPr/>
          <a:lstStyle/>
          <a:p>
            <a:pPr algn="l"/>
            <a:r>
              <a:rPr lang="en-US" sz="3600" b="1" dirty="0">
                <a:solidFill>
                  <a:schemeClr val="tx1"/>
                </a:solidFill>
                <a:latin typeface="Calibri" pitchFamily="34" charset="0"/>
                <a:cs typeface="Calibri" pitchFamily="34" charset="0"/>
              </a:rPr>
              <a:t>Choosing between Pearson &amp; Spearman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525" y="914400"/>
                <a:ext cx="9144000" cy="5943600"/>
              </a:xfrm>
            </p:spPr>
            <p:txBody>
              <a:bodyPr/>
              <a:lstStyle/>
              <a:p>
                <a:r>
                  <a:rPr lang="en-US" sz="2000" dirty="0">
                    <a:latin typeface="Calibri" pitchFamily="34" charset="0"/>
                    <a:cs typeface="Calibri" pitchFamily="34" charset="0"/>
                  </a:rPr>
                  <a:t>Good idea to calculate both and see if they are similar</a:t>
                </a:r>
              </a:p>
              <a:p>
                <a:r>
                  <a:rPr lang="en-US" sz="2000" dirty="0">
                    <a:latin typeface="Calibri" pitchFamily="34" charset="0"/>
                    <a:cs typeface="Calibri" pitchFamily="34" charset="0"/>
                  </a:rPr>
                  <a:t>If they are similar, stick to Pearson – that’s the default measure</a:t>
                </a:r>
              </a:p>
              <a:p>
                <a:r>
                  <a:rPr lang="en-US" sz="2000" dirty="0">
                    <a:latin typeface="Calibri" pitchFamily="34" charset="0"/>
                    <a:cs typeface="Calibri" pitchFamily="34" charset="0"/>
                  </a:rPr>
                  <a:t>If they’re vastly different, examine what’s going on</a:t>
                </a:r>
              </a:p>
              <a:p>
                <a:pPr lvl="6"/>
                <a:r>
                  <a:rPr lang="en-US" sz="1600" dirty="0">
                    <a:latin typeface="Calibri" pitchFamily="34" charset="0"/>
                    <a:cs typeface="Calibri" pitchFamily="34" charset="0"/>
                  </a:rPr>
                  <a:t>If |Spearman r| &gt; |Pearson r|, you may have a correlation that is monotonic but not linear</a:t>
                </a:r>
              </a:p>
              <a:p>
                <a:pPr lvl="6"/>
                <a:r>
                  <a:rPr lang="en-US" sz="1600" dirty="0">
                    <a:latin typeface="Calibri" pitchFamily="34" charset="0"/>
                    <a:cs typeface="Calibri" pitchFamily="34" charset="0"/>
                  </a:rPr>
                  <a:t>In the example on the left, both variables are increasing but not at the same rate (Pearson r = 0.84, Spearman r = 0.95)</a:t>
                </a:r>
              </a:p>
              <a:p>
                <a:pPr lvl="6"/>
                <a:endParaRPr lang="en-US" sz="1600" dirty="0">
                  <a:latin typeface="Calibri" pitchFamily="34" charset="0"/>
                  <a:cs typeface="Calibri" pitchFamily="34" charset="0"/>
                </a:endParaRPr>
              </a:p>
              <a:p>
                <a:pPr lvl="6"/>
                <a:endParaRPr lang="en-US" sz="1600" dirty="0">
                  <a:latin typeface="Calibri" pitchFamily="34" charset="0"/>
                  <a:cs typeface="Calibri" pitchFamily="34" charset="0"/>
                </a:endParaRPr>
              </a:p>
              <a:p>
                <a:r>
                  <a:rPr lang="en-US" sz="2000" dirty="0">
                    <a:latin typeface="Calibri" pitchFamily="34" charset="0"/>
                    <a:cs typeface="Calibri" pitchFamily="34" charset="0"/>
                  </a:rPr>
                  <a:t>Another example: look at the correlation between numbers 1-100 and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1</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100</m:t>
                        </m:r>
                      </m:sup>
                    </m:sSup>
                  </m:oMath>
                </a14:m>
                <a:endParaRPr lang="en-US" sz="2000" dirty="0">
                  <a:latin typeface="Calibri" pitchFamily="34" charset="0"/>
                </a:endParaRPr>
              </a:p>
              <a:p>
                <a:pPr lvl="2"/>
                <a:r>
                  <a:rPr lang="en-US" sz="1600" dirty="0">
                    <a:latin typeface="Calibri" pitchFamily="34" charset="0"/>
                    <a:cs typeface="Calibri" pitchFamily="34" charset="0"/>
                  </a:rPr>
                  <a:t>Pearson r is about 0.25 but Spearman r = 1</a:t>
                </a:r>
              </a:p>
              <a:p>
                <a:r>
                  <a:rPr lang="en-US" sz="2000" dirty="0">
                    <a:latin typeface="Calibri" pitchFamily="34" charset="0"/>
                    <a:cs typeface="Calibri" pitchFamily="34" charset="0"/>
                  </a:rPr>
                  <a:t>Spearman correlation would likely be better if:</a:t>
                </a:r>
              </a:p>
              <a:p>
                <a:pPr lvl="1"/>
                <a:r>
                  <a:rPr lang="en-US" sz="1600" dirty="0">
                    <a:latin typeface="Calibri" pitchFamily="34" charset="0"/>
                    <a:cs typeface="Calibri" pitchFamily="34" charset="0"/>
                  </a:rPr>
                  <a:t>Relationship between variables is not obviously linear</a:t>
                </a:r>
              </a:p>
              <a:p>
                <a:pPr lvl="1"/>
                <a:r>
                  <a:rPr lang="en-US" sz="1600" dirty="0">
                    <a:latin typeface="Calibri" pitchFamily="34" charset="0"/>
                    <a:cs typeface="Calibri" pitchFamily="34" charset="0"/>
                  </a:rPr>
                  <a:t>If there are many outliers</a:t>
                </a:r>
              </a:p>
              <a:p>
                <a:pPr lvl="1"/>
                <a:r>
                  <a:rPr lang="en-US" sz="1600" dirty="0">
                    <a:latin typeface="Calibri" pitchFamily="34" charset="0"/>
                    <a:cs typeface="Calibri" pitchFamily="34" charset="0"/>
                  </a:rPr>
                  <a:t>If continuous variables are clearly not normally distributed </a:t>
                </a:r>
              </a:p>
              <a:p>
                <a:pPr lvl="1"/>
                <a:r>
                  <a:rPr lang="en-US" sz="1600" dirty="0">
                    <a:latin typeface="Calibri" pitchFamily="34" charset="0"/>
                    <a:cs typeface="Calibri" pitchFamily="34" charset="0"/>
                  </a:rPr>
                  <a:t>If one or both of the variables are ordinal</a:t>
                </a:r>
              </a:p>
              <a:p>
                <a:r>
                  <a:rPr lang="en-US" sz="2000" dirty="0">
                    <a:latin typeface="Calibri" pitchFamily="34" charset="0"/>
                    <a:cs typeface="Calibri" pitchFamily="34" charset="0"/>
                  </a:rPr>
                  <a:t>Different standards in different fields </a:t>
                </a:r>
              </a:p>
              <a:p>
                <a:r>
                  <a:rPr lang="en-US" sz="2000" dirty="0">
                    <a:latin typeface="Calibri" pitchFamily="34" charset="0"/>
                    <a:cs typeface="Calibri" pitchFamily="34" charset="0"/>
                  </a:rPr>
                  <a:t>Bias against non-parametric statistics </a:t>
                </a:r>
                <a:r>
                  <a:rPr lang="en-US" sz="2000">
                    <a:latin typeface="Calibri" pitchFamily="34" charset="0"/>
                    <a:cs typeface="Calibri" pitchFamily="34" charset="0"/>
                  </a:rPr>
                  <a:t>in literature</a:t>
                </a:r>
                <a:endParaRPr lang="en-US" sz="2000" dirty="0">
                  <a:latin typeface="Calibri" pitchFamily="34" charset="0"/>
                  <a:cs typeface="Calibri"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525" y="914400"/>
                <a:ext cx="9144000" cy="5943600"/>
              </a:xfrm>
              <a:blipFill rotWithShape="0">
                <a:blip r:embed="rId2"/>
                <a:stretch>
                  <a:fillRect l="-733" t="-718"/>
                </a:stretch>
              </a:blipFill>
            </p:spPr>
            <p:txBody>
              <a:bodyPr/>
              <a:lstStyle/>
              <a:p>
                <a:r>
                  <a:rPr lang="en-US">
                    <a:noFill/>
                  </a:rPr>
                  <a:t> </a:t>
                </a:r>
              </a:p>
            </p:txBody>
          </p:sp>
        </mc:Fallback>
      </mc:AlternateContent>
      <p:sp>
        <p:nvSpPr>
          <p:cNvPr id="7373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3731" name="Rectangle 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104450" name="Picture 2" descr="http://support.minitab.com/en-us/minitab/17/scatterplot_cubic_relationshi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120894"/>
            <a:ext cx="1776409" cy="11768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52400" y="3352025"/>
            <a:ext cx="4572000" cy="276999"/>
          </a:xfrm>
          <a:prstGeom prst="rect">
            <a:avLst/>
          </a:prstGeom>
        </p:spPr>
        <p:txBody>
          <a:bodyPr>
            <a:spAutoFit/>
          </a:bodyPr>
          <a:lstStyle/>
          <a:p>
            <a:r>
              <a:rPr lang="en-US" sz="1200" dirty="0">
                <a:solidFill>
                  <a:srgbClr val="000000"/>
                </a:solidFill>
                <a:latin typeface="Calibri" panose="020F0502020204030204" pitchFamily="34" charset="0"/>
              </a:rPr>
              <a:t>Source: </a:t>
            </a:r>
            <a:r>
              <a:rPr lang="en-US" sz="1200" dirty="0">
                <a:solidFill>
                  <a:srgbClr val="000000"/>
                </a:solidFill>
                <a:latin typeface="Calibri" panose="020F0502020204030204" pitchFamily="34" charset="0"/>
                <a:hlinkClick r:id="rId4"/>
              </a:rPr>
              <a:t>http://tinyurl.com/gw8taby</a:t>
            </a:r>
            <a:r>
              <a:rPr lang="en-US" sz="1200" dirty="0">
                <a:solidFill>
                  <a:srgbClr val="000000"/>
                </a:solidFill>
                <a:latin typeface="Calibri" panose="020F0502020204030204" pitchFamily="34" charset="0"/>
              </a:rPr>
              <a:t> </a:t>
            </a:r>
            <a:endParaRPr lang="en-US" sz="1200" dirty="0">
              <a:latin typeface="Calibri" panose="020F0502020204030204" pitchFamily="34" charset="0"/>
            </a:endParaRPr>
          </a:p>
        </p:txBody>
      </p:sp>
      <p:sp>
        <p:nvSpPr>
          <p:cNvPr id="10" name="Rectangle 9"/>
          <p:cNvSpPr/>
          <p:nvPr/>
        </p:nvSpPr>
        <p:spPr>
          <a:xfrm>
            <a:off x="6477701" y="6213893"/>
            <a:ext cx="2590800" cy="600164"/>
          </a:xfrm>
          <a:prstGeom prst="rect">
            <a:avLst/>
          </a:prstGeom>
        </p:spPr>
        <p:txBody>
          <a:bodyPr wrap="square">
            <a:spAutoFit/>
          </a:bodyPr>
          <a:lstStyle/>
          <a:p>
            <a:r>
              <a:rPr lang="en-US" sz="1100" dirty="0">
                <a:latin typeface="Calibri" panose="020F0502020204030204" pitchFamily="34" charset="0"/>
              </a:rPr>
              <a:t>Source: </a:t>
            </a:r>
            <a:r>
              <a:rPr lang="en-US" sz="1100" dirty="0">
                <a:latin typeface="Calibri" panose="020F0502020204030204" pitchFamily="34" charset="0"/>
                <a:hlinkClick r:id="rId5"/>
              </a:rPr>
              <a:t>https://img1.etsystatic.com/066/0/7847606/il_570xN.770530683_g2rg.jpg</a:t>
            </a:r>
            <a:r>
              <a:rPr lang="en-US" sz="1100" dirty="0">
                <a:latin typeface="Calibri" panose="020F0502020204030204" pitchFamily="34" charset="0"/>
              </a:rPr>
              <a:t> </a:t>
            </a:r>
          </a:p>
        </p:txBody>
      </p:sp>
      <p:pic>
        <p:nvPicPr>
          <p:cNvPr id="104452" name="Picture 4" descr="Image result for statistics art scien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6998" y="4100557"/>
            <a:ext cx="2897002" cy="2175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233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8458200" cy="762000"/>
          </a:xfrm>
        </p:spPr>
        <p:txBody>
          <a:bodyPr/>
          <a:lstStyle/>
          <a:p>
            <a:pPr algn="l"/>
            <a:r>
              <a:rPr lang="en-US" b="1" dirty="0">
                <a:solidFill>
                  <a:schemeClr val="tx1"/>
                </a:solidFill>
                <a:latin typeface="Calibri" panose="020F0502020204030204" pitchFamily="34" charset="0"/>
              </a:rPr>
              <a:t>In R</a:t>
            </a:r>
          </a:p>
        </p:txBody>
      </p:sp>
      <p:sp>
        <p:nvSpPr>
          <p:cNvPr id="3" name="Content Placeholder 2"/>
          <p:cNvSpPr>
            <a:spLocks noGrp="1"/>
          </p:cNvSpPr>
          <p:nvPr>
            <p:ph idx="1"/>
          </p:nvPr>
        </p:nvSpPr>
        <p:spPr>
          <a:xfrm>
            <a:off x="0" y="1143000"/>
            <a:ext cx="9144000" cy="5715000"/>
          </a:xfrm>
        </p:spPr>
        <p:txBody>
          <a:bodyPr/>
          <a:lstStyle/>
          <a:p>
            <a:pPr marL="0" indent="0">
              <a:buNone/>
            </a:pPr>
            <a:r>
              <a:rPr lang="en-US" sz="1400" b="1" dirty="0" err="1">
                <a:solidFill>
                  <a:schemeClr val="accent6"/>
                </a:solidFill>
                <a:latin typeface="Calibri" panose="020F0502020204030204" pitchFamily="34" charset="0"/>
              </a:rPr>
              <a:t>setwd</a:t>
            </a:r>
            <a:r>
              <a:rPr lang="en-US" sz="1400" b="1" dirty="0">
                <a:solidFill>
                  <a:schemeClr val="accent6"/>
                </a:solidFill>
                <a:latin typeface="Calibri" panose="020F0502020204030204" pitchFamily="34" charset="0"/>
              </a:rPr>
              <a:t>("C:/Users/eugeneby/Dropbox/Documents/Work and School/Teaching/CPLN 671/Data/Lecture 3 - R")</a:t>
            </a:r>
          </a:p>
          <a:p>
            <a:pPr marL="0" indent="0">
              <a:buNone/>
            </a:pPr>
            <a:r>
              <a:rPr lang="en-US" sz="1400" b="1" dirty="0" err="1">
                <a:solidFill>
                  <a:schemeClr val="accent6"/>
                </a:solidFill>
                <a:latin typeface="Calibri" panose="020F0502020204030204" pitchFamily="34" charset="0"/>
              </a:rPr>
              <a:t>mydata</a:t>
            </a:r>
            <a:r>
              <a:rPr lang="en-US" sz="1400" b="1" dirty="0">
                <a:solidFill>
                  <a:schemeClr val="accent6"/>
                </a:solidFill>
                <a:latin typeface="Calibri" panose="020F0502020204030204" pitchFamily="34" charset="0"/>
              </a:rPr>
              <a:t> &lt;- read.csv("Pearson_Spearman_Correlations.csv")</a:t>
            </a:r>
          </a:p>
          <a:p>
            <a:pPr marL="0" indent="0">
              <a:buNone/>
            </a:pPr>
            <a:endParaRPr lang="en-US" sz="1000" dirty="0">
              <a:solidFill>
                <a:schemeClr val="accent6"/>
              </a:solidFill>
              <a:latin typeface="Calibri" panose="020F0502020204030204" pitchFamily="34" charset="0"/>
            </a:endParaRPr>
          </a:p>
          <a:p>
            <a:pPr marL="0" indent="0">
              <a:buNone/>
            </a:pPr>
            <a:r>
              <a:rPr lang="en-US" sz="1400" b="1" dirty="0">
                <a:solidFill>
                  <a:schemeClr val="accent6"/>
                </a:solidFill>
                <a:latin typeface="Calibri" panose="020F0502020204030204" pitchFamily="34" charset="0"/>
              </a:rPr>
              <a:t>options(</a:t>
            </a:r>
            <a:r>
              <a:rPr lang="en-US" sz="1400" b="1" dirty="0" err="1">
                <a:solidFill>
                  <a:schemeClr val="accent6"/>
                </a:solidFill>
                <a:latin typeface="Calibri" panose="020F0502020204030204" pitchFamily="34" charset="0"/>
              </a:rPr>
              <a:t>scipen</a:t>
            </a:r>
            <a:r>
              <a:rPr lang="en-US" sz="1400" b="1" dirty="0">
                <a:solidFill>
                  <a:schemeClr val="accent6"/>
                </a:solidFill>
                <a:latin typeface="Calibri" panose="020F0502020204030204" pitchFamily="34" charset="0"/>
              </a:rPr>
              <a:t> = 999)</a:t>
            </a:r>
            <a:r>
              <a:rPr lang="en-US" sz="1400" dirty="0">
                <a:solidFill>
                  <a:schemeClr val="accent6"/>
                </a:solidFill>
                <a:latin typeface="Calibri" panose="020F0502020204030204" pitchFamily="34" charset="0"/>
              </a:rPr>
              <a:t>	</a:t>
            </a:r>
            <a:r>
              <a:rPr lang="en-US" sz="1400" dirty="0">
                <a:latin typeface="Calibri" panose="020F0502020204030204" pitchFamily="34" charset="0"/>
              </a:rPr>
              <a:t>			</a:t>
            </a:r>
            <a:r>
              <a:rPr lang="en-US" sz="1400" dirty="0">
                <a:solidFill>
                  <a:srgbClr val="00B050"/>
                </a:solidFill>
                <a:latin typeface="Calibri" panose="020F0502020204030204" pitchFamily="34" charset="0"/>
              </a:rPr>
              <a:t>#Avoid getting results in scientific notation!!!</a:t>
            </a:r>
          </a:p>
          <a:p>
            <a:pPr marL="0" indent="0">
              <a:buNone/>
            </a:pPr>
            <a:endParaRPr lang="en-US" sz="1000" dirty="0">
              <a:latin typeface="Calibri" panose="020F0502020204030204" pitchFamily="34" charset="0"/>
            </a:endParaRPr>
          </a:p>
          <a:p>
            <a:pPr marL="0" indent="0">
              <a:buNone/>
            </a:pPr>
            <a:r>
              <a:rPr lang="en-US" sz="1400" b="1" dirty="0">
                <a:solidFill>
                  <a:schemeClr val="accent6"/>
                </a:solidFill>
                <a:latin typeface="Calibri" panose="020F0502020204030204" pitchFamily="34" charset="0"/>
              </a:rPr>
              <a:t>head(</a:t>
            </a:r>
            <a:r>
              <a:rPr lang="en-US" sz="1400" b="1" dirty="0" err="1">
                <a:solidFill>
                  <a:schemeClr val="accent6"/>
                </a:solidFill>
                <a:latin typeface="Calibri" panose="020F0502020204030204" pitchFamily="34" charset="0"/>
              </a:rPr>
              <a:t>mydata</a:t>
            </a:r>
            <a:r>
              <a:rPr lang="en-US" sz="1400" b="1" dirty="0">
                <a:solidFill>
                  <a:schemeClr val="accent6"/>
                </a:solidFill>
                <a:latin typeface="Calibri" panose="020F0502020204030204" pitchFamily="34" charset="0"/>
              </a:rPr>
              <a:t>)</a:t>
            </a:r>
            <a:r>
              <a:rPr lang="en-US" sz="1400" dirty="0">
                <a:solidFill>
                  <a:schemeClr val="accent6"/>
                </a:solidFill>
                <a:latin typeface="Calibri" panose="020F0502020204030204" pitchFamily="34" charset="0"/>
              </a:rPr>
              <a:t>	</a:t>
            </a:r>
            <a:r>
              <a:rPr lang="en-US" sz="1400" dirty="0">
                <a:latin typeface="Calibri" panose="020F0502020204030204" pitchFamily="34" charset="0"/>
              </a:rPr>
              <a:t>			</a:t>
            </a:r>
            <a:r>
              <a:rPr lang="en-US" sz="1400" dirty="0">
                <a:solidFill>
                  <a:srgbClr val="00B050"/>
                </a:solidFill>
                <a:latin typeface="Calibri" panose="020F0502020204030204" pitchFamily="34" charset="0"/>
              </a:rPr>
              <a:t># View the first few rows of the data</a:t>
            </a:r>
          </a:p>
          <a:p>
            <a:pPr marL="0" indent="0">
              <a:buNone/>
            </a:pPr>
            <a:endParaRPr lang="en-US" sz="1000" dirty="0">
              <a:latin typeface="Calibri" panose="020F0502020204030204" pitchFamily="34" charset="0"/>
            </a:endParaRPr>
          </a:p>
          <a:p>
            <a:pPr marL="0" indent="0">
              <a:buNone/>
            </a:pPr>
            <a:r>
              <a:rPr lang="en-US" sz="1400" b="1" dirty="0">
                <a:solidFill>
                  <a:schemeClr val="accent6"/>
                </a:solidFill>
                <a:latin typeface="Calibri" panose="020F0502020204030204" pitchFamily="34" charset="0"/>
              </a:rPr>
              <a:t>summary(</a:t>
            </a:r>
            <a:r>
              <a:rPr lang="en-US" sz="1400" b="1" dirty="0" err="1">
                <a:solidFill>
                  <a:schemeClr val="accent6"/>
                </a:solidFill>
                <a:latin typeface="Calibri" panose="020F0502020204030204" pitchFamily="34" charset="0"/>
              </a:rPr>
              <a:t>mydata</a:t>
            </a:r>
            <a:r>
              <a:rPr lang="en-US" sz="1400" b="1" dirty="0">
                <a:solidFill>
                  <a:schemeClr val="accent6"/>
                </a:solidFill>
                <a:latin typeface="Calibri" panose="020F0502020204030204" pitchFamily="34" charset="0"/>
              </a:rPr>
              <a:t>)	</a:t>
            </a:r>
            <a:r>
              <a:rPr lang="en-US" sz="1400" dirty="0">
                <a:latin typeface="Calibri" panose="020F0502020204030204" pitchFamily="34" charset="0"/>
              </a:rPr>
              <a:t>			</a:t>
            </a:r>
            <a:r>
              <a:rPr lang="en-US" sz="1400" dirty="0">
                <a:solidFill>
                  <a:srgbClr val="00B050"/>
                </a:solidFill>
                <a:latin typeface="Calibri" panose="020F0502020204030204" pitchFamily="34" charset="0"/>
              </a:rPr>
              <a:t># Summarize each variable</a:t>
            </a:r>
          </a:p>
          <a:p>
            <a:pPr marL="0" indent="0">
              <a:buNone/>
            </a:pPr>
            <a:endParaRPr lang="en-US" sz="1000" dirty="0">
              <a:latin typeface="Calibri" panose="020F0502020204030204" pitchFamily="34" charset="0"/>
            </a:endParaRPr>
          </a:p>
          <a:p>
            <a:pPr marL="0" indent="0">
              <a:buNone/>
            </a:pPr>
            <a:r>
              <a:rPr lang="en-US" sz="1400" b="1" dirty="0" err="1">
                <a:solidFill>
                  <a:schemeClr val="accent6"/>
                </a:solidFill>
                <a:latin typeface="Calibri" panose="020F0502020204030204" pitchFamily="34" charset="0"/>
              </a:rPr>
              <a:t>cor</a:t>
            </a:r>
            <a:r>
              <a:rPr lang="en-US" sz="1400" b="1" dirty="0">
                <a:solidFill>
                  <a:schemeClr val="accent6"/>
                </a:solidFill>
                <a:latin typeface="Calibri" panose="020F0502020204030204" pitchFamily="34" charset="0"/>
              </a:rPr>
              <a:t>(</a:t>
            </a:r>
            <a:r>
              <a:rPr lang="en-US" sz="1400" b="1" dirty="0" err="1">
                <a:solidFill>
                  <a:schemeClr val="accent6"/>
                </a:solidFill>
                <a:latin typeface="Calibri" panose="020F0502020204030204" pitchFamily="34" charset="0"/>
              </a:rPr>
              <a:t>mydata$X</a:t>
            </a:r>
            <a:r>
              <a:rPr lang="en-US" sz="1400" b="1" dirty="0">
                <a:solidFill>
                  <a:schemeClr val="accent6"/>
                </a:solidFill>
                <a:latin typeface="Calibri" panose="020F0502020204030204" pitchFamily="34" charset="0"/>
              </a:rPr>
              <a:t>, </a:t>
            </a:r>
            <a:r>
              <a:rPr lang="en-US" sz="1400" b="1" dirty="0" err="1">
                <a:solidFill>
                  <a:schemeClr val="accent6"/>
                </a:solidFill>
                <a:latin typeface="Calibri" panose="020F0502020204030204" pitchFamily="34" charset="0"/>
              </a:rPr>
              <a:t>mydata$Y</a:t>
            </a:r>
            <a:r>
              <a:rPr lang="en-US" sz="1400" b="1" dirty="0">
                <a:solidFill>
                  <a:schemeClr val="accent6"/>
                </a:solidFill>
                <a:latin typeface="Calibri" panose="020F0502020204030204" pitchFamily="34" charset="0"/>
              </a:rPr>
              <a:t>, method="</a:t>
            </a:r>
            <a:r>
              <a:rPr lang="en-US" sz="1400" b="1" dirty="0" err="1">
                <a:solidFill>
                  <a:schemeClr val="accent6"/>
                </a:solidFill>
                <a:latin typeface="Calibri" panose="020F0502020204030204" pitchFamily="34" charset="0"/>
              </a:rPr>
              <a:t>pearson</a:t>
            </a:r>
            <a:r>
              <a:rPr lang="en-US" sz="1400" b="1" dirty="0">
                <a:solidFill>
                  <a:schemeClr val="accent6"/>
                </a:solidFill>
                <a:latin typeface="Calibri" panose="020F0502020204030204" pitchFamily="34" charset="0"/>
              </a:rPr>
              <a:t>")</a:t>
            </a:r>
            <a:r>
              <a:rPr lang="en-US" sz="1400" b="1" dirty="0">
                <a:latin typeface="Calibri" panose="020F0502020204030204" pitchFamily="34" charset="0"/>
              </a:rPr>
              <a:t>	</a:t>
            </a:r>
            <a:r>
              <a:rPr lang="en-US" sz="1400" dirty="0">
                <a:latin typeface="Calibri" panose="020F0502020204030204" pitchFamily="34" charset="0"/>
              </a:rPr>
              <a:t>	</a:t>
            </a:r>
            <a:r>
              <a:rPr lang="en-US" sz="1400" dirty="0">
                <a:solidFill>
                  <a:srgbClr val="00B050"/>
                </a:solidFill>
                <a:latin typeface="Calibri" panose="020F0502020204030204" pitchFamily="34" charset="0"/>
              </a:rPr>
              <a:t># Method can be </a:t>
            </a:r>
            <a:r>
              <a:rPr lang="en-US" sz="1400" dirty="0" err="1">
                <a:solidFill>
                  <a:srgbClr val="00B050"/>
                </a:solidFill>
                <a:latin typeface="Calibri" panose="020F0502020204030204" pitchFamily="34" charset="0"/>
              </a:rPr>
              <a:t>pearson</a:t>
            </a:r>
            <a:r>
              <a:rPr lang="en-US" sz="1400" dirty="0">
                <a:solidFill>
                  <a:srgbClr val="00B050"/>
                </a:solidFill>
                <a:latin typeface="Calibri" panose="020F0502020204030204" pitchFamily="34" charset="0"/>
              </a:rPr>
              <a:t> or spearman</a:t>
            </a:r>
          </a:p>
          <a:p>
            <a:pPr marL="0" indent="0">
              <a:buNone/>
            </a:pPr>
            <a:endParaRPr lang="en-US" sz="1000" dirty="0">
              <a:latin typeface="Calibri" panose="020F0502020204030204" pitchFamily="34" charset="0"/>
            </a:endParaRPr>
          </a:p>
          <a:p>
            <a:pPr marL="0" indent="0">
              <a:buNone/>
            </a:pPr>
            <a:r>
              <a:rPr lang="en-US" sz="1400" b="1" dirty="0" err="1">
                <a:solidFill>
                  <a:schemeClr val="accent6"/>
                </a:solidFill>
                <a:latin typeface="Calibri" panose="020F0502020204030204" pitchFamily="34" charset="0"/>
              </a:rPr>
              <a:t>cor</a:t>
            </a:r>
            <a:r>
              <a:rPr lang="en-US" sz="1400" b="1" dirty="0">
                <a:solidFill>
                  <a:schemeClr val="accent6"/>
                </a:solidFill>
                <a:latin typeface="Calibri" panose="020F0502020204030204" pitchFamily="34" charset="0"/>
              </a:rPr>
              <a:t>(</a:t>
            </a:r>
            <a:r>
              <a:rPr lang="en-US" sz="1400" b="1" dirty="0" err="1">
                <a:solidFill>
                  <a:schemeClr val="accent6"/>
                </a:solidFill>
                <a:latin typeface="Calibri" panose="020F0502020204030204" pitchFamily="34" charset="0"/>
              </a:rPr>
              <a:t>mydata$RankX</a:t>
            </a:r>
            <a:r>
              <a:rPr lang="en-US" sz="1400" b="1" dirty="0">
                <a:solidFill>
                  <a:schemeClr val="accent6"/>
                </a:solidFill>
                <a:latin typeface="Calibri" panose="020F0502020204030204" pitchFamily="34" charset="0"/>
              </a:rPr>
              <a:t>, </a:t>
            </a:r>
            <a:r>
              <a:rPr lang="en-US" sz="1400" b="1" dirty="0" err="1">
                <a:solidFill>
                  <a:schemeClr val="accent6"/>
                </a:solidFill>
                <a:latin typeface="Calibri" panose="020F0502020204030204" pitchFamily="34" charset="0"/>
              </a:rPr>
              <a:t>mydata$rankY</a:t>
            </a:r>
            <a:r>
              <a:rPr lang="en-US" sz="1400" b="1" dirty="0">
                <a:solidFill>
                  <a:schemeClr val="accent6"/>
                </a:solidFill>
                <a:latin typeface="Calibri" panose="020F0502020204030204" pitchFamily="34" charset="0"/>
              </a:rPr>
              <a:t>, method="</a:t>
            </a:r>
            <a:r>
              <a:rPr lang="en-US" sz="1400" b="1" dirty="0" err="1">
                <a:solidFill>
                  <a:schemeClr val="accent6"/>
                </a:solidFill>
                <a:latin typeface="Calibri" panose="020F0502020204030204" pitchFamily="34" charset="0"/>
              </a:rPr>
              <a:t>pearson</a:t>
            </a:r>
            <a:r>
              <a:rPr lang="en-US" sz="1400" b="1" dirty="0">
                <a:solidFill>
                  <a:schemeClr val="accent6"/>
                </a:solidFill>
                <a:latin typeface="Calibri" panose="020F0502020204030204" pitchFamily="34" charset="0"/>
              </a:rPr>
              <a:t>")</a:t>
            </a:r>
            <a:r>
              <a:rPr lang="en-US" sz="1400" dirty="0">
                <a:latin typeface="Calibri" panose="020F0502020204030204" pitchFamily="34" charset="0"/>
              </a:rPr>
              <a:t>	</a:t>
            </a:r>
            <a:r>
              <a:rPr lang="en-US" sz="1400" dirty="0">
                <a:solidFill>
                  <a:srgbClr val="00B050"/>
                </a:solidFill>
                <a:latin typeface="Calibri" panose="020F0502020204030204" pitchFamily="34" charset="0"/>
              </a:rPr>
              <a:t>#What’s wrong with this code?</a:t>
            </a:r>
          </a:p>
          <a:p>
            <a:pPr marL="0" indent="0">
              <a:buNone/>
            </a:pPr>
            <a:endParaRPr lang="en-US" sz="1000" b="1" dirty="0">
              <a:solidFill>
                <a:schemeClr val="accent6"/>
              </a:solidFill>
              <a:latin typeface="Calibri" panose="020F0502020204030204" pitchFamily="34" charset="0"/>
            </a:endParaRPr>
          </a:p>
          <a:p>
            <a:pPr marL="0" indent="0">
              <a:buNone/>
            </a:pPr>
            <a:r>
              <a:rPr lang="en-US" sz="1400" b="1" dirty="0" err="1">
                <a:solidFill>
                  <a:schemeClr val="accent6"/>
                </a:solidFill>
                <a:latin typeface="Calibri" panose="020F0502020204030204" pitchFamily="34" charset="0"/>
              </a:rPr>
              <a:t>cor</a:t>
            </a:r>
            <a:r>
              <a:rPr lang="en-US" sz="1400" b="1" dirty="0">
                <a:solidFill>
                  <a:schemeClr val="accent6"/>
                </a:solidFill>
                <a:latin typeface="Calibri" panose="020F0502020204030204" pitchFamily="34" charset="0"/>
              </a:rPr>
              <a:t>(</a:t>
            </a:r>
            <a:r>
              <a:rPr lang="en-US" sz="1400" b="1" dirty="0" err="1">
                <a:solidFill>
                  <a:schemeClr val="accent6"/>
                </a:solidFill>
                <a:latin typeface="Calibri" panose="020F0502020204030204" pitchFamily="34" charset="0"/>
              </a:rPr>
              <a:t>mydata$X</a:t>
            </a:r>
            <a:r>
              <a:rPr lang="en-US" sz="1400" b="1" dirty="0">
                <a:solidFill>
                  <a:schemeClr val="accent6"/>
                </a:solidFill>
                <a:latin typeface="Calibri" panose="020F0502020204030204" pitchFamily="34" charset="0"/>
              </a:rPr>
              <a:t>, </a:t>
            </a:r>
            <a:r>
              <a:rPr lang="en-US" sz="1400" b="1" dirty="0" err="1">
                <a:solidFill>
                  <a:schemeClr val="accent6"/>
                </a:solidFill>
                <a:latin typeface="Calibri" panose="020F0502020204030204" pitchFamily="34" charset="0"/>
              </a:rPr>
              <a:t>mydata$Y</a:t>
            </a:r>
            <a:r>
              <a:rPr lang="en-US" sz="1400" b="1" dirty="0">
                <a:solidFill>
                  <a:schemeClr val="accent6"/>
                </a:solidFill>
                <a:latin typeface="Calibri" panose="020F0502020204030204" pitchFamily="34" charset="0"/>
              </a:rPr>
              <a:t>, method="spearman")	</a:t>
            </a:r>
            <a:r>
              <a:rPr lang="en-US" sz="1400" dirty="0">
                <a:latin typeface="Calibri" panose="020F0502020204030204" pitchFamily="34" charset="0"/>
              </a:rPr>
              <a:t>	 </a:t>
            </a:r>
            <a:r>
              <a:rPr lang="en-US" sz="1400" dirty="0">
                <a:solidFill>
                  <a:srgbClr val="00B050"/>
                </a:solidFill>
                <a:latin typeface="Calibri" panose="020F0502020204030204" pitchFamily="34" charset="0"/>
              </a:rPr>
              <a:t>#Alternatively, do the following</a:t>
            </a:r>
          </a:p>
          <a:p>
            <a:pPr marL="0" indent="0">
              <a:buNone/>
            </a:pPr>
            <a:endParaRPr lang="en-US" sz="1000" dirty="0">
              <a:latin typeface="Calibri" panose="020F0502020204030204" pitchFamily="34" charset="0"/>
            </a:endParaRPr>
          </a:p>
          <a:p>
            <a:pPr marL="0" indent="0">
              <a:buNone/>
            </a:pPr>
            <a:r>
              <a:rPr lang="en-US" sz="1400" b="1" dirty="0" err="1">
                <a:solidFill>
                  <a:schemeClr val="accent6"/>
                </a:solidFill>
                <a:latin typeface="Calibri" panose="020F0502020204030204" pitchFamily="34" charset="0"/>
              </a:rPr>
              <a:t>cor</a:t>
            </a:r>
            <a:r>
              <a:rPr lang="en-US" sz="1400" b="1" dirty="0">
                <a:solidFill>
                  <a:schemeClr val="accent6"/>
                </a:solidFill>
                <a:latin typeface="Calibri" panose="020F0502020204030204" pitchFamily="34" charset="0"/>
              </a:rPr>
              <a:t>(</a:t>
            </a:r>
            <a:r>
              <a:rPr lang="en-US" sz="1400" b="1" dirty="0" err="1">
                <a:solidFill>
                  <a:schemeClr val="accent6"/>
                </a:solidFill>
                <a:latin typeface="Calibri" panose="020F0502020204030204" pitchFamily="34" charset="0"/>
              </a:rPr>
              <a:t>mydata</a:t>
            </a:r>
            <a:r>
              <a:rPr lang="en-US" sz="1400" b="1" dirty="0">
                <a:solidFill>
                  <a:schemeClr val="accent6"/>
                </a:solidFill>
                <a:latin typeface="Calibri" panose="020F0502020204030204" pitchFamily="34" charset="0"/>
              </a:rPr>
              <a:t>)	</a:t>
            </a:r>
            <a:r>
              <a:rPr lang="en-US" sz="1400" dirty="0">
                <a:solidFill>
                  <a:schemeClr val="accent6"/>
                </a:solidFill>
                <a:latin typeface="Calibri" panose="020F0502020204030204" pitchFamily="34" charset="0"/>
              </a:rPr>
              <a:t>	</a:t>
            </a:r>
            <a:r>
              <a:rPr lang="en-US" sz="1400" dirty="0">
                <a:latin typeface="Calibri" panose="020F0502020204030204" pitchFamily="34" charset="0"/>
              </a:rPr>
              <a:t>			</a:t>
            </a:r>
            <a:r>
              <a:rPr lang="en-US" sz="1400" dirty="0">
                <a:solidFill>
                  <a:srgbClr val="00B050"/>
                </a:solidFill>
                <a:latin typeface="Calibri" panose="020F0502020204030204" pitchFamily="34" charset="0"/>
              </a:rPr>
              <a:t>#Correlation matrix for all variables in the data set </a:t>
            </a:r>
            <a:r>
              <a:rPr lang="en-US" sz="1400" dirty="0" err="1">
                <a:solidFill>
                  <a:srgbClr val="00B050"/>
                </a:solidFill>
                <a:latin typeface="Calibri" panose="020F0502020204030204" pitchFamily="34" charset="0"/>
              </a:rPr>
              <a:t>mydata</a:t>
            </a:r>
            <a:endParaRPr lang="en-US" sz="1400" dirty="0">
              <a:solidFill>
                <a:srgbClr val="00B050"/>
              </a:solidFill>
              <a:latin typeface="Calibri" panose="020F0502020204030204" pitchFamily="34" charset="0"/>
            </a:endParaRPr>
          </a:p>
          <a:p>
            <a:pPr marL="0" indent="0">
              <a:buNone/>
            </a:pPr>
            <a:endParaRPr lang="en-US" sz="1000" dirty="0">
              <a:latin typeface="Calibri" panose="020F0502020204030204" pitchFamily="34" charset="0"/>
            </a:endParaRPr>
          </a:p>
          <a:p>
            <a:pPr marL="0" indent="0">
              <a:buNone/>
            </a:pPr>
            <a:r>
              <a:rPr lang="en-US" sz="1400" dirty="0">
                <a:solidFill>
                  <a:srgbClr val="00B050"/>
                </a:solidFill>
                <a:latin typeface="Calibri" panose="020F0502020204030204" pitchFamily="34" charset="0"/>
              </a:rPr>
              <a:t>#Is the correlation between X and Y significant?</a:t>
            </a:r>
          </a:p>
          <a:p>
            <a:pPr marL="0" indent="0">
              <a:buNone/>
            </a:pPr>
            <a:r>
              <a:rPr lang="en-US" sz="1400" dirty="0">
                <a:solidFill>
                  <a:srgbClr val="00B050"/>
                </a:solidFill>
                <a:latin typeface="Calibri" panose="020F0502020204030204" pitchFamily="34" charset="0"/>
              </a:rPr>
              <a:t>#Pearson: p-value is 0.01142 - since it's significantly lower than 0.05, we reject the null hypothesis that rho = 0</a:t>
            </a:r>
          </a:p>
          <a:p>
            <a:pPr marL="0" indent="0">
              <a:buNone/>
            </a:pPr>
            <a:r>
              <a:rPr lang="en-US" sz="1400" b="1" dirty="0" err="1">
                <a:solidFill>
                  <a:schemeClr val="accent6"/>
                </a:solidFill>
                <a:latin typeface="Calibri" panose="020F0502020204030204" pitchFamily="34" charset="0"/>
              </a:rPr>
              <a:t>cor.test</a:t>
            </a:r>
            <a:r>
              <a:rPr lang="en-US" sz="1400" b="1" dirty="0">
                <a:solidFill>
                  <a:schemeClr val="accent6"/>
                </a:solidFill>
                <a:latin typeface="Calibri" panose="020F0502020204030204" pitchFamily="34" charset="0"/>
              </a:rPr>
              <a:t>(</a:t>
            </a:r>
            <a:r>
              <a:rPr lang="en-US" sz="1400" b="1" dirty="0" err="1">
                <a:solidFill>
                  <a:schemeClr val="accent6"/>
                </a:solidFill>
                <a:latin typeface="Calibri" panose="020F0502020204030204" pitchFamily="34" charset="0"/>
              </a:rPr>
              <a:t>mydata$X</a:t>
            </a:r>
            <a:r>
              <a:rPr lang="en-US" sz="1400" b="1" dirty="0">
                <a:solidFill>
                  <a:schemeClr val="accent6"/>
                </a:solidFill>
                <a:latin typeface="Calibri" panose="020F0502020204030204" pitchFamily="34" charset="0"/>
              </a:rPr>
              <a:t>, </a:t>
            </a:r>
            <a:r>
              <a:rPr lang="en-US" sz="1400" b="1" dirty="0" err="1">
                <a:solidFill>
                  <a:schemeClr val="accent6"/>
                </a:solidFill>
                <a:latin typeface="Calibri" panose="020F0502020204030204" pitchFamily="34" charset="0"/>
              </a:rPr>
              <a:t>mydata$Y</a:t>
            </a:r>
            <a:r>
              <a:rPr lang="en-US" sz="1400" b="1" dirty="0">
                <a:solidFill>
                  <a:schemeClr val="accent6"/>
                </a:solidFill>
                <a:latin typeface="Calibri" panose="020F0502020204030204" pitchFamily="34" charset="0"/>
              </a:rPr>
              <a:t>, method=("</a:t>
            </a:r>
            <a:r>
              <a:rPr lang="en-US" sz="1400" b="1" dirty="0" err="1">
                <a:solidFill>
                  <a:schemeClr val="accent6"/>
                </a:solidFill>
                <a:latin typeface="Calibri" panose="020F0502020204030204" pitchFamily="34" charset="0"/>
              </a:rPr>
              <a:t>pearson</a:t>
            </a:r>
            <a:r>
              <a:rPr lang="en-US" sz="1400" b="1" dirty="0">
                <a:solidFill>
                  <a:schemeClr val="accent6"/>
                </a:solidFill>
                <a:latin typeface="Calibri" panose="020F0502020204030204" pitchFamily="34" charset="0"/>
              </a:rPr>
              <a:t>"))</a:t>
            </a:r>
          </a:p>
          <a:p>
            <a:pPr marL="0" indent="0">
              <a:buNone/>
            </a:pPr>
            <a:endParaRPr lang="en-US" sz="1000" dirty="0">
              <a:latin typeface="Calibri" panose="020F0502020204030204" pitchFamily="34" charset="0"/>
            </a:endParaRPr>
          </a:p>
          <a:p>
            <a:pPr marL="0" indent="0">
              <a:buNone/>
            </a:pPr>
            <a:r>
              <a:rPr lang="en-US" sz="1400" dirty="0">
                <a:solidFill>
                  <a:srgbClr val="00B050"/>
                </a:solidFill>
                <a:latin typeface="Calibri" panose="020F0502020204030204" pitchFamily="34" charset="0"/>
              </a:rPr>
              <a:t>#Spearman: p-value is infinitesimally small, so we reject the null hypothesis that rho = 0.</a:t>
            </a:r>
          </a:p>
          <a:p>
            <a:pPr marL="0" indent="0">
              <a:buNone/>
            </a:pPr>
            <a:r>
              <a:rPr lang="en-US" sz="1400" b="1" dirty="0" err="1">
                <a:solidFill>
                  <a:schemeClr val="accent6"/>
                </a:solidFill>
                <a:latin typeface="Calibri" panose="020F0502020204030204" pitchFamily="34" charset="0"/>
              </a:rPr>
              <a:t>cor.test</a:t>
            </a:r>
            <a:r>
              <a:rPr lang="en-US" sz="1400" b="1" dirty="0">
                <a:solidFill>
                  <a:schemeClr val="accent6"/>
                </a:solidFill>
                <a:latin typeface="Calibri" panose="020F0502020204030204" pitchFamily="34" charset="0"/>
              </a:rPr>
              <a:t>(</a:t>
            </a:r>
            <a:r>
              <a:rPr lang="en-US" sz="1400" b="1" dirty="0" err="1">
                <a:solidFill>
                  <a:schemeClr val="accent6"/>
                </a:solidFill>
                <a:latin typeface="Calibri" panose="020F0502020204030204" pitchFamily="34" charset="0"/>
              </a:rPr>
              <a:t>mydata$X</a:t>
            </a:r>
            <a:r>
              <a:rPr lang="en-US" sz="1400" b="1" dirty="0">
                <a:solidFill>
                  <a:schemeClr val="accent6"/>
                </a:solidFill>
                <a:latin typeface="Calibri" panose="020F0502020204030204" pitchFamily="34" charset="0"/>
              </a:rPr>
              <a:t>, </a:t>
            </a:r>
            <a:r>
              <a:rPr lang="en-US" sz="1400" b="1" dirty="0" err="1">
                <a:solidFill>
                  <a:schemeClr val="accent6"/>
                </a:solidFill>
                <a:latin typeface="Calibri" panose="020F0502020204030204" pitchFamily="34" charset="0"/>
              </a:rPr>
              <a:t>mydata$Y</a:t>
            </a:r>
            <a:r>
              <a:rPr lang="en-US" sz="1400" b="1" dirty="0">
                <a:solidFill>
                  <a:schemeClr val="accent6"/>
                </a:solidFill>
                <a:latin typeface="Calibri" panose="020F0502020204030204" pitchFamily="34" charset="0"/>
              </a:rPr>
              <a:t>, method=("spearman"))</a:t>
            </a:r>
          </a:p>
          <a:p>
            <a:pPr marL="0" indent="0">
              <a:buNone/>
            </a:pPr>
            <a:endParaRPr lang="en-US" sz="1400" dirty="0">
              <a:latin typeface="Calibri" panose="020F0502020204030204" pitchFamily="34" charset="0"/>
            </a:endParaRPr>
          </a:p>
          <a:p>
            <a:pPr marL="0" indent="0">
              <a:buNone/>
            </a:pPr>
            <a:endParaRPr lang="en-US" sz="1400" dirty="0">
              <a:latin typeface="Calibri" panose="020F0502020204030204" pitchFamily="34" charset="0"/>
            </a:endParaRPr>
          </a:p>
          <a:p>
            <a:pPr marL="0" indent="0">
              <a:buNone/>
            </a:pPr>
            <a:endParaRPr lang="en-US" sz="1200" dirty="0">
              <a:latin typeface="Calibri" panose="020F0502020204030204" pitchFamily="34" charset="0"/>
            </a:endParaRPr>
          </a:p>
        </p:txBody>
      </p:sp>
    </p:spTree>
    <p:extLst>
      <p:ext uri="{BB962C8B-B14F-4D97-AF65-F5344CB8AC3E}">
        <p14:creationId xmlns:p14="http://schemas.microsoft.com/office/powerpoint/2010/main" val="4089215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CE7B-B8CE-4C4E-9C61-37801E3F813B}"/>
              </a:ext>
            </a:extLst>
          </p:cNvPr>
          <p:cNvSpPr>
            <a:spLocks noGrp="1"/>
          </p:cNvSpPr>
          <p:nvPr>
            <p:ph type="title"/>
          </p:nvPr>
        </p:nvSpPr>
        <p:spPr/>
        <p:txBody>
          <a:bodyPr/>
          <a:lstStyle/>
          <a:p>
            <a:r>
              <a:rPr lang="en-US" b="1" dirty="0">
                <a:latin typeface="Calibri" panose="020F0502020204030204" pitchFamily="34" charset="0"/>
                <a:cs typeface="Calibri" panose="020F0502020204030204" pitchFamily="34" charset="0"/>
              </a:rPr>
              <a:t>A Review of Correlations</a:t>
            </a:r>
          </a:p>
        </p:txBody>
      </p:sp>
      <p:sp>
        <p:nvSpPr>
          <p:cNvPr id="3" name="Content Placeholder 2">
            <a:extLst>
              <a:ext uri="{FF2B5EF4-FFF2-40B4-BE49-F238E27FC236}">
                <a16:creationId xmlns:a16="http://schemas.microsoft.com/office/drawing/2014/main" id="{8930B70C-2578-4D7E-AC2C-B0C60E9350E4}"/>
              </a:ext>
            </a:extLst>
          </p:cNvPr>
          <p:cNvSpPr>
            <a:spLocks noGrp="1"/>
          </p:cNvSpPr>
          <p:nvPr>
            <p:ph idx="1"/>
          </p:nvPr>
        </p:nvSpPr>
        <p:spPr>
          <a:xfrm>
            <a:off x="0" y="1981200"/>
            <a:ext cx="9144000" cy="4114800"/>
          </a:xfrm>
        </p:spPr>
        <p:txBody>
          <a:bodyPr/>
          <a:lstStyle/>
          <a:p>
            <a:r>
              <a:rPr lang="en-US" dirty="0">
                <a:latin typeface="Calibri" panose="020F0502020204030204" pitchFamily="34" charset="0"/>
                <a:cs typeface="Calibri" panose="020F0502020204030204" pitchFamily="34" charset="0"/>
              </a:rPr>
              <a:t>See file </a:t>
            </a:r>
            <a:r>
              <a:rPr lang="en-US" b="1" i="1" dirty="0">
                <a:solidFill>
                  <a:schemeClr val="accent2"/>
                </a:solidFill>
                <a:latin typeface="Calibri" panose="020F0502020204030204" pitchFamily="34" charset="0"/>
                <a:cs typeface="Calibri" panose="020F0502020204030204" pitchFamily="34" charset="0"/>
              </a:rPr>
              <a:t>Lecture 4 – Reviewing Correlations.docx </a:t>
            </a:r>
            <a:r>
              <a:rPr lang="en-US" dirty="0">
                <a:latin typeface="Calibri" panose="020F0502020204030204" pitchFamily="34" charset="0"/>
                <a:cs typeface="Calibri" panose="020F0502020204030204" pitchFamily="34" charset="0"/>
              </a:rPr>
              <a:t>for a detailed summary</a:t>
            </a:r>
          </a:p>
        </p:txBody>
      </p:sp>
    </p:spTree>
    <p:extLst>
      <p:ext uri="{BB962C8B-B14F-4D97-AF65-F5344CB8AC3E}">
        <p14:creationId xmlns:p14="http://schemas.microsoft.com/office/powerpoint/2010/main" val="104871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0" y="457200"/>
            <a:ext cx="8686800" cy="715962"/>
          </a:xfrm>
        </p:spPr>
        <p:txBody>
          <a:bodyPr/>
          <a:lstStyle/>
          <a:p>
            <a:pPr algn="l"/>
            <a:r>
              <a:rPr lang="en-US" sz="3600" b="1" dirty="0">
                <a:solidFill>
                  <a:schemeClr val="tx1"/>
                </a:solidFill>
                <a:latin typeface="Calibri" pitchFamily="34" charset="0"/>
                <a:cs typeface="Calibri" pitchFamily="34" charset="0"/>
              </a:rPr>
              <a:t>OLS Regression</a:t>
            </a:r>
          </a:p>
        </p:txBody>
      </p:sp>
      <p:sp>
        <p:nvSpPr>
          <p:cNvPr id="33795" name="Rectangle 3"/>
          <p:cNvSpPr>
            <a:spLocks noGrp="1" noChangeArrowheads="1"/>
          </p:cNvSpPr>
          <p:nvPr>
            <p:ph type="body" idx="1"/>
          </p:nvPr>
        </p:nvSpPr>
        <p:spPr>
          <a:xfrm>
            <a:off x="0" y="1371600"/>
            <a:ext cx="9144000" cy="5410200"/>
          </a:xfrm>
        </p:spPr>
        <p:txBody>
          <a:bodyPr/>
          <a:lstStyle/>
          <a:p>
            <a:pPr>
              <a:lnSpc>
                <a:spcPct val="80000"/>
              </a:lnSpc>
            </a:pPr>
            <a:r>
              <a:rPr lang="en-US" sz="2400" dirty="0">
                <a:latin typeface="Calibri" pitchFamily="34" charset="0"/>
                <a:cs typeface="Calibri" pitchFamily="34" charset="0"/>
              </a:rPr>
              <a:t>A statistical method used to examine the relationship between a variable of interest (dependent variable) and </a:t>
            </a:r>
            <a:r>
              <a:rPr lang="en-US" sz="2400" b="1" dirty="0">
                <a:latin typeface="Calibri" pitchFamily="34" charset="0"/>
                <a:cs typeface="Calibri" pitchFamily="34" charset="0"/>
              </a:rPr>
              <a:t>one or more</a:t>
            </a:r>
            <a:r>
              <a:rPr lang="en-US" sz="2400" dirty="0">
                <a:latin typeface="Calibri" pitchFamily="34" charset="0"/>
                <a:cs typeface="Calibri" pitchFamily="34" charset="0"/>
              </a:rPr>
              <a:t> explanatory variables (predictors)</a:t>
            </a:r>
          </a:p>
          <a:p>
            <a:pPr lvl="1">
              <a:lnSpc>
                <a:spcPct val="80000"/>
              </a:lnSpc>
            </a:pPr>
            <a:r>
              <a:rPr lang="en-US" sz="2400" dirty="0">
                <a:latin typeface="Calibri" pitchFamily="34" charset="0"/>
                <a:cs typeface="Calibri" pitchFamily="34" charset="0"/>
              </a:rPr>
              <a:t>Strength of the relationship</a:t>
            </a:r>
          </a:p>
          <a:p>
            <a:pPr lvl="1">
              <a:lnSpc>
                <a:spcPct val="80000"/>
              </a:lnSpc>
            </a:pPr>
            <a:r>
              <a:rPr lang="en-US" sz="2400" dirty="0">
                <a:latin typeface="Calibri" pitchFamily="34" charset="0"/>
                <a:cs typeface="Calibri" pitchFamily="34" charset="0"/>
              </a:rPr>
              <a:t>Direction of the relationship (positive, negative, zero)</a:t>
            </a:r>
          </a:p>
          <a:p>
            <a:pPr lvl="1">
              <a:lnSpc>
                <a:spcPct val="80000"/>
              </a:lnSpc>
            </a:pPr>
            <a:r>
              <a:rPr lang="en-US" sz="2400" dirty="0">
                <a:latin typeface="Calibri" pitchFamily="34" charset="0"/>
                <a:cs typeface="Calibri" pitchFamily="34" charset="0"/>
              </a:rPr>
              <a:t>Goodness of model fit</a:t>
            </a:r>
          </a:p>
          <a:p>
            <a:pPr>
              <a:lnSpc>
                <a:spcPct val="80000"/>
              </a:lnSpc>
            </a:pPr>
            <a:r>
              <a:rPr lang="en-US" sz="2400" dirty="0">
                <a:latin typeface="Calibri" pitchFamily="34" charset="0"/>
                <a:cs typeface="Calibri" pitchFamily="34" charset="0"/>
              </a:rPr>
              <a:t>Allows you to calculate the amount by which your dependent variable changes when a predictor variable changes by one unit (holding all other predictors constant)</a:t>
            </a:r>
          </a:p>
          <a:p>
            <a:pPr>
              <a:lnSpc>
                <a:spcPct val="80000"/>
              </a:lnSpc>
            </a:pPr>
            <a:r>
              <a:rPr lang="en-US" sz="2400" dirty="0">
                <a:latin typeface="Calibri" pitchFamily="34" charset="0"/>
                <a:cs typeface="Calibri" pitchFamily="34" charset="0"/>
              </a:rPr>
              <a:t>Often referred to as </a:t>
            </a:r>
            <a:r>
              <a:rPr lang="en-US" sz="2400" b="1" dirty="0">
                <a:latin typeface="Calibri" pitchFamily="34" charset="0"/>
                <a:cs typeface="Calibri" pitchFamily="34" charset="0"/>
              </a:rPr>
              <a:t>Ordinary Least Squares </a:t>
            </a:r>
            <a:r>
              <a:rPr lang="en-US" sz="2400" dirty="0">
                <a:latin typeface="Calibri" pitchFamily="34" charset="0"/>
                <a:cs typeface="Calibri" pitchFamily="34" charset="0"/>
              </a:rPr>
              <a:t>(OLS) regression</a:t>
            </a:r>
          </a:p>
          <a:p>
            <a:pPr lvl="1">
              <a:lnSpc>
                <a:spcPct val="80000"/>
              </a:lnSpc>
            </a:pPr>
            <a:r>
              <a:rPr lang="en-US" sz="2400" dirty="0">
                <a:latin typeface="Calibri" pitchFamily="34" charset="0"/>
                <a:cs typeface="Calibri" pitchFamily="34" charset="0"/>
              </a:rPr>
              <a:t>Regression with one predictor is called </a:t>
            </a:r>
            <a:r>
              <a:rPr lang="en-US" sz="2400" i="1" dirty="0">
                <a:latin typeface="Calibri" pitchFamily="34" charset="0"/>
                <a:cs typeface="Calibri" pitchFamily="34" charset="0"/>
              </a:rPr>
              <a:t>simple regression</a:t>
            </a:r>
          </a:p>
          <a:p>
            <a:pPr lvl="1">
              <a:lnSpc>
                <a:spcPct val="80000"/>
              </a:lnSpc>
            </a:pPr>
            <a:r>
              <a:rPr lang="en-US" sz="2400" dirty="0">
                <a:latin typeface="Calibri" pitchFamily="34" charset="0"/>
                <a:cs typeface="Calibri" pitchFamily="34" charset="0"/>
              </a:rPr>
              <a:t>Regression with two+ predictors is called </a:t>
            </a:r>
            <a:r>
              <a:rPr lang="en-US" sz="2400" i="1" dirty="0">
                <a:latin typeface="Calibri" pitchFamily="34" charset="0"/>
                <a:cs typeface="Calibri" pitchFamily="34" charset="0"/>
              </a:rPr>
              <a:t>multiple regression</a:t>
            </a:r>
          </a:p>
          <a:p>
            <a:pPr>
              <a:lnSpc>
                <a:spcPct val="80000"/>
              </a:lnSpc>
            </a:pPr>
            <a:r>
              <a:rPr lang="en-US" sz="2400" dirty="0">
                <a:latin typeface="Calibri" pitchFamily="34" charset="0"/>
                <a:cs typeface="Calibri" pitchFamily="34" charset="0"/>
              </a:rPr>
              <a:t>Available in all statistical packages</a:t>
            </a:r>
          </a:p>
          <a:p>
            <a:pPr>
              <a:lnSpc>
                <a:spcPct val="80000"/>
              </a:lnSpc>
            </a:pPr>
            <a:r>
              <a:rPr lang="en-US" sz="2400" dirty="0">
                <a:latin typeface="Calibri" pitchFamily="34" charset="0"/>
                <a:cs typeface="Calibri" pitchFamily="34" charset="0"/>
              </a:rPr>
              <a:t>Just like correlation, if an explanatory variable is a significant predictor of the dependent variable, it doesn’t imply that the explanatory variable is a </a:t>
            </a:r>
            <a:r>
              <a:rPr lang="en-US" sz="2400" i="1" dirty="0">
                <a:latin typeface="Calibri" pitchFamily="34" charset="0"/>
                <a:cs typeface="Calibri" pitchFamily="34" charset="0"/>
              </a:rPr>
              <a:t>cause </a:t>
            </a:r>
            <a:r>
              <a:rPr lang="en-US" sz="2400" dirty="0">
                <a:latin typeface="Calibri" pitchFamily="34" charset="0"/>
                <a:cs typeface="Calibri" pitchFamily="34" charset="0"/>
              </a:rPr>
              <a:t>of the dependent variable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8763000" cy="762000"/>
          </a:xfrm>
        </p:spPr>
        <p:txBody>
          <a:bodyPr/>
          <a:lstStyle/>
          <a:p>
            <a:pPr algn="l"/>
            <a:r>
              <a:rPr lang="en-US" sz="3600" b="1" dirty="0">
                <a:solidFill>
                  <a:schemeClr val="tx1"/>
                </a:solidFill>
                <a:latin typeface="Calibri" pitchFamily="34" charset="0"/>
                <a:cs typeface="Calibri" pitchFamily="34" charset="0"/>
              </a:rPr>
              <a:t>Variable Relationships</a:t>
            </a:r>
          </a:p>
        </p:txBody>
      </p:sp>
      <p:sp>
        <p:nvSpPr>
          <p:cNvPr id="3" name="TextBox 2"/>
          <p:cNvSpPr txBox="1"/>
          <p:nvPr/>
        </p:nvSpPr>
        <p:spPr>
          <a:xfrm>
            <a:off x="228600" y="1295400"/>
            <a:ext cx="8763000" cy="5262979"/>
          </a:xfrm>
          <a:prstGeom prst="rect">
            <a:avLst/>
          </a:prstGeom>
          <a:noFill/>
        </p:spPr>
        <p:txBody>
          <a:bodyPr wrap="square" rtlCol="0">
            <a:spAutoFit/>
          </a:bodyPr>
          <a:lstStyle/>
          <a:p>
            <a:r>
              <a:rPr lang="en-US" dirty="0">
                <a:latin typeface="Calibri" pitchFamily="34" charset="0"/>
                <a:cs typeface="Calibri" pitchFamily="34" charset="0"/>
              </a:rPr>
              <a:t>Two variables, </a:t>
            </a:r>
            <a:r>
              <a:rPr lang="en-US" b="1" dirty="0">
                <a:latin typeface="Calibri" pitchFamily="34" charset="0"/>
                <a:cs typeface="Calibri" pitchFamily="34" charset="0"/>
              </a:rPr>
              <a:t>x</a:t>
            </a:r>
            <a:r>
              <a:rPr lang="en-US" dirty="0">
                <a:latin typeface="Calibri" pitchFamily="34" charset="0"/>
                <a:cs typeface="Calibri" pitchFamily="34" charset="0"/>
              </a:rPr>
              <a:t> and </a:t>
            </a:r>
            <a:r>
              <a:rPr lang="en-US" b="1" dirty="0">
                <a:latin typeface="Calibri" pitchFamily="34" charset="0"/>
                <a:cs typeface="Calibri" pitchFamily="34" charset="0"/>
              </a:rPr>
              <a:t>y</a:t>
            </a:r>
            <a:r>
              <a:rPr lang="en-US" dirty="0">
                <a:latin typeface="Calibri" pitchFamily="34" charset="0"/>
                <a:cs typeface="Calibri" pitchFamily="34" charset="0"/>
              </a:rPr>
              <a:t>, can be related to each other in two ways:</a:t>
            </a:r>
          </a:p>
          <a:p>
            <a:endParaRPr lang="en-US" dirty="0">
              <a:latin typeface="Calibri" pitchFamily="34" charset="0"/>
              <a:cs typeface="Calibri" pitchFamily="34" charset="0"/>
            </a:endParaRPr>
          </a:p>
          <a:p>
            <a:pPr marL="457200" indent="-457200">
              <a:buFont typeface="Arial" panose="020B0604020202020204" pitchFamily="34" charset="0"/>
              <a:buChar char="•"/>
            </a:pPr>
            <a:r>
              <a:rPr lang="en-US" dirty="0">
                <a:latin typeface="Calibri" pitchFamily="34" charset="0"/>
                <a:cs typeface="Calibri" pitchFamily="34" charset="0"/>
              </a:rPr>
              <a:t>In a Deterministic Way – i.e., </a:t>
            </a:r>
            <a:r>
              <a:rPr lang="en-US" b="1" dirty="0">
                <a:latin typeface="Calibri" pitchFamily="34" charset="0"/>
                <a:cs typeface="Calibri" pitchFamily="34" charset="0"/>
              </a:rPr>
              <a:t>y</a:t>
            </a:r>
            <a:r>
              <a:rPr lang="en-US" dirty="0">
                <a:latin typeface="Calibri" pitchFamily="34" charset="0"/>
                <a:cs typeface="Calibri" pitchFamily="34" charset="0"/>
              </a:rPr>
              <a:t> is some mathematical function of </a:t>
            </a:r>
            <a:r>
              <a:rPr lang="en-US" b="1" dirty="0">
                <a:latin typeface="Calibri" pitchFamily="34" charset="0"/>
                <a:cs typeface="Calibri" pitchFamily="34" charset="0"/>
              </a:rPr>
              <a:t>x</a:t>
            </a:r>
            <a:r>
              <a:rPr lang="en-US" dirty="0">
                <a:latin typeface="Calibri" pitchFamily="34" charset="0"/>
                <a:cs typeface="Calibri" pitchFamily="34" charset="0"/>
              </a:rPr>
              <a:t> (e.g., </a:t>
            </a:r>
            <a:r>
              <a:rPr lang="en-US" b="1" dirty="0">
                <a:latin typeface="Calibri" pitchFamily="34" charset="0"/>
                <a:cs typeface="Calibri" pitchFamily="34" charset="0"/>
              </a:rPr>
              <a:t>y</a:t>
            </a:r>
            <a:r>
              <a:rPr lang="en-US" dirty="0">
                <a:latin typeface="Calibri" pitchFamily="34" charset="0"/>
                <a:cs typeface="Calibri" pitchFamily="34" charset="0"/>
              </a:rPr>
              <a:t>=log(</a:t>
            </a:r>
            <a:r>
              <a:rPr lang="en-US" b="1" dirty="0">
                <a:latin typeface="Calibri" pitchFamily="34" charset="0"/>
                <a:cs typeface="Calibri" pitchFamily="34" charset="0"/>
              </a:rPr>
              <a:t>x</a:t>
            </a:r>
            <a:r>
              <a:rPr lang="en-US" dirty="0">
                <a:latin typeface="Calibri" pitchFamily="34" charset="0"/>
                <a:cs typeface="Calibri" pitchFamily="34" charset="0"/>
              </a:rPr>
              <a:t>+8); </a:t>
            </a:r>
            <a:r>
              <a:rPr lang="en-US" b="1" dirty="0">
                <a:latin typeface="Calibri" pitchFamily="34" charset="0"/>
                <a:cs typeface="Calibri" pitchFamily="34" charset="0"/>
              </a:rPr>
              <a:t>y</a:t>
            </a:r>
            <a:r>
              <a:rPr lang="en-US" dirty="0">
                <a:latin typeface="Calibri" pitchFamily="34" charset="0"/>
                <a:cs typeface="Calibri" pitchFamily="34" charset="0"/>
              </a:rPr>
              <a:t>=</a:t>
            </a:r>
            <a:r>
              <a:rPr lang="en-US" b="1" dirty="0">
                <a:latin typeface="Calibri" pitchFamily="34" charset="0"/>
                <a:cs typeface="Calibri" pitchFamily="34" charset="0"/>
              </a:rPr>
              <a:t>x</a:t>
            </a:r>
            <a:r>
              <a:rPr lang="en-US" baseline="30000" dirty="0">
                <a:latin typeface="Calibri" pitchFamily="34" charset="0"/>
                <a:cs typeface="Calibri" pitchFamily="34" charset="0"/>
              </a:rPr>
              <a:t>2</a:t>
            </a:r>
            <a:r>
              <a:rPr lang="en-US" dirty="0">
                <a:latin typeface="Calibri" pitchFamily="34" charset="0"/>
                <a:cs typeface="Calibri" pitchFamily="34" charset="0"/>
              </a:rPr>
              <a:t>; </a:t>
            </a:r>
            <a:r>
              <a:rPr lang="en-US" b="1" dirty="0">
                <a:latin typeface="Calibri" pitchFamily="34" charset="0"/>
                <a:cs typeface="Calibri" pitchFamily="34" charset="0"/>
              </a:rPr>
              <a:t>y</a:t>
            </a:r>
            <a:r>
              <a:rPr lang="en-US" dirty="0">
                <a:latin typeface="Calibri" pitchFamily="34" charset="0"/>
                <a:cs typeface="Calibri" pitchFamily="34" charset="0"/>
              </a:rPr>
              <a:t>=4</a:t>
            </a:r>
            <a:r>
              <a:rPr lang="en-US" b="1" dirty="0">
                <a:latin typeface="Calibri" pitchFamily="34" charset="0"/>
                <a:cs typeface="Calibri" pitchFamily="34" charset="0"/>
              </a:rPr>
              <a:t>x</a:t>
            </a:r>
            <a:r>
              <a:rPr lang="en-US" dirty="0">
                <a:latin typeface="Calibri" pitchFamily="34" charset="0"/>
                <a:cs typeface="Calibri" pitchFamily="34" charset="0"/>
              </a:rPr>
              <a:t>+8; etc.) and if we know </a:t>
            </a:r>
            <a:r>
              <a:rPr lang="en-US" b="1" dirty="0">
                <a:latin typeface="Calibri" pitchFamily="34" charset="0"/>
                <a:cs typeface="Calibri" pitchFamily="34" charset="0"/>
              </a:rPr>
              <a:t>x</a:t>
            </a:r>
            <a:r>
              <a:rPr lang="en-US" dirty="0">
                <a:latin typeface="Calibri" pitchFamily="34" charset="0"/>
                <a:cs typeface="Calibri" pitchFamily="34" charset="0"/>
              </a:rPr>
              <a:t>, we can calculate </a:t>
            </a:r>
            <a:r>
              <a:rPr lang="en-US" b="1" dirty="0">
                <a:latin typeface="Calibri" pitchFamily="34" charset="0"/>
                <a:cs typeface="Calibri" pitchFamily="34" charset="0"/>
              </a:rPr>
              <a:t>y</a:t>
            </a:r>
            <a:r>
              <a:rPr lang="en-US" dirty="0">
                <a:latin typeface="Calibri" pitchFamily="34" charset="0"/>
                <a:cs typeface="Calibri" pitchFamily="34" charset="0"/>
              </a:rPr>
              <a:t>.</a:t>
            </a:r>
          </a:p>
          <a:p>
            <a:pPr marL="914400" lvl="1" indent="-457200">
              <a:buFont typeface="Arial" pitchFamily="34" charset="0"/>
              <a:buChar char="•"/>
            </a:pPr>
            <a:r>
              <a:rPr lang="en-US" dirty="0">
                <a:latin typeface="Calibri" pitchFamily="34" charset="0"/>
                <a:cs typeface="Calibri" pitchFamily="34" charset="0"/>
              </a:rPr>
              <a:t>E.g., person’s height in centimeters (</a:t>
            </a:r>
            <a:r>
              <a:rPr lang="en-US" b="1" dirty="0">
                <a:latin typeface="Calibri" pitchFamily="34" charset="0"/>
                <a:cs typeface="Calibri" pitchFamily="34" charset="0"/>
              </a:rPr>
              <a:t>x</a:t>
            </a:r>
            <a:r>
              <a:rPr lang="en-US" dirty="0">
                <a:latin typeface="Calibri" pitchFamily="34" charset="0"/>
                <a:cs typeface="Calibri" pitchFamily="34" charset="0"/>
              </a:rPr>
              <a:t>) and in meters (</a:t>
            </a:r>
            <a:r>
              <a:rPr lang="en-US" b="1" dirty="0">
                <a:latin typeface="Calibri" pitchFamily="34" charset="0"/>
                <a:cs typeface="Calibri" pitchFamily="34" charset="0"/>
              </a:rPr>
              <a:t>y</a:t>
            </a:r>
            <a:r>
              <a:rPr lang="en-US" dirty="0">
                <a:latin typeface="Calibri" pitchFamily="34" charset="0"/>
                <a:cs typeface="Calibri" pitchFamily="34" charset="0"/>
              </a:rPr>
              <a:t>)</a:t>
            </a:r>
          </a:p>
          <a:p>
            <a:pPr marL="457200" indent="-457200"/>
            <a:endParaRPr lang="en-US" dirty="0">
              <a:latin typeface="Calibri" pitchFamily="34" charset="0"/>
              <a:cs typeface="Calibri" pitchFamily="34" charset="0"/>
            </a:endParaRPr>
          </a:p>
          <a:p>
            <a:pPr marL="457200" indent="-457200">
              <a:buFont typeface="Arial" panose="020B0604020202020204" pitchFamily="34" charset="0"/>
              <a:buChar char="•"/>
            </a:pPr>
            <a:r>
              <a:rPr lang="en-US" dirty="0">
                <a:latin typeface="Calibri" pitchFamily="34" charset="0"/>
                <a:cs typeface="Calibri" pitchFamily="34" charset="0"/>
              </a:rPr>
              <a:t>In a Non-Deterministic Way – i.e., there is some general relationship between </a:t>
            </a:r>
            <a:r>
              <a:rPr lang="en-US" b="1" dirty="0">
                <a:latin typeface="Calibri" pitchFamily="34" charset="0"/>
                <a:cs typeface="Calibri" pitchFamily="34" charset="0"/>
              </a:rPr>
              <a:t>x</a:t>
            </a:r>
            <a:r>
              <a:rPr lang="en-US" dirty="0">
                <a:latin typeface="Calibri" pitchFamily="34" charset="0"/>
                <a:cs typeface="Calibri" pitchFamily="34" charset="0"/>
              </a:rPr>
              <a:t> and </a:t>
            </a:r>
            <a:r>
              <a:rPr lang="en-US" b="1" dirty="0">
                <a:latin typeface="Calibri" pitchFamily="34" charset="0"/>
                <a:cs typeface="Calibri" pitchFamily="34" charset="0"/>
              </a:rPr>
              <a:t>y</a:t>
            </a:r>
            <a:r>
              <a:rPr lang="en-US" dirty="0">
                <a:latin typeface="Calibri" pitchFamily="34" charset="0"/>
                <a:cs typeface="Calibri" pitchFamily="34" charset="0"/>
              </a:rPr>
              <a:t>, but no formula that will enable you to calculate the precise value of </a:t>
            </a:r>
            <a:r>
              <a:rPr lang="en-US" b="1" dirty="0">
                <a:latin typeface="Calibri" pitchFamily="34" charset="0"/>
                <a:cs typeface="Calibri" pitchFamily="34" charset="0"/>
              </a:rPr>
              <a:t>y</a:t>
            </a:r>
            <a:r>
              <a:rPr lang="en-US" dirty="0">
                <a:latin typeface="Calibri" pitchFamily="34" charset="0"/>
                <a:cs typeface="Calibri" pitchFamily="34" charset="0"/>
              </a:rPr>
              <a:t> for </a:t>
            </a:r>
            <a:r>
              <a:rPr lang="en-US" b="1" dirty="0">
                <a:latin typeface="Calibri" pitchFamily="34" charset="0"/>
                <a:cs typeface="Calibri" pitchFamily="34" charset="0"/>
              </a:rPr>
              <a:t>x</a:t>
            </a:r>
            <a:r>
              <a:rPr lang="en-US" dirty="0">
                <a:latin typeface="Calibri" pitchFamily="34" charset="0"/>
                <a:cs typeface="Calibri" pitchFamily="34" charset="0"/>
              </a:rPr>
              <a:t>.</a:t>
            </a:r>
          </a:p>
          <a:p>
            <a:pPr marL="914400" lvl="1" indent="-457200">
              <a:buFont typeface="Arial" pitchFamily="34" charset="0"/>
              <a:buChar char="•"/>
            </a:pPr>
            <a:r>
              <a:rPr lang="en-US" dirty="0">
                <a:latin typeface="Calibri" pitchFamily="34" charset="0"/>
                <a:cs typeface="Calibri" pitchFamily="34" charset="0"/>
              </a:rPr>
              <a:t>E.g., SAT scores and college GPA (positive relationship); </a:t>
            </a:r>
          </a:p>
          <a:p>
            <a:pPr marL="914400" lvl="1" indent="-457200">
              <a:buFont typeface="Arial" pitchFamily="34" charset="0"/>
              <a:buChar char="•"/>
            </a:pPr>
            <a:r>
              <a:rPr lang="en-US" dirty="0">
                <a:latin typeface="Calibri" pitchFamily="34" charset="0"/>
                <a:cs typeface="Calibri" pitchFamily="34" charset="0"/>
              </a:rPr>
              <a:t>Crime Rate and Household Income (negative relationship); </a:t>
            </a:r>
          </a:p>
          <a:p>
            <a:pPr marL="914400" lvl="1" indent="-457200">
              <a:buFont typeface="Arial" pitchFamily="34" charset="0"/>
              <a:buChar char="•"/>
            </a:pPr>
            <a:r>
              <a:rPr lang="en-US" dirty="0">
                <a:latin typeface="Calibri" pitchFamily="34" charset="0"/>
                <a:cs typeface="Calibri" pitchFamily="34" charset="0"/>
              </a:rPr>
              <a:t>Temperature in room and comfort level (seemingly quadratic relationship)</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8458200" cy="762000"/>
          </a:xfrm>
        </p:spPr>
        <p:txBody>
          <a:bodyPr/>
          <a:lstStyle/>
          <a:p>
            <a:pPr algn="l"/>
            <a:r>
              <a:rPr lang="en-US" sz="3600" b="1" dirty="0">
                <a:solidFill>
                  <a:schemeClr val="tx1"/>
                </a:solidFill>
                <a:latin typeface="Calibri" pitchFamily="34" charset="0"/>
                <a:cs typeface="Calibri" pitchFamily="34" charset="0"/>
              </a:rPr>
              <a:t>The Simplest Deterministic Relationship</a:t>
            </a:r>
          </a:p>
        </p:txBody>
      </p:sp>
      <p:sp>
        <p:nvSpPr>
          <p:cNvPr id="3" name="TextBox 2"/>
          <p:cNvSpPr txBox="1"/>
          <p:nvPr/>
        </p:nvSpPr>
        <p:spPr>
          <a:xfrm>
            <a:off x="0" y="1143000"/>
            <a:ext cx="9144000" cy="3077766"/>
          </a:xfrm>
          <a:prstGeom prst="rect">
            <a:avLst/>
          </a:prstGeom>
          <a:noFill/>
        </p:spPr>
        <p:txBody>
          <a:bodyPr wrap="square" rtlCol="0">
            <a:spAutoFit/>
          </a:bodyPr>
          <a:lstStyle/>
          <a:p>
            <a:pPr marL="457200" indent="-457200">
              <a:buFont typeface="Arial" pitchFamily="34" charset="0"/>
              <a:buChar char="•"/>
            </a:pPr>
            <a:r>
              <a:rPr lang="en-US" dirty="0">
                <a:latin typeface="Calibri" pitchFamily="34" charset="0"/>
                <a:cs typeface="Calibri" pitchFamily="34" charset="0"/>
              </a:rPr>
              <a:t>The simplest deterministic mathematical relationship between two variables x and y is a linear relationship y=</a:t>
            </a:r>
            <a:r>
              <a:rPr lang="en-US" dirty="0" err="1">
                <a:latin typeface="Calibri" pitchFamily="34" charset="0"/>
                <a:cs typeface="Calibri" pitchFamily="34" charset="0"/>
              </a:rPr>
              <a:t>mx+b</a:t>
            </a:r>
            <a:r>
              <a:rPr lang="en-US" dirty="0">
                <a:latin typeface="Calibri" pitchFamily="34" charset="0"/>
                <a:cs typeface="Calibri" pitchFamily="34" charset="0"/>
              </a:rPr>
              <a:t>, which statisticians write as y = </a:t>
            </a:r>
            <a:r>
              <a:rPr lang="el-GR" dirty="0">
                <a:latin typeface="Calibri" pitchFamily="34" charset="0"/>
                <a:cs typeface="Calibri" pitchFamily="34" charset="0"/>
              </a:rPr>
              <a:t>β</a:t>
            </a:r>
            <a:r>
              <a:rPr lang="en-US" sz="1200" dirty="0">
                <a:latin typeface="Calibri" pitchFamily="34" charset="0"/>
                <a:cs typeface="Calibri" pitchFamily="34" charset="0"/>
              </a:rPr>
              <a:t>0</a:t>
            </a:r>
            <a:r>
              <a:rPr lang="en-US" dirty="0">
                <a:latin typeface="Calibri" pitchFamily="34" charset="0"/>
                <a:cs typeface="Calibri" pitchFamily="34" charset="0"/>
              </a:rPr>
              <a:t> + </a:t>
            </a:r>
            <a:r>
              <a:rPr lang="el-GR" dirty="0">
                <a:latin typeface="Calibri" pitchFamily="34" charset="0"/>
                <a:cs typeface="Calibri" pitchFamily="34" charset="0"/>
              </a:rPr>
              <a:t>β</a:t>
            </a:r>
            <a:r>
              <a:rPr lang="en-US" sz="1200" dirty="0">
                <a:latin typeface="Calibri" pitchFamily="34" charset="0"/>
                <a:cs typeface="Calibri" pitchFamily="34" charset="0"/>
              </a:rPr>
              <a:t>1</a:t>
            </a:r>
            <a:r>
              <a:rPr lang="en-US" dirty="0">
                <a:latin typeface="Calibri" pitchFamily="34" charset="0"/>
                <a:cs typeface="Calibri" pitchFamily="34" charset="0"/>
              </a:rPr>
              <a:t>x. </a:t>
            </a:r>
          </a:p>
          <a:p>
            <a:pPr marL="457200" indent="-457200">
              <a:buFont typeface="Arial" pitchFamily="34" charset="0"/>
              <a:buChar char="•"/>
            </a:pPr>
            <a:r>
              <a:rPr lang="en-US" dirty="0">
                <a:latin typeface="Calibri" pitchFamily="34" charset="0"/>
                <a:cs typeface="Calibri" pitchFamily="34" charset="0"/>
              </a:rPr>
              <a:t>The set of pairs (</a:t>
            </a:r>
            <a:r>
              <a:rPr lang="en-US" dirty="0" err="1">
                <a:latin typeface="Calibri" pitchFamily="34" charset="0"/>
                <a:cs typeface="Calibri" pitchFamily="34" charset="0"/>
              </a:rPr>
              <a:t>x,y</a:t>
            </a:r>
            <a:r>
              <a:rPr lang="en-US" dirty="0">
                <a:latin typeface="Calibri" pitchFamily="34" charset="0"/>
                <a:cs typeface="Calibri" pitchFamily="34" charset="0"/>
              </a:rPr>
              <a:t>) for which y = </a:t>
            </a:r>
            <a:r>
              <a:rPr lang="el-GR" dirty="0">
                <a:latin typeface="Calibri" pitchFamily="34" charset="0"/>
                <a:cs typeface="Calibri" pitchFamily="34" charset="0"/>
              </a:rPr>
              <a:t>β</a:t>
            </a:r>
            <a:r>
              <a:rPr lang="en-US" sz="1200" dirty="0">
                <a:latin typeface="Calibri" pitchFamily="34" charset="0"/>
                <a:cs typeface="Calibri" pitchFamily="34" charset="0"/>
              </a:rPr>
              <a:t>0</a:t>
            </a:r>
            <a:r>
              <a:rPr lang="en-US" dirty="0">
                <a:latin typeface="Calibri" pitchFamily="34" charset="0"/>
                <a:cs typeface="Calibri" pitchFamily="34" charset="0"/>
              </a:rPr>
              <a:t> + </a:t>
            </a:r>
            <a:r>
              <a:rPr lang="el-GR" dirty="0">
                <a:latin typeface="Calibri" pitchFamily="34" charset="0"/>
                <a:cs typeface="Calibri" pitchFamily="34" charset="0"/>
              </a:rPr>
              <a:t>β</a:t>
            </a:r>
            <a:r>
              <a:rPr lang="en-US" sz="1200" dirty="0">
                <a:latin typeface="Calibri" pitchFamily="34" charset="0"/>
                <a:cs typeface="Calibri" pitchFamily="34" charset="0"/>
              </a:rPr>
              <a:t>1</a:t>
            </a:r>
            <a:r>
              <a:rPr lang="en-US" dirty="0">
                <a:latin typeface="Calibri" pitchFamily="34" charset="0"/>
                <a:cs typeface="Calibri" pitchFamily="34" charset="0"/>
              </a:rPr>
              <a:t>x determines a straight line with slope </a:t>
            </a:r>
            <a:r>
              <a:rPr lang="el-GR" dirty="0">
                <a:latin typeface="Calibri" pitchFamily="34" charset="0"/>
                <a:cs typeface="Calibri" pitchFamily="34" charset="0"/>
              </a:rPr>
              <a:t>β</a:t>
            </a:r>
            <a:r>
              <a:rPr lang="en-US" sz="1200" dirty="0">
                <a:latin typeface="Calibri" pitchFamily="34" charset="0"/>
                <a:cs typeface="Calibri" pitchFamily="34" charset="0"/>
              </a:rPr>
              <a:t>1</a:t>
            </a:r>
            <a:r>
              <a:rPr lang="en-US" dirty="0">
                <a:latin typeface="Calibri" pitchFamily="34" charset="0"/>
                <a:cs typeface="Calibri" pitchFamily="34" charset="0"/>
              </a:rPr>
              <a:t> and y-intercept </a:t>
            </a:r>
            <a:r>
              <a:rPr lang="el-GR" dirty="0">
                <a:latin typeface="Calibri" pitchFamily="34" charset="0"/>
                <a:cs typeface="Calibri" pitchFamily="34" charset="0"/>
              </a:rPr>
              <a:t>β</a:t>
            </a:r>
            <a:r>
              <a:rPr lang="en-US" sz="1200" dirty="0">
                <a:latin typeface="Calibri" pitchFamily="34" charset="0"/>
                <a:cs typeface="Calibri" pitchFamily="34" charset="0"/>
              </a:rPr>
              <a:t>0</a:t>
            </a:r>
            <a:r>
              <a:rPr lang="en-US" dirty="0">
                <a:latin typeface="Calibri" pitchFamily="34" charset="0"/>
                <a:cs typeface="Calibri" pitchFamily="34" charset="0"/>
              </a:rPr>
              <a:t>.</a:t>
            </a:r>
          </a:p>
          <a:p>
            <a:pPr marL="914400" lvl="1" indent="-457200">
              <a:buFont typeface="Arial" pitchFamily="34" charset="0"/>
              <a:buChar char="•"/>
            </a:pPr>
            <a:r>
              <a:rPr lang="en-US" sz="1800" dirty="0">
                <a:latin typeface="Calibri" pitchFamily="34" charset="0"/>
                <a:cs typeface="Calibri" pitchFamily="34" charset="0"/>
              </a:rPr>
              <a:t>The slope of a line is the change in </a:t>
            </a:r>
            <a:r>
              <a:rPr lang="en-US" sz="1800" i="1" dirty="0">
                <a:latin typeface="Calibri" pitchFamily="34" charset="0"/>
                <a:cs typeface="Calibri" pitchFamily="34" charset="0"/>
              </a:rPr>
              <a:t>y</a:t>
            </a:r>
            <a:r>
              <a:rPr lang="en-US" sz="1800" dirty="0">
                <a:latin typeface="Calibri" pitchFamily="34" charset="0"/>
                <a:cs typeface="Calibri" pitchFamily="34" charset="0"/>
              </a:rPr>
              <a:t> for a 1-unit increase in </a:t>
            </a:r>
            <a:r>
              <a:rPr lang="en-US" sz="1800" i="1" dirty="0">
                <a:latin typeface="Calibri" pitchFamily="34" charset="0"/>
                <a:cs typeface="Calibri" pitchFamily="34" charset="0"/>
              </a:rPr>
              <a:t>x</a:t>
            </a:r>
            <a:r>
              <a:rPr lang="en-US" sz="1800" dirty="0">
                <a:latin typeface="Calibri" pitchFamily="34" charset="0"/>
                <a:cs typeface="Calibri" pitchFamily="34" charset="0"/>
              </a:rPr>
              <a:t>. For example, if </a:t>
            </a:r>
            <a:r>
              <a:rPr lang="en-US" sz="1800" i="1" dirty="0">
                <a:latin typeface="Calibri" pitchFamily="34" charset="0"/>
                <a:cs typeface="Calibri" pitchFamily="34" charset="0"/>
              </a:rPr>
              <a:t>y</a:t>
            </a:r>
            <a:r>
              <a:rPr lang="en-US" sz="1800" dirty="0">
                <a:latin typeface="Calibri" pitchFamily="34" charset="0"/>
                <a:cs typeface="Calibri" pitchFamily="34" charset="0"/>
              </a:rPr>
              <a:t> = -3</a:t>
            </a:r>
            <a:r>
              <a:rPr lang="en-US" sz="1800" i="1" dirty="0">
                <a:latin typeface="Calibri" pitchFamily="34" charset="0"/>
                <a:cs typeface="Calibri" pitchFamily="34" charset="0"/>
              </a:rPr>
              <a:t>x</a:t>
            </a:r>
            <a:r>
              <a:rPr lang="en-US" sz="1800" dirty="0">
                <a:latin typeface="Calibri" pitchFamily="34" charset="0"/>
                <a:cs typeface="Calibri" pitchFamily="34" charset="0"/>
              </a:rPr>
              <a:t> + 2, then y decreases by 3 when x increases by 1, so the slope is -3. The y-intercept (2) is the height at which the line crosses the vertical y-axis and is obtained by setting x=0 in the equation</a:t>
            </a:r>
            <a:r>
              <a:rPr lang="en-US" sz="2000" dirty="0">
                <a:latin typeface="Calibri" pitchFamily="34" charset="0"/>
                <a:cs typeface="Calibri" pitchFamily="34" charset="0"/>
              </a:rPr>
              <a:t>.</a:t>
            </a:r>
          </a:p>
        </p:txBody>
      </p:sp>
      <p:pic>
        <p:nvPicPr>
          <p:cNvPr id="52226" name="Picture 2"/>
          <p:cNvPicPr>
            <a:picLocks noChangeAspect="1" noChangeArrowheads="1"/>
          </p:cNvPicPr>
          <p:nvPr/>
        </p:nvPicPr>
        <p:blipFill>
          <a:blip r:embed="rId2" cstate="print"/>
          <a:srcRect/>
          <a:stretch>
            <a:fillRect/>
          </a:stretch>
        </p:blipFill>
        <p:spPr bwMode="auto">
          <a:xfrm>
            <a:off x="3276600" y="3931735"/>
            <a:ext cx="2838450" cy="2830052"/>
          </a:xfrm>
          <a:prstGeom prst="rect">
            <a:avLst/>
          </a:prstGeom>
          <a:noFill/>
          <a:ln w="9525">
            <a:noFill/>
            <a:miter lim="800000"/>
            <a:headEnd/>
            <a:tailEnd/>
          </a:ln>
        </p:spPr>
      </p:pic>
      <p:graphicFrame>
        <p:nvGraphicFramePr>
          <p:cNvPr id="4" name="Table 3">
            <a:extLst>
              <a:ext uri="{FF2B5EF4-FFF2-40B4-BE49-F238E27FC236}">
                <a16:creationId xmlns:a16="http://schemas.microsoft.com/office/drawing/2014/main" id="{E92B9D48-44C1-4DD8-8F69-2A076D5E59E2}"/>
              </a:ext>
            </a:extLst>
          </p:cNvPr>
          <p:cNvGraphicFramePr>
            <a:graphicFrameLocks noGrp="1"/>
          </p:cNvGraphicFramePr>
          <p:nvPr>
            <p:extLst>
              <p:ext uri="{D42A27DB-BD31-4B8C-83A1-F6EECF244321}">
                <p14:modId xmlns:p14="http://schemas.microsoft.com/office/powerpoint/2010/main" val="3722596831"/>
              </p:ext>
            </p:extLst>
          </p:nvPr>
        </p:nvGraphicFramePr>
        <p:xfrm>
          <a:off x="6629400" y="4419600"/>
          <a:ext cx="1219200" cy="202692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1275253285"/>
                    </a:ext>
                  </a:extLst>
                </a:gridCol>
                <a:gridCol w="609600">
                  <a:extLst>
                    <a:ext uri="{9D8B030D-6E8A-4147-A177-3AD203B41FA5}">
                      <a16:colId xmlns:a16="http://schemas.microsoft.com/office/drawing/2014/main" val="1490109388"/>
                    </a:ext>
                  </a:extLst>
                </a:gridCol>
              </a:tblGrid>
              <a:tr h="190500">
                <a:tc>
                  <a:txBody>
                    <a:bodyPr/>
                    <a:lstStyle/>
                    <a:p>
                      <a:pPr algn="ctr" fontAlgn="b"/>
                      <a:r>
                        <a:rPr lang="en-US" sz="1600" u="none" strike="noStrike" dirty="0">
                          <a:effectLst/>
                          <a:latin typeface="Calibri" panose="020F0502020204030204" pitchFamily="34" charset="0"/>
                          <a:cs typeface="Calibri" panose="020F0502020204030204" pitchFamily="34" charset="0"/>
                        </a:rPr>
                        <a:t>x</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Calibri" panose="020F0502020204030204" pitchFamily="34" charset="0"/>
                          <a:cs typeface="Calibri" panose="020F0502020204030204" pitchFamily="34" charset="0"/>
                        </a:rPr>
                        <a:t>y</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2803736"/>
                  </a:ext>
                </a:extLst>
              </a:tr>
              <a:tr h="190500">
                <a:tc>
                  <a:txBody>
                    <a:bodyPr/>
                    <a:lstStyle/>
                    <a:p>
                      <a:pPr algn="ctr" fontAlgn="b"/>
                      <a:r>
                        <a:rPr lang="en-US" sz="1600" u="none" strike="noStrike" dirty="0">
                          <a:effectLst/>
                          <a:latin typeface="Calibri" panose="020F0502020204030204" pitchFamily="34" charset="0"/>
                          <a:cs typeface="Calibri" panose="020F0502020204030204" pitchFamily="34" charset="0"/>
                        </a:rPr>
                        <a:t>-4</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1600" u="none" strike="noStrike" dirty="0">
                          <a:effectLst/>
                          <a:latin typeface="Calibri" panose="020F0502020204030204" pitchFamily="34" charset="0"/>
                          <a:cs typeface="Calibri" panose="020F0502020204030204" pitchFamily="34" charset="0"/>
                        </a:rPr>
                        <a:t>14</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307027838"/>
                  </a:ext>
                </a:extLst>
              </a:tr>
              <a:tr h="190500">
                <a:tc>
                  <a:txBody>
                    <a:bodyPr/>
                    <a:lstStyle/>
                    <a:p>
                      <a:pPr algn="ctr" fontAlgn="b"/>
                      <a:r>
                        <a:rPr lang="en-US" sz="1600" u="none" strike="noStrike">
                          <a:effectLst/>
                          <a:latin typeface="Calibri" panose="020F0502020204030204" pitchFamily="34" charset="0"/>
                          <a:cs typeface="Calibri" panose="020F0502020204030204" pitchFamily="34" charset="0"/>
                        </a:rPr>
                        <a:t>-3</a:t>
                      </a:r>
                      <a:endParaRPr lang="en-US" sz="16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ctr" fontAlgn="b"/>
                      <a:r>
                        <a:rPr lang="en-US" sz="1600" u="none" strike="noStrike" dirty="0">
                          <a:effectLst/>
                          <a:latin typeface="Calibri" panose="020F0502020204030204" pitchFamily="34" charset="0"/>
                          <a:cs typeface="Calibri" panose="020F0502020204030204" pitchFamily="34" charset="0"/>
                        </a:rPr>
                        <a:t>11</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773691914"/>
                  </a:ext>
                </a:extLst>
              </a:tr>
              <a:tr h="190500">
                <a:tc>
                  <a:txBody>
                    <a:bodyPr/>
                    <a:lstStyle/>
                    <a:p>
                      <a:pPr algn="ctr" fontAlgn="b"/>
                      <a:r>
                        <a:rPr lang="en-US" sz="1600" u="none" strike="noStrike">
                          <a:effectLst/>
                          <a:latin typeface="Calibri" panose="020F0502020204030204" pitchFamily="34" charset="0"/>
                          <a:cs typeface="Calibri" panose="020F0502020204030204" pitchFamily="34" charset="0"/>
                        </a:rPr>
                        <a:t>-2</a:t>
                      </a:r>
                      <a:endParaRPr lang="en-US" sz="16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ctr" fontAlgn="b"/>
                      <a:r>
                        <a:rPr lang="en-US" sz="1600" u="none" strike="noStrike" dirty="0">
                          <a:effectLst/>
                          <a:latin typeface="Calibri" panose="020F0502020204030204" pitchFamily="34" charset="0"/>
                          <a:cs typeface="Calibri" panose="020F0502020204030204" pitchFamily="34" charset="0"/>
                        </a:rPr>
                        <a:t>8</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68496442"/>
                  </a:ext>
                </a:extLst>
              </a:tr>
              <a:tr h="190500">
                <a:tc>
                  <a:txBody>
                    <a:bodyPr/>
                    <a:lstStyle/>
                    <a:p>
                      <a:pPr algn="ctr" fontAlgn="b"/>
                      <a:r>
                        <a:rPr lang="en-US" sz="1600" u="none" strike="noStrike">
                          <a:effectLst/>
                          <a:latin typeface="Calibri" panose="020F0502020204030204" pitchFamily="34" charset="0"/>
                          <a:cs typeface="Calibri" panose="020F0502020204030204" pitchFamily="34" charset="0"/>
                        </a:rPr>
                        <a:t>-1</a:t>
                      </a:r>
                      <a:endParaRPr lang="en-US" sz="16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ctr" fontAlgn="b"/>
                      <a:r>
                        <a:rPr lang="en-US" sz="1600" u="none" strike="noStrike" dirty="0">
                          <a:effectLst/>
                          <a:latin typeface="Calibri" panose="020F0502020204030204" pitchFamily="34" charset="0"/>
                          <a:cs typeface="Calibri" panose="020F0502020204030204" pitchFamily="34" charset="0"/>
                        </a:rPr>
                        <a:t>5</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92383193"/>
                  </a:ext>
                </a:extLst>
              </a:tr>
              <a:tr h="190500">
                <a:tc>
                  <a:txBody>
                    <a:bodyPr/>
                    <a:lstStyle/>
                    <a:p>
                      <a:pPr algn="ctr" fontAlgn="b"/>
                      <a:r>
                        <a:rPr lang="en-US" sz="1600" u="none" strike="noStrike">
                          <a:effectLst/>
                          <a:latin typeface="Calibri" panose="020F0502020204030204" pitchFamily="34" charset="0"/>
                          <a:cs typeface="Calibri" panose="020F0502020204030204" pitchFamily="34" charset="0"/>
                        </a:rPr>
                        <a:t>0</a:t>
                      </a:r>
                      <a:endParaRPr lang="en-US" sz="16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ctr" fontAlgn="b"/>
                      <a:r>
                        <a:rPr lang="en-US" sz="1600" u="none" strike="noStrike" dirty="0">
                          <a:effectLst/>
                          <a:latin typeface="Calibri" panose="020F0502020204030204" pitchFamily="34" charset="0"/>
                          <a:cs typeface="Calibri" panose="020F0502020204030204" pitchFamily="34" charset="0"/>
                        </a:rPr>
                        <a:t>2</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39991407"/>
                  </a:ext>
                </a:extLst>
              </a:tr>
              <a:tr h="190500">
                <a:tc>
                  <a:txBody>
                    <a:bodyPr/>
                    <a:lstStyle/>
                    <a:p>
                      <a:pPr algn="ctr" fontAlgn="b"/>
                      <a:r>
                        <a:rPr lang="en-US" sz="1600" u="none" strike="noStrike">
                          <a:effectLst/>
                          <a:latin typeface="Calibri" panose="020F0502020204030204" pitchFamily="34" charset="0"/>
                          <a:cs typeface="Calibri" panose="020F0502020204030204" pitchFamily="34" charset="0"/>
                        </a:rPr>
                        <a:t>1</a:t>
                      </a:r>
                      <a:endParaRPr lang="en-US" sz="16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ctr" fontAlgn="b"/>
                      <a:r>
                        <a:rPr lang="en-US" sz="1600" u="none" strike="noStrike" dirty="0">
                          <a:effectLst/>
                          <a:latin typeface="Calibri" panose="020F0502020204030204" pitchFamily="34" charset="0"/>
                          <a:cs typeface="Calibri" panose="020F0502020204030204" pitchFamily="34" charset="0"/>
                        </a:rPr>
                        <a:t>-1</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46239118"/>
                  </a:ext>
                </a:extLst>
              </a:tr>
              <a:tr h="190500">
                <a:tc>
                  <a:txBody>
                    <a:bodyPr/>
                    <a:lstStyle/>
                    <a:p>
                      <a:pPr algn="ctr" fontAlgn="b"/>
                      <a:r>
                        <a:rPr lang="en-US" sz="1600" u="none" strike="noStrike">
                          <a:effectLst/>
                          <a:latin typeface="Calibri" panose="020F0502020204030204" pitchFamily="34" charset="0"/>
                          <a:cs typeface="Calibri" panose="020F0502020204030204" pitchFamily="34" charset="0"/>
                        </a:rPr>
                        <a:t>2</a:t>
                      </a:r>
                      <a:endParaRPr lang="en-US" sz="16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ctr" fontAlgn="b"/>
                      <a:r>
                        <a:rPr lang="en-US" sz="1600" u="none" strike="noStrike" dirty="0">
                          <a:effectLst/>
                          <a:latin typeface="Calibri" panose="020F0502020204030204" pitchFamily="34" charset="0"/>
                          <a:cs typeface="Calibri" panose="020F0502020204030204" pitchFamily="34" charset="0"/>
                        </a:rPr>
                        <a:t>-4</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37020945"/>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8458200" cy="762000"/>
          </a:xfrm>
        </p:spPr>
        <p:txBody>
          <a:bodyPr/>
          <a:lstStyle/>
          <a:p>
            <a:pPr algn="l"/>
            <a:r>
              <a:rPr lang="en-US" sz="3600" b="1" dirty="0">
                <a:solidFill>
                  <a:schemeClr val="tx1"/>
                </a:solidFill>
                <a:latin typeface="Calibri" pitchFamily="34" charset="0"/>
                <a:cs typeface="Calibri" pitchFamily="34" charset="0"/>
              </a:rPr>
              <a:t>Non-Deterministic Relationship</a:t>
            </a:r>
          </a:p>
        </p:txBody>
      </p:sp>
      <p:sp>
        <p:nvSpPr>
          <p:cNvPr id="3" name="TextBox 2"/>
          <p:cNvSpPr txBox="1"/>
          <p:nvPr/>
        </p:nvSpPr>
        <p:spPr>
          <a:xfrm>
            <a:off x="0" y="1149489"/>
            <a:ext cx="9144000" cy="5632311"/>
          </a:xfrm>
          <a:prstGeom prst="rect">
            <a:avLst/>
          </a:prstGeom>
          <a:noFill/>
        </p:spPr>
        <p:txBody>
          <a:bodyPr wrap="square" rtlCol="0">
            <a:spAutoFit/>
          </a:bodyPr>
          <a:lstStyle/>
          <a:p>
            <a:pPr marL="457200" indent="-457200">
              <a:buFont typeface="Arial" pitchFamily="34" charset="0"/>
              <a:buChar char="•"/>
            </a:pPr>
            <a:r>
              <a:rPr lang="en-US" sz="2000" dirty="0">
                <a:latin typeface="Calibri" pitchFamily="34" charset="0"/>
                <a:cs typeface="Calibri" pitchFamily="34" charset="0"/>
              </a:rPr>
              <a:t>If two variables are not deterministically related, then for a fixed value of x the value of the second variable is random. </a:t>
            </a:r>
          </a:p>
          <a:p>
            <a:pPr marL="914400" lvl="1" indent="-457200">
              <a:buFont typeface="Arial" pitchFamily="34" charset="0"/>
              <a:buChar char="•"/>
            </a:pPr>
            <a:r>
              <a:rPr lang="en-US" sz="2000" dirty="0">
                <a:latin typeface="Calibri" pitchFamily="34" charset="0"/>
                <a:cs typeface="Calibri" pitchFamily="34" charset="0"/>
              </a:rPr>
              <a:t>If we’re investigating the relationship between age of a child and size of vocabulary and decide to select a child of age x=5.0 years, then before the selection is made, vocabulary size is a random variable, Y. </a:t>
            </a:r>
          </a:p>
          <a:p>
            <a:pPr marL="914400" lvl="1" indent="-457200">
              <a:buFont typeface="Arial" pitchFamily="34" charset="0"/>
              <a:buChar char="•"/>
            </a:pPr>
            <a:r>
              <a:rPr lang="en-US" sz="2000" dirty="0">
                <a:latin typeface="Calibri" pitchFamily="34" charset="0"/>
                <a:cs typeface="Calibri" pitchFamily="34" charset="0"/>
              </a:rPr>
              <a:t>After a particular 5 year old has been selected and tested, a vocabulary of y=2000 words may result. </a:t>
            </a:r>
          </a:p>
          <a:p>
            <a:pPr marL="914400" lvl="1" indent="-457200">
              <a:buFont typeface="Arial" pitchFamily="34" charset="0"/>
              <a:buChar char="•"/>
            </a:pPr>
            <a:r>
              <a:rPr lang="en-US" sz="2000" dirty="0">
                <a:latin typeface="Calibri" pitchFamily="34" charset="0"/>
                <a:cs typeface="Calibri" pitchFamily="34" charset="0"/>
              </a:rPr>
              <a:t>The observed value of Y associated with fixing x=5.0 was y=2000.</a:t>
            </a:r>
          </a:p>
          <a:p>
            <a:pPr marL="457200" indent="-457200">
              <a:buFont typeface="Arial" pitchFamily="34" charset="0"/>
              <a:buChar char="•"/>
            </a:pPr>
            <a:r>
              <a:rPr lang="en-US" sz="2000" dirty="0">
                <a:latin typeface="Calibri" pitchFamily="34" charset="0"/>
                <a:cs typeface="Calibri" pitchFamily="34" charset="0"/>
              </a:rPr>
              <a:t>The variable whose value is fixed by the experimenter will be denoted x (age in the example above), and is called</a:t>
            </a:r>
          </a:p>
          <a:p>
            <a:pPr marL="914400" lvl="1" indent="-457200">
              <a:buFont typeface="Arial" pitchFamily="34" charset="0"/>
              <a:buChar char="•"/>
            </a:pPr>
            <a:r>
              <a:rPr lang="en-US" sz="2000" dirty="0">
                <a:latin typeface="Calibri" pitchFamily="34" charset="0"/>
                <a:cs typeface="Calibri" pitchFamily="34" charset="0"/>
              </a:rPr>
              <a:t>The independent variable, or</a:t>
            </a:r>
          </a:p>
          <a:p>
            <a:pPr marL="914400" lvl="1" indent="-457200">
              <a:buFont typeface="Arial" pitchFamily="34" charset="0"/>
              <a:buChar char="•"/>
            </a:pPr>
            <a:r>
              <a:rPr lang="en-US" sz="2000" dirty="0">
                <a:latin typeface="Calibri" pitchFamily="34" charset="0"/>
                <a:cs typeface="Calibri" pitchFamily="34" charset="0"/>
              </a:rPr>
              <a:t>The explanatory variable, or</a:t>
            </a:r>
          </a:p>
          <a:p>
            <a:pPr marL="914400" lvl="1" indent="-457200">
              <a:buFont typeface="Arial" pitchFamily="34" charset="0"/>
              <a:buChar char="•"/>
            </a:pPr>
            <a:r>
              <a:rPr lang="en-US" sz="2000" dirty="0">
                <a:latin typeface="Calibri" pitchFamily="34" charset="0"/>
                <a:cs typeface="Calibri" pitchFamily="34" charset="0"/>
              </a:rPr>
              <a:t>The predictor</a:t>
            </a:r>
          </a:p>
          <a:p>
            <a:pPr marL="457200" indent="-457200">
              <a:buFont typeface="Arial" pitchFamily="34" charset="0"/>
              <a:buChar char="•"/>
            </a:pPr>
            <a:r>
              <a:rPr lang="en-US" sz="2000" dirty="0">
                <a:latin typeface="Calibri" pitchFamily="34" charset="0"/>
                <a:cs typeface="Calibri" pitchFamily="34" charset="0"/>
              </a:rPr>
              <a:t>For fixed values of x, the second variable will be random. The variable will be denoted by Y and its values will be denoted by y.  It is called</a:t>
            </a:r>
          </a:p>
          <a:p>
            <a:pPr marL="914400" lvl="1" indent="-457200">
              <a:buFont typeface="Arial" pitchFamily="34" charset="0"/>
              <a:buChar char="•"/>
            </a:pPr>
            <a:r>
              <a:rPr lang="en-US" sz="2000" dirty="0">
                <a:latin typeface="Calibri" pitchFamily="34" charset="0"/>
                <a:cs typeface="Calibri" pitchFamily="34" charset="0"/>
              </a:rPr>
              <a:t>The dependent variable, or</a:t>
            </a:r>
          </a:p>
          <a:p>
            <a:pPr marL="914400" lvl="1" indent="-457200">
              <a:buFont typeface="Arial" pitchFamily="34" charset="0"/>
              <a:buChar char="•"/>
            </a:pPr>
            <a:r>
              <a:rPr lang="en-US" sz="2000" dirty="0">
                <a:latin typeface="Calibri" pitchFamily="34" charset="0"/>
                <a:cs typeface="Calibri" pitchFamily="34" charset="0"/>
              </a:rPr>
              <a:t>The response variable (psychology/data mining lingo)</a:t>
            </a:r>
          </a:p>
          <a:p>
            <a:pPr marL="914400" lvl="1" indent="-457200">
              <a:buFont typeface="Arial" pitchFamily="34" charset="0"/>
              <a:buChar char="•"/>
            </a:pPr>
            <a:r>
              <a:rPr lang="en-US" sz="2000" dirty="0">
                <a:latin typeface="Calibri" pitchFamily="34" charset="0"/>
                <a:cs typeface="Calibri" pitchFamily="34" charset="0"/>
              </a:rPr>
              <a:t>The target variable (data mining lingo)</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8458200" cy="762000"/>
          </a:xfrm>
        </p:spPr>
        <p:txBody>
          <a:bodyPr/>
          <a:lstStyle/>
          <a:p>
            <a:pPr algn="l"/>
            <a:r>
              <a:rPr lang="en-US" sz="3600" b="1" dirty="0">
                <a:solidFill>
                  <a:schemeClr val="tx1"/>
                </a:solidFill>
                <a:latin typeface="Calibri" pitchFamily="34" charset="0"/>
                <a:cs typeface="Calibri" pitchFamily="34" charset="0"/>
              </a:rPr>
              <a:t>Example</a:t>
            </a:r>
          </a:p>
        </p:txBody>
      </p:sp>
      <p:sp>
        <p:nvSpPr>
          <p:cNvPr id="3" name="TextBox 2"/>
          <p:cNvSpPr txBox="1"/>
          <p:nvPr/>
        </p:nvSpPr>
        <p:spPr>
          <a:xfrm>
            <a:off x="0" y="1066801"/>
            <a:ext cx="9144000" cy="1938992"/>
          </a:xfrm>
          <a:prstGeom prst="rect">
            <a:avLst/>
          </a:prstGeom>
          <a:noFill/>
        </p:spPr>
        <p:txBody>
          <a:bodyPr wrap="square" rtlCol="0">
            <a:spAutoFit/>
          </a:bodyPr>
          <a:lstStyle/>
          <a:p>
            <a:pPr marL="457200" indent="-457200">
              <a:buFont typeface="Arial" pitchFamily="34" charset="0"/>
              <a:buChar char="•"/>
            </a:pPr>
            <a:r>
              <a:rPr lang="en-US" sz="2000" dirty="0">
                <a:latin typeface="Calibri" pitchFamily="34" charset="0"/>
                <a:cs typeface="Calibri" pitchFamily="34" charset="0"/>
              </a:rPr>
              <a:t>Think of a </a:t>
            </a:r>
            <a:r>
              <a:rPr lang="en-US" sz="2000" b="1" dirty="0" err="1">
                <a:latin typeface="Calibri" pitchFamily="34" charset="0"/>
                <a:cs typeface="Calibri" pitchFamily="34" charset="0"/>
              </a:rPr>
              <a:t>bivariate</a:t>
            </a:r>
            <a:r>
              <a:rPr lang="en-US" sz="2000" b="1" dirty="0">
                <a:latin typeface="Calibri" pitchFamily="34" charset="0"/>
                <a:cs typeface="Calibri" pitchFamily="34" charset="0"/>
              </a:rPr>
              <a:t> </a:t>
            </a:r>
            <a:r>
              <a:rPr lang="en-US" sz="2000" dirty="0">
                <a:latin typeface="Calibri" pitchFamily="34" charset="0"/>
                <a:cs typeface="Calibri" pitchFamily="34" charset="0"/>
              </a:rPr>
              <a:t>(two-variable) dataset with </a:t>
            </a:r>
            <a:r>
              <a:rPr lang="en-US" sz="2000" i="1" dirty="0">
                <a:latin typeface="Calibri" pitchFamily="34" charset="0"/>
                <a:cs typeface="Calibri" pitchFamily="34" charset="0"/>
              </a:rPr>
              <a:t>n</a:t>
            </a:r>
            <a:r>
              <a:rPr lang="en-US" sz="2000" dirty="0">
                <a:latin typeface="Calibri" pitchFamily="34" charset="0"/>
                <a:cs typeface="Calibri" pitchFamily="34" charset="0"/>
              </a:rPr>
              <a:t> pairs (x</a:t>
            </a:r>
            <a:r>
              <a:rPr lang="en-US" sz="1100" dirty="0">
                <a:latin typeface="Calibri" pitchFamily="34" charset="0"/>
                <a:cs typeface="Calibri" pitchFamily="34" charset="0"/>
              </a:rPr>
              <a:t>1</a:t>
            </a:r>
            <a:r>
              <a:rPr lang="en-US" sz="2000" dirty="0">
                <a:latin typeface="Calibri" pitchFamily="34" charset="0"/>
                <a:cs typeface="Calibri" pitchFamily="34" charset="0"/>
              </a:rPr>
              <a:t>, y</a:t>
            </a:r>
            <a:r>
              <a:rPr lang="en-US" sz="1100" dirty="0">
                <a:latin typeface="Calibri" pitchFamily="34" charset="0"/>
                <a:cs typeface="Calibri" pitchFamily="34" charset="0"/>
              </a:rPr>
              <a:t>1</a:t>
            </a:r>
            <a:r>
              <a:rPr lang="en-US" sz="2000" dirty="0">
                <a:latin typeface="Calibri" pitchFamily="34" charset="0"/>
                <a:cs typeface="Calibri" pitchFamily="34" charset="0"/>
              </a:rPr>
              <a:t>), (x</a:t>
            </a:r>
            <a:r>
              <a:rPr lang="en-US" sz="1100" dirty="0">
                <a:latin typeface="Calibri" pitchFamily="34" charset="0"/>
                <a:cs typeface="Calibri" pitchFamily="34" charset="0"/>
              </a:rPr>
              <a:t>2</a:t>
            </a:r>
            <a:r>
              <a:rPr lang="en-US" sz="2000" dirty="0">
                <a:latin typeface="Calibri" pitchFamily="34" charset="0"/>
                <a:cs typeface="Calibri" pitchFamily="34" charset="0"/>
              </a:rPr>
              <a:t>,y</a:t>
            </a:r>
            <a:r>
              <a:rPr lang="en-US" sz="1100" dirty="0">
                <a:latin typeface="Calibri" pitchFamily="34" charset="0"/>
                <a:cs typeface="Calibri" pitchFamily="34" charset="0"/>
              </a:rPr>
              <a:t>2</a:t>
            </a:r>
            <a:r>
              <a:rPr lang="en-US" sz="2000" dirty="0">
                <a:latin typeface="Calibri" pitchFamily="34" charset="0"/>
                <a:cs typeface="Calibri" pitchFamily="34" charset="0"/>
              </a:rPr>
              <a:t>),…,(</a:t>
            </a:r>
            <a:r>
              <a:rPr lang="en-US" sz="2000" dirty="0" err="1">
                <a:latin typeface="Calibri" pitchFamily="34" charset="0"/>
                <a:cs typeface="Calibri" pitchFamily="34" charset="0"/>
              </a:rPr>
              <a:t>x</a:t>
            </a:r>
            <a:r>
              <a:rPr lang="en-US" sz="1100" dirty="0" err="1">
                <a:latin typeface="Calibri" pitchFamily="34" charset="0"/>
                <a:cs typeface="Calibri" pitchFamily="34" charset="0"/>
              </a:rPr>
              <a:t>n</a:t>
            </a:r>
            <a:r>
              <a:rPr lang="en-US" sz="2000" dirty="0" err="1">
                <a:latin typeface="Calibri" pitchFamily="34" charset="0"/>
                <a:cs typeface="Calibri" pitchFamily="34" charset="0"/>
              </a:rPr>
              <a:t>,y</a:t>
            </a:r>
            <a:r>
              <a:rPr lang="en-US" sz="1100" dirty="0" err="1">
                <a:latin typeface="Calibri" pitchFamily="34" charset="0"/>
                <a:cs typeface="Calibri" pitchFamily="34" charset="0"/>
              </a:rPr>
              <a:t>n</a:t>
            </a:r>
            <a:r>
              <a:rPr lang="en-US" sz="2000" dirty="0">
                <a:latin typeface="Calibri" pitchFamily="34" charset="0"/>
                <a:cs typeface="Calibri" pitchFamily="34" charset="0"/>
              </a:rPr>
              <a:t>)</a:t>
            </a:r>
          </a:p>
          <a:p>
            <a:pPr marL="457200" indent="-457200">
              <a:buFont typeface="Arial" pitchFamily="34" charset="0"/>
              <a:buChar char="•"/>
            </a:pPr>
            <a:r>
              <a:rPr lang="en-US" sz="2000" dirty="0">
                <a:latin typeface="Calibri" pitchFamily="34" charset="0"/>
                <a:cs typeface="Calibri" pitchFamily="34" charset="0"/>
              </a:rPr>
              <a:t>Below, you we have a sample dataset where n=10. The relationship between the dependent variable (vocabulary size) and the predictor variable (age) is graphed on the </a:t>
            </a:r>
            <a:r>
              <a:rPr lang="en-US" sz="2000" b="1" dirty="0">
                <a:latin typeface="Calibri" pitchFamily="34" charset="0"/>
                <a:cs typeface="Calibri" pitchFamily="34" charset="0"/>
              </a:rPr>
              <a:t>scatter plot </a:t>
            </a:r>
            <a:r>
              <a:rPr lang="en-US" sz="2000" dirty="0">
                <a:latin typeface="Calibri" pitchFamily="34" charset="0"/>
                <a:cs typeface="Calibri" pitchFamily="34" charset="0"/>
              </a:rPr>
              <a:t>on the right.</a:t>
            </a:r>
          </a:p>
          <a:p>
            <a:pPr marL="457200" indent="-457200">
              <a:buFont typeface="Arial" pitchFamily="34" charset="0"/>
              <a:buChar char="•"/>
            </a:pPr>
            <a:endParaRPr lang="en-US" sz="2000" b="1" dirty="0">
              <a:latin typeface="Calibri" pitchFamily="34" charset="0"/>
              <a:cs typeface="Calibri" pitchFamily="34" charset="0"/>
            </a:endParaRPr>
          </a:p>
          <a:p>
            <a:pPr marL="457200" indent="-457200"/>
            <a:endParaRPr lang="en-US" sz="2000" dirty="0">
              <a:latin typeface="Calibri" pitchFamily="34" charset="0"/>
              <a:cs typeface="Calibri" pitchFamily="34" charset="0"/>
            </a:endParaRPr>
          </a:p>
        </p:txBody>
      </p:sp>
      <p:graphicFrame>
        <p:nvGraphicFramePr>
          <p:cNvPr id="5" name="Chart 4"/>
          <p:cNvGraphicFramePr/>
          <p:nvPr>
            <p:extLst>
              <p:ext uri="{D42A27DB-BD31-4B8C-83A1-F6EECF244321}">
                <p14:modId xmlns:p14="http://schemas.microsoft.com/office/powerpoint/2010/main" val="312955173"/>
              </p:ext>
            </p:extLst>
          </p:nvPr>
        </p:nvGraphicFramePr>
        <p:xfrm>
          <a:off x="4267200" y="253365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89246921"/>
              </p:ext>
            </p:extLst>
          </p:nvPr>
        </p:nvGraphicFramePr>
        <p:xfrm>
          <a:off x="152400" y="2533650"/>
          <a:ext cx="3771899" cy="4019550"/>
        </p:xfrm>
        <a:graphic>
          <a:graphicData uri="http://schemas.openxmlformats.org/drawingml/2006/table">
            <a:tbl>
              <a:tblPr/>
              <a:tblGrid>
                <a:gridCol w="1040524">
                  <a:extLst>
                    <a:ext uri="{9D8B030D-6E8A-4147-A177-3AD203B41FA5}">
                      <a16:colId xmlns:a16="http://schemas.microsoft.com/office/drawing/2014/main" val="20000"/>
                    </a:ext>
                  </a:extLst>
                </a:gridCol>
                <a:gridCol w="1408514">
                  <a:extLst>
                    <a:ext uri="{9D8B030D-6E8A-4147-A177-3AD203B41FA5}">
                      <a16:colId xmlns:a16="http://schemas.microsoft.com/office/drawing/2014/main" val="20001"/>
                    </a:ext>
                  </a:extLst>
                </a:gridCol>
                <a:gridCol w="1322861">
                  <a:extLst>
                    <a:ext uri="{9D8B030D-6E8A-4147-A177-3AD203B41FA5}">
                      <a16:colId xmlns:a16="http://schemas.microsoft.com/office/drawing/2014/main" val="20002"/>
                    </a:ext>
                  </a:extLst>
                </a:gridCol>
              </a:tblGrid>
              <a:tr h="342900">
                <a:tc>
                  <a:txBody>
                    <a:bodyPr/>
                    <a:lstStyle/>
                    <a:p>
                      <a:pPr algn="ctr" fontAlgn="b"/>
                      <a:r>
                        <a:rPr lang="en-US" sz="2000" b="1" i="0" u="none" strike="noStrike" dirty="0">
                          <a:solidFill>
                            <a:srgbClr val="000000"/>
                          </a:solidFill>
                          <a:latin typeface="Calibri"/>
                        </a:rPr>
                        <a:t>Person #</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1" i="0" u="none" strike="noStrike" dirty="0">
                          <a:solidFill>
                            <a:srgbClr val="000000"/>
                          </a:solidFill>
                          <a:latin typeface="Calibri"/>
                        </a:rPr>
                        <a:t>Age of Child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1" i="0" u="none" strike="noStrike" dirty="0">
                          <a:solidFill>
                            <a:srgbClr val="000000"/>
                          </a:solidFill>
                          <a:latin typeface="Calibri"/>
                        </a:rPr>
                        <a:t>Vocabulary</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33375">
                <a:tc>
                  <a:txBody>
                    <a:bodyPr/>
                    <a:lstStyle/>
                    <a:p>
                      <a:pPr algn="ctr" fontAlgn="b"/>
                      <a:r>
                        <a:rPr lang="en-US" sz="2000" b="0" i="1" u="none" strike="noStrike" dirty="0">
                          <a:solidFill>
                            <a:srgbClr val="000000"/>
                          </a:solidFill>
                          <a:latin typeface="Calibri"/>
                        </a:rPr>
                        <a:t>i</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000000"/>
                          </a:solidFill>
                          <a:latin typeface="Calibri"/>
                        </a:rPr>
                        <a:t>x</a:t>
                      </a:r>
                      <a:r>
                        <a:rPr lang="en-US" sz="1200" b="0" i="1" u="none" strike="noStrike" dirty="0">
                          <a:solidFill>
                            <a:srgbClr val="000000"/>
                          </a:solidFill>
                          <a:latin typeface="Calibri"/>
                        </a:rPr>
                        <a:t>i</a:t>
                      </a:r>
                      <a:endParaRPr lang="en-US" sz="2000" b="0" i="1" u="none" strike="noStrike" dirty="0">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err="1">
                          <a:solidFill>
                            <a:srgbClr val="000000"/>
                          </a:solidFill>
                          <a:latin typeface="Calibri"/>
                        </a:rPr>
                        <a:t>y</a:t>
                      </a:r>
                      <a:r>
                        <a:rPr lang="en-US" sz="1200" b="0" i="1" u="none" strike="noStrike" dirty="0" err="1">
                          <a:solidFill>
                            <a:srgbClr val="000000"/>
                          </a:solidFill>
                          <a:latin typeface="Calibri"/>
                        </a:rPr>
                        <a:t>i</a:t>
                      </a:r>
                      <a:endParaRPr lang="en-US" sz="2000" b="0" i="1" u="none" strike="noStrike" dirty="0">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3375">
                <a:tc>
                  <a:txBody>
                    <a:bodyPr/>
                    <a:lstStyle/>
                    <a:p>
                      <a:pPr algn="ctr" fontAlgn="b"/>
                      <a:r>
                        <a:rPr lang="en-US" sz="2000" b="0" i="0" u="none" strike="noStrike" dirty="0">
                          <a:solidFill>
                            <a:srgbClr val="000000"/>
                          </a:solidFill>
                          <a:latin typeface="Calibri"/>
                        </a:rPr>
                        <a:t>1</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2800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3375">
                <a:tc>
                  <a:txBody>
                    <a:bodyPr/>
                    <a:lstStyle/>
                    <a:p>
                      <a:pPr algn="ctr" fontAlgn="b"/>
                      <a:r>
                        <a:rPr lang="en-US" sz="2000" b="0" i="0" u="none" strike="noStrike" dirty="0">
                          <a:solidFill>
                            <a:srgbClr val="000000"/>
                          </a:solidFill>
                          <a:latin typeface="Calibri"/>
                        </a:rPr>
                        <a:t>2</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800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3375">
                <a:tc>
                  <a:txBody>
                    <a:bodyPr/>
                    <a:lstStyle/>
                    <a:p>
                      <a:pPr algn="ctr" fontAlgn="b"/>
                      <a:r>
                        <a:rPr lang="en-US" sz="2000" b="0" i="0" u="none" strike="noStrike">
                          <a:solidFill>
                            <a:srgbClr val="000000"/>
                          </a:solidFill>
                          <a:latin typeface="Calibri"/>
                        </a:rPr>
                        <a:t>3</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1200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3375">
                <a:tc>
                  <a:txBody>
                    <a:bodyPr/>
                    <a:lstStyle/>
                    <a:p>
                      <a:pPr algn="ctr" fontAlgn="b"/>
                      <a:r>
                        <a:rPr lang="en-US" sz="2000" b="0" i="0" u="none" strike="noStrike">
                          <a:solidFill>
                            <a:srgbClr val="000000"/>
                          </a:solidFill>
                          <a:latin typeface="Calibri"/>
                        </a:rPr>
                        <a:t>4</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1700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33375">
                <a:tc>
                  <a:txBody>
                    <a:bodyPr/>
                    <a:lstStyle/>
                    <a:p>
                      <a:pPr algn="ctr" fontAlgn="b"/>
                      <a:r>
                        <a:rPr lang="en-US" sz="2000" b="0" i="0" u="none" strike="noStrike">
                          <a:solidFill>
                            <a:srgbClr val="000000"/>
                          </a:solidFill>
                          <a:latin typeface="Calibri"/>
                        </a:rPr>
                        <a:t>5</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1600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33375">
                <a:tc>
                  <a:txBody>
                    <a:bodyPr/>
                    <a:lstStyle/>
                    <a:p>
                      <a:pPr algn="ctr" fontAlgn="b"/>
                      <a:r>
                        <a:rPr lang="en-US" sz="2000" b="0" i="0" u="none" strike="noStrike">
                          <a:solidFill>
                            <a:srgbClr val="000000"/>
                          </a:solidFill>
                          <a:latin typeface="Calibri"/>
                        </a:rPr>
                        <a:t>6</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1800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3375">
                <a:tc>
                  <a:txBody>
                    <a:bodyPr/>
                    <a:lstStyle/>
                    <a:p>
                      <a:pPr algn="ctr" fontAlgn="b"/>
                      <a:r>
                        <a:rPr lang="en-US" sz="2000" b="0" i="0" u="none" strike="noStrike">
                          <a:solidFill>
                            <a:srgbClr val="000000"/>
                          </a:solidFill>
                          <a:latin typeface="Calibri"/>
                        </a:rPr>
                        <a:t>7</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300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33375">
                <a:tc>
                  <a:txBody>
                    <a:bodyPr/>
                    <a:lstStyle/>
                    <a:p>
                      <a:pPr algn="ctr" fontAlgn="b"/>
                      <a:r>
                        <a:rPr lang="en-US" sz="2000" b="0" i="0" u="none" strike="noStrike">
                          <a:solidFill>
                            <a:srgbClr val="000000"/>
                          </a:solidFill>
                          <a:latin typeface="Calibri"/>
                        </a:rPr>
                        <a:t>8</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2200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33375">
                <a:tc>
                  <a:txBody>
                    <a:bodyPr/>
                    <a:lstStyle/>
                    <a:p>
                      <a:pPr algn="ctr" fontAlgn="b"/>
                      <a:r>
                        <a:rPr lang="en-US" sz="2000" b="0" i="0" u="none" strike="noStrike">
                          <a:solidFill>
                            <a:srgbClr val="000000"/>
                          </a:solidFill>
                          <a:latin typeface="Calibri"/>
                        </a:rPr>
                        <a:t>9</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1300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42900">
                <a:tc>
                  <a:txBody>
                    <a:bodyPr/>
                    <a:lstStyle/>
                    <a:p>
                      <a:pPr algn="ctr" fontAlgn="b"/>
                      <a:r>
                        <a:rPr lang="en-US" sz="2000" b="0" i="0" u="none" strike="noStrike">
                          <a:solidFill>
                            <a:srgbClr val="000000"/>
                          </a:solidFill>
                          <a:latin typeface="Calibri"/>
                        </a:rPr>
                        <a:t>10</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1600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7" name="TextBox 6"/>
          <p:cNvSpPr txBox="1"/>
          <p:nvPr/>
        </p:nvSpPr>
        <p:spPr>
          <a:xfrm>
            <a:off x="4267200" y="5305961"/>
            <a:ext cx="4648200" cy="1323439"/>
          </a:xfrm>
          <a:prstGeom prst="rect">
            <a:avLst/>
          </a:prstGeom>
          <a:noFill/>
        </p:spPr>
        <p:txBody>
          <a:bodyPr wrap="square" rtlCol="0">
            <a:spAutoFit/>
          </a:bodyPr>
          <a:lstStyle/>
          <a:p>
            <a:pPr marL="457200" indent="-457200">
              <a:buFont typeface="Arial" pitchFamily="34" charset="0"/>
              <a:buChar char="•"/>
            </a:pPr>
            <a:r>
              <a:rPr lang="en-US" sz="2000" dirty="0">
                <a:latin typeface="Calibri" pitchFamily="34" charset="0"/>
                <a:cs typeface="Calibri" pitchFamily="34" charset="0"/>
              </a:rPr>
              <a:t>Note that there are observations with identical x values yet different y values</a:t>
            </a:r>
          </a:p>
          <a:p>
            <a:pPr marL="457200" indent="-457200">
              <a:buFont typeface="Arial" pitchFamily="34" charset="0"/>
              <a:buChar char="•"/>
            </a:pPr>
            <a:r>
              <a:rPr lang="en-US" sz="2000" dirty="0">
                <a:latin typeface="Calibri" pitchFamily="34" charset="0"/>
                <a:cs typeface="Calibri" pitchFamily="34" charset="0"/>
              </a:rPr>
              <a:t>There’s a strong tendency for y to increase as x increases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19200"/>
            <a:ext cx="9144000" cy="5078313"/>
          </a:xfrm>
          <a:prstGeom prst="rect">
            <a:avLst/>
          </a:prstGeom>
        </p:spPr>
        <p:txBody>
          <a:bodyPr wrap="square">
            <a:spAutoFit/>
          </a:bodyPr>
          <a:lstStyle/>
          <a:p>
            <a:pPr>
              <a:lnSpc>
                <a:spcPct val="90000"/>
              </a:lnSpc>
            </a:pPr>
            <a:r>
              <a:rPr lang="en-US" b="1" i="1" dirty="0">
                <a:latin typeface="Calibri" pitchFamily="34" charset="0"/>
                <a:cs typeface="Calibri" pitchFamily="34" charset="0"/>
              </a:rPr>
              <a:t>Covariance</a:t>
            </a:r>
          </a:p>
          <a:p>
            <a:pPr marL="457200" indent="-457200">
              <a:lnSpc>
                <a:spcPct val="90000"/>
              </a:lnSpc>
              <a:buFont typeface="Arial" pitchFamily="34" charset="0"/>
              <a:buChar char="•"/>
            </a:pPr>
            <a:r>
              <a:rPr lang="en-US" dirty="0">
                <a:latin typeface="Calibri" pitchFamily="34" charset="0"/>
                <a:cs typeface="Calibri" pitchFamily="34" charset="0"/>
              </a:rPr>
              <a:t>A measure of how much two variables X and Y change together </a:t>
            </a:r>
          </a:p>
          <a:p>
            <a:pPr marL="457200" indent="-457200">
              <a:lnSpc>
                <a:spcPct val="90000"/>
              </a:lnSpc>
              <a:buFont typeface="Arial" pitchFamily="34" charset="0"/>
              <a:buChar char="•"/>
            </a:pPr>
            <a:r>
              <a:rPr lang="en-US" dirty="0">
                <a:latin typeface="Calibri" pitchFamily="34" charset="0"/>
                <a:cs typeface="Calibri" pitchFamily="34" charset="0"/>
              </a:rPr>
              <a:t>The units of </a:t>
            </a:r>
            <a:r>
              <a:rPr lang="en-US" dirty="0" err="1">
                <a:latin typeface="Calibri" pitchFamily="34" charset="0"/>
                <a:cs typeface="Calibri" pitchFamily="34" charset="0"/>
              </a:rPr>
              <a:t>Cov</a:t>
            </a:r>
            <a:r>
              <a:rPr lang="en-US" dirty="0">
                <a:latin typeface="Calibri" pitchFamily="34" charset="0"/>
                <a:cs typeface="Calibri" pitchFamily="34" charset="0"/>
              </a:rPr>
              <a:t> (X, Y) are those of </a:t>
            </a:r>
            <a:r>
              <a:rPr lang="en-US" i="1" dirty="0">
                <a:latin typeface="Calibri" pitchFamily="34" charset="0"/>
                <a:cs typeface="Calibri" pitchFamily="34" charset="0"/>
              </a:rPr>
              <a:t>X</a:t>
            </a:r>
            <a:r>
              <a:rPr lang="en-US" dirty="0">
                <a:latin typeface="Calibri" pitchFamily="34" charset="0"/>
                <a:cs typeface="Calibri" pitchFamily="34" charset="0"/>
              </a:rPr>
              <a:t> multiplied by those of </a:t>
            </a:r>
            <a:r>
              <a:rPr lang="en-US" i="1" dirty="0">
                <a:latin typeface="Calibri" pitchFamily="34" charset="0"/>
                <a:cs typeface="Calibri" pitchFamily="34" charset="0"/>
              </a:rPr>
              <a:t>Y</a:t>
            </a:r>
          </a:p>
          <a:p>
            <a:pPr marL="1371600" lvl="2" indent="-457200">
              <a:lnSpc>
                <a:spcPct val="90000"/>
              </a:lnSpc>
              <a:buFont typeface="Arial" pitchFamily="34" charset="0"/>
              <a:buChar char="•"/>
            </a:pPr>
            <a:r>
              <a:rPr lang="en-US" i="1" dirty="0">
                <a:latin typeface="Calibri" pitchFamily="34" charset="0"/>
                <a:cs typeface="Calibri" pitchFamily="34" charset="0"/>
              </a:rPr>
              <a:t>Quite difficult to interpret</a:t>
            </a:r>
          </a:p>
          <a:p>
            <a:pPr marL="457200" indent="-457200">
              <a:lnSpc>
                <a:spcPct val="90000"/>
              </a:lnSpc>
              <a:buFont typeface="Arial" pitchFamily="34" charset="0"/>
              <a:buChar char="•"/>
            </a:pPr>
            <a:r>
              <a:rPr lang="en-US" dirty="0">
                <a:latin typeface="Calibri" pitchFamily="34" charset="0"/>
                <a:cs typeface="Calibri" pitchFamily="34" charset="0"/>
              </a:rPr>
              <a:t>The covariance of a variable X with itself is simply the variance of X</a:t>
            </a:r>
          </a:p>
          <a:p>
            <a:pPr>
              <a:lnSpc>
                <a:spcPct val="90000"/>
              </a:lnSpc>
            </a:pPr>
            <a:endParaRPr lang="en-US" dirty="0">
              <a:latin typeface="Calibri" pitchFamily="34" charset="0"/>
              <a:cs typeface="Calibri" pitchFamily="34" charset="0"/>
            </a:endParaRPr>
          </a:p>
          <a:p>
            <a:pPr>
              <a:lnSpc>
                <a:spcPct val="90000"/>
              </a:lnSpc>
            </a:pPr>
            <a:r>
              <a:rPr lang="en-US" b="1" i="1" dirty="0">
                <a:latin typeface="Calibri" pitchFamily="34" charset="0"/>
                <a:cs typeface="Calibri" pitchFamily="34" charset="0"/>
              </a:rPr>
              <a:t>Correlation</a:t>
            </a:r>
          </a:p>
          <a:p>
            <a:pPr>
              <a:lnSpc>
                <a:spcPct val="90000"/>
              </a:lnSpc>
            </a:pPr>
            <a:r>
              <a:rPr lang="en-US" dirty="0">
                <a:latin typeface="Calibri" pitchFamily="34" charset="0"/>
                <a:cs typeface="Calibri" pitchFamily="34" charset="0"/>
              </a:rPr>
              <a:t>A standardized measure of the strength of the relationship between variables, known as correlation (</a:t>
            </a:r>
            <a:r>
              <a:rPr lang="en-US" i="1" dirty="0">
                <a:latin typeface="Calibri" pitchFamily="34" charset="0"/>
                <a:cs typeface="Calibri" pitchFamily="34" charset="0"/>
              </a:rPr>
              <a:t>r</a:t>
            </a:r>
            <a:r>
              <a:rPr lang="en-US" dirty="0">
                <a:latin typeface="Calibri" pitchFamily="34" charset="0"/>
                <a:cs typeface="Calibri" pitchFamily="34" charset="0"/>
              </a:rPr>
              <a:t>), is often used instead. </a:t>
            </a:r>
          </a:p>
          <a:p>
            <a:pPr marL="457200" indent="-457200">
              <a:lnSpc>
                <a:spcPct val="90000"/>
              </a:lnSpc>
              <a:buFont typeface="Arial" pitchFamily="34" charset="0"/>
              <a:buChar char="•"/>
            </a:pPr>
            <a:r>
              <a:rPr lang="en-US" dirty="0">
                <a:latin typeface="Calibri" pitchFamily="34" charset="0"/>
                <a:cs typeface="Calibri" pitchFamily="34" charset="0"/>
              </a:rPr>
              <a:t>Value of r doesn’t depend on which variable is labeled x and which y</a:t>
            </a:r>
          </a:p>
          <a:p>
            <a:pPr marL="457200" indent="-457200">
              <a:lnSpc>
                <a:spcPct val="90000"/>
              </a:lnSpc>
              <a:buFont typeface="Arial" pitchFamily="34" charset="0"/>
              <a:buChar char="•"/>
            </a:pPr>
            <a:r>
              <a:rPr lang="en-US" dirty="0">
                <a:latin typeface="Calibri" pitchFamily="34" charset="0"/>
                <a:cs typeface="Calibri" pitchFamily="34" charset="0"/>
              </a:rPr>
              <a:t>Value of r is independent of units of measurement of x and y</a:t>
            </a:r>
          </a:p>
          <a:p>
            <a:pPr marL="457200" indent="-457200">
              <a:lnSpc>
                <a:spcPct val="90000"/>
              </a:lnSpc>
              <a:buFont typeface="Arial" pitchFamily="34" charset="0"/>
              <a:buChar char="•"/>
            </a:pPr>
            <a:r>
              <a:rPr lang="en-US" dirty="0">
                <a:latin typeface="Calibri" pitchFamily="34" charset="0"/>
                <a:cs typeface="Calibri" pitchFamily="34" charset="0"/>
              </a:rPr>
              <a:t>-1 ≤ r ≤ 1</a:t>
            </a:r>
          </a:p>
          <a:p>
            <a:pPr marL="457200" indent="-457200">
              <a:lnSpc>
                <a:spcPct val="90000"/>
              </a:lnSpc>
              <a:buFont typeface="Arial" pitchFamily="34" charset="0"/>
              <a:buChar char="•"/>
            </a:pPr>
            <a:r>
              <a:rPr lang="en-US" dirty="0">
                <a:latin typeface="Calibri" pitchFamily="34" charset="0"/>
                <a:cs typeface="Calibri" pitchFamily="34" charset="0"/>
              </a:rPr>
              <a:t>r = 1 </a:t>
            </a:r>
            <a:r>
              <a:rPr lang="en-US" dirty="0" err="1">
                <a:latin typeface="Calibri" pitchFamily="34" charset="0"/>
                <a:cs typeface="Calibri" pitchFamily="34" charset="0"/>
              </a:rPr>
              <a:t>iff</a:t>
            </a:r>
            <a:r>
              <a:rPr lang="en-US" dirty="0">
                <a:latin typeface="Calibri" pitchFamily="34" charset="0"/>
                <a:cs typeface="Calibri" pitchFamily="34" charset="0"/>
              </a:rPr>
              <a:t> all (x</a:t>
            </a:r>
            <a:r>
              <a:rPr lang="en-US" sz="1200" dirty="0">
                <a:latin typeface="Calibri" pitchFamily="34" charset="0"/>
                <a:cs typeface="Calibri" pitchFamily="34" charset="0"/>
              </a:rPr>
              <a:t>i</a:t>
            </a:r>
            <a:r>
              <a:rPr lang="en-US" dirty="0">
                <a:latin typeface="Calibri" pitchFamily="34" charset="0"/>
                <a:cs typeface="Calibri" pitchFamily="34" charset="0"/>
              </a:rPr>
              <a:t>, </a:t>
            </a:r>
            <a:r>
              <a:rPr lang="en-US" dirty="0" err="1">
                <a:latin typeface="Calibri" pitchFamily="34" charset="0"/>
                <a:cs typeface="Calibri" pitchFamily="34" charset="0"/>
              </a:rPr>
              <a:t>y</a:t>
            </a:r>
            <a:r>
              <a:rPr lang="en-US" sz="1200" dirty="0" err="1">
                <a:latin typeface="Calibri" pitchFamily="34" charset="0"/>
                <a:cs typeface="Calibri" pitchFamily="34" charset="0"/>
              </a:rPr>
              <a:t>i</a:t>
            </a:r>
            <a:r>
              <a:rPr lang="en-US" dirty="0">
                <a:latin typeface="Calibri" pitchFamily="34" charset="0"/>
                <a:cs typeface="Calibri" pitchFamily="34" charset="0"/>
              </a:rPr>
              <a:t>) pairs lie on a straight line with positive slope and r=-1 </a:t>
            </a:r>
            <a:r>
              <a:rPr lang="en-US" dirty="0" err="1">
                <a:latin typeface="Calibri" pitchFamily="34" charset="0"/>
                <a:cs typeface="Calibri" pitchFamily="34" charset="0"/>
              </a:rPr>
              <a:t>iff</a:t>
            </a:r>
            <a:r>
              <a:rPr lang="en-US" dirty="0">
                <a:latin typeface="Calibri" pitchFamily="34" charset="0"/>
                <a:cs typeface="Calibri" pitchFamily="34" charset="0"/>
              </a:rPr>
              <a:t> all (x</a:t>
            </a:r>
            <a:r>
              <a:rPr lang="en-US" sz="1200" dirty="0">
                <a:latin typeface="Calibri" pitchFamily="34" charset="0"/>
                <a:cs typeface="Calibri" pitchFamily="34" charset="0"/>
              </a:rPr>
              <a:t>i</a:t>
            </a:r>
            <a:r>
              <a:rPr lang="en-US" dirty="0">
                <a:latin typeface="Calibri" pitchFamily="34" charset="0"/>
                <a:cs typeface="Calibri" pitchFamily="34" charset="0"/>
              </a:rPr>
              <a:t>, </a:t>
            </a:r>
            <a:r>
              <a:rPr lang="en-US" dirty="0" err="1">
                <a:latin typeface="Calibri" pitchFamily="34" charset="0"/>
                <a:cs typeface="Calibri" pitchFamily="34" charset="0"/>
              </a:rPr>
              <a:t>y</a:t>
            </a:r>
            <a:r>
              <a:rPr lang="en-US" sz="1200" dirty="0" err="1">
                <a:latin typeface="Calibri" pitchFamily="34" charset="0"/>
                <a:cs typeface="Calibri" pitchFamily="34" charset="0"/>
              </a:rPr>
              <a:t>i</a:t>
            </a:r>
            <a:r>
              <a:rPr lang="en-US" dirty="0">
                <a:latin typeface="Calibri" pitchFamily="34" charset="0"/>
                <a:cs typeface="Calibri" pitchFamily="34" charset="0"/>
              </a:rPr>
              <a:t>) pairs lie on a straight line with negative slope</a:t>
            </a:r>
          </a:p>
          <a:p>
            <a:pPr marL="457200" indent="-457200">
              <a:lnSpc>
                <a:spcPct val="90000"/>
              </a:lnSpc>
              <a:buFont typeface="Arial" pitchFamily="34" charset="0"/>
              <a:buChar char="•"/>
            </a:pPr>
            <a:r>
              <a:rPr lang="en-US" dirty="0">
                <a:latin typeface="Calibri" pitchFamily="34" charset="0"/>
                <a:cs typeface="Calibri" pitchFamily="34" charset="0"/>
              </a:rPr>
              <a:t>r = 0 indicates a lack of a (linear) relationship between the variables</a:t>
            </a:r>
          </a:p>
        </p:txBody>
      </p:sp>
      <p:sp>
        <p:nvSpPr>
          <p:cNvPr id="5" name="Title 1"/>
          <p:cNvSpPr txBox="1">
            <a:spLocks/>
          </p:cNvSpPr>
          <p:nvPr/>
        </p:nvSpPr>
        <p:spPr bwMode="auto">
          <a:xfrm>
            <a:off x="0" y="381000"/>
            <a:ext cx="84582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a:ln>
                  <a:noFill/>
                </a:ln>
                <a:effectLst/>
                <a:uLnTx/>
                <a:uFillTx/>
                <a:latin typeface="Calibri" pitchFamily="34" charset="0"/>
                <a:ea typeface="+mj-ea"/>
                <a:cs typeface="Calibri" pitchFamily="34" charset="0"/>
              </a:rPr>
              <a:t>Sample Correlation and Covariance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 y="1371600"/>
            <a:ext cx="8686800" cy="4893647"/>
          </a:xfrm>
          <a:prstGeom prst="rect">
            <a:avLst/>
          </a:prstGeom>
          <a:noFill/>
        </p:spPr>
        <p:txBody>
          <a:bodyPr wrap="square" rtlCol="0">
            <a:spAutoFit/>
          </a:bodyPr>
          <a:lstStyle/>
          <a:p>
            <a:r>
              <a:rPr lang="en-US" dirty="0">
                <a:latin typeface="Calibri" pitchFamily="34" charset="0"/>
                <a:cs typeface="Calibri" pitchFamily="34" charset="0"/>
              </a:rPr>
              <a:t>It appears that the value of y could be predicted from x by finding a line that is reasonably close to the points in the plot. In other words, there is evidence of a substantial, though not perfect, linear relationship between x and y. When this is the case, we may use the methods we’re about to present.</a:t>
            </a:r>
          </a:p>
          <a:p>
            <a:endParaRPr lang="en-US" dirty="0">
              <a:latin typeface="Calibri" pitchFamily="34" charset="0"/>
              <a:cs typeface="Calibri" pitchFamily="34" charset="0"/>
            </a:endParaRPr>
          </a:p>
          <a:p>
            <a:endParaRPr lang="en-US" dirty="0">
              <a:latin typeface="Calibri" pitchFamily="34" charset="0"/>
              <a:cs typeface="Calibri" pitchFamily="34" charset="0"/>
            </a:endParaRPr>
          </a:p>
          <a:p>
            <a:endParaRPr lang="en-US" dirty="0">
              <a:latin typeface="Calibri" pitchFamily="34" charset="0"/>
              <a:cs typeface="Calibri" pitchFamily="34" charset="0"/>
            </a:endParaRPr>
          </a:p>
          <a:p>
            <a:endParaRPr lang="en-US" dirty="0">
              <a:latin typeface="Calibri" pitchFamily="34" charset="0"/>
              <a:cs typeface="Calibri" pitchFamily="34" charset="0"/>
            </a:endParaRPr>
          </a:p>
          <a:p>
            <a:endParaRPr lang="en-US" dirty="0">
              <a:latin typeface="Calibri" pitchFamily="34" charset="0"/>
              <a:cs typeface="Calibri" pitchFamily="34" charset="0"/>
            </a:endParaRPr>
          </a:p>
          <a:p>
            <a:endParaRPr lang="en-US" dirty="0">
              <a:latin typeface="Calibri" pitchFamily="34" charset="0"/>
              <a:cs typeface="Calibri" pitchFamily="34" charset="0"/>
            </a:endParaRPr>
          </a:p>
          <a:p>
            <a:endParaRPr lang="en-US" dirty="0">
              <a:latin typeface="Calibri" pitchFamily="34" charset="0"/>
              <a:cs typeface="Calibri" pitchFamily="34" charset="0"/>
            </a:endParaRPr>
          </a:p>
          <a:p>
            <a:endParaRPr lang="en-US" dirty="0">
              <a:latin typeface="Calibri" pitchFamily="34" charset="0"/>
              <a:cs typeface="Calibri" pitchFamily="34" charset="0"/>
            </a:endParaRPr>
          </a:p>
        </p:txBody>
      </p:sp>
      <p:graphicFrame>
        <p:nvGraphicFramePr>
          <p:cNvPr id="5" name="Chart 4"/>
          <p:cNvGraphicFramePr/>
          <p:nvPr>
            <p:extLst>
              <p:ext uri="{D42A27DB-BD31-4B8C-83A1-F6EECF244321}">
                <p14:modId xmlns:p14="http://schemas.microsoft.com/office/powerpoint/2010/main" val="3989817985"/>
              </p:ext>
            </p:extLst>
          </p:nvPr>
        </p:nvGraphicFramePr>
        <p:xfrm>
          <a:off x="2286000" y="3522047"/>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1"/>
          <p:cNvSpPr>
            <a:spLocks noGrp="1"/>
          </p:cNvSpPr>
          <p:nvPr>
            <p:ph type="title"/>
          </p:nvPr>
        </p:nvSpPr>
        <p:spPr>
          <a:xfrm>
            <a:off x="0" y="457200"/>
            <a:ext cx="8458200" cy="762000"/>
          </a:xfrm>
        </p:spPr>
        <p:txBody>
          <a:bodyPr/>
          <a:lstStyle/>
          <a:p>
            <a:pPr algn="l"/>
            <a:r>
              <a:rPr lang="en-US" sz="3600" b="1" dirty="0">
                <a:solidFill>
                  <a:schemeClr val="tx1"/>
                </a:solidFill>
                <a:latin typeface="Calibri" pitchFamily="34" charset="0"/>
                <a:cs typeface="Calibri" pitchFamily="34" charset="0"/>
              </a:rPr>
              <a:t>Example (Cont’d)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515"/>
            <a:ext cx="8458200" cy="762000"/>
          </a:xfrm>
        </p:spPr>
        <p:txBody>
          <a:bodyPr/>
          <a:lstStyle/>
          <a:p>
            <a:pPr algn="l"/>
            <a:r>
              <a:rPr lang="en-US" sz="3600" b="1" dirty="0">
                <a:solidFill>
                  <a:schemeClr val="tx1"/>
                </a:solidFill>
                <a:latin typeface="Calibri" pitchFamily="34" charset="0"/>
                <a:cs typeface="Calibri" pitchFamily="34" charset="0"/>
              </a:rPr>
              <a:t>A Linear Probabilistic Model</a:t>
            </a:r>
          </a:p>
        </p:txBody>
      </p:sp>
      <p:sp>
        <p:nvSpPr>
          <p:cNvPr id="3" name="TextBox 2"/>
          <p:cNvSpPr txBox="1"/>
          <p:nvPr/>
        </p:nvSpPr>
        <p:spPr>
          <a:xfrm>
            <a:off x="28074" y="1371600"/>
            <a:ext cx="8686800" cy="4524315"/>
          </a:xfrm>
          <a:prstGeom prst="rect">
            <a:avLst/>
          </a:prstGeom>
          <a:noFill/>
        </p:spPr>
        <p:txBody>
          <a:bodyPr wrap="square" rtlCol="0">
            <a:spAutoFit/>
          </a:bodyPr>
          <a:lstStyle/>
          <a:p>
            <a:r>
              <a:rPr lang="en-US" b="1" dirty="0">
                <a:latin typeface="Calibri" pitchFamily="34" charset="0"/>
                <a:cs typeface="Calibri" pitchFamily="34" charset="0"/>
              </a:rPr>
              <a:t>Recall</a:t>
            </a:r>
            <a:r>
              <a:rPr lang="en-US" dirty="0">
                <a:latin typeface="Calibri" pitchFamily="34" charset="0"/>
                <a:cs typeface="Calibri" pitchFamily="34" charset="0"/>
              </a:rPr>
              <a:t>: For the deterministic model y = </a:t>
            </a:r>
            <a:r>
              <a:rPr lang="el-GR" dirty="0">
                <a:latin typeface="Calibri" pitchFamily="34" charset="0"/>
                <a:cs typeface="Calibri" pitchFamily="34" charset="0"/>
              </a:rPr>
              <a:t>β</a:t>
            </a:r>
            <a:r>
              <a:rPr lang="en-US" sz="1200" dirty="0">
                <a:latin typeface="Calibri" pitchFamily="34" charset="0"/>
                <a:cs typeface="Calibri" pitchFamily="34" charset="0"/>
              </a:rPr>
              <a:t>0</a:t>
            </a:r>
            <a:r>
              <a:rPr lang="en-US" dirty="0">
                <a:latin typeface="Calibri" pitchFamily="34" charset="0"/>
                <a:cs typeface="Calibri" pitchFamily="34" charset="0"/>
              </a:rPr>
              <a:t> + </a:t>
            </a:r>
            <a:r>
              <a:rPr lang="el-GR" dirty="0">
                <a:latin typeface="Calibri" pitchFamily="34" charset="0"/>
                <a:cs typeface="Calibri" pitchFamily="34" charset="0"/>
              </a:rPr>
              <a:t>β</a:t>
            </a:r>
            <a:r>
              <a:rPr lang="en-US" sz="1200" dirty="0">
                <a:latin typeface="Calibri" pitchFamily="34" charset="0"/>
                <a:cs typeface="Calibri" pitchFamily="34" charset="0"/>
              </a:rPr>
              <a:t>1</a:t>
            </a:r>
            <a:r>
              <a:rPr lang="en-US" dirty="0">
                <a:latin typeface="Calibri" pitchFamily="34" charset="0"/>
                <a:cs typeface="Calibri" pitchFamily="34" charset="0"/>
              </a:rPr>
              <a:t>x, the actual observed value of y is a linear function of x </a:t>
            </a:r>
          </a:p>
          <a:p>
            <a:endParaRPr lang="en-US" dirty="0">
              <a:latin typeface="Calibri" pitchFamily="34" charset="0"/>
              <a:cs typeface="Calibri" pitchFamily="34" charset="0"/>
            </a:endParaRPr>
          </a:p>
          <a:p>
            <a:r>
              <a:rPr lang="en-US" dirty="0">
                <a:solidFill>
                  <a:srgbClr val="FF0000"/>
                </a:solidFill>
                <a:latin typeface="Calibri" pitchFamily="34" charset="0"/>
                <a:cs typeface="Calibri" pitchFamily="34" charset="0"/>
              </a:rPr>
              <a:t>In a probabilistic model, we assume that the expected value of Y is a linear function of x, but for fixed x, the variable Y differs from its expected value by a random amount </a:t>
            </a:r>
            <a:r>
              <a:rPr lang="el-GR" dirty="0">
                <a:solidFill>
                  <a:srgbClr val="FF0000"/>
                </a:solidFill>
                <a:latin typeface="Calibri" pitchFamily="34" charset="0"/>
                <a:cs typeface="Calibri" pitchFamily="34" charset="0"/>
              </a:rPr>
              <a:t>ε</a:t>
            </a:r>
            <a:endParaRPr lang="en-US" dirty="0">
              <a:solidFill>
                <a:srgbClr val="FF0000"/>
              </a:solidFill>
              <a:latin typeface="Calibri" pitchFamily="34" charset="0"/>
              <a:cs typeface="Calibri" pitchFamily="34" charset="0"/>
            </a:endParaRPr>
          </a:p>
          <a:p>
            <a:endParaRPr lang="en-US" dirty="0">
              <a:latin typeface="Calibri" pitchFamily="34" charset="0"/>
              <a:cs typeface="Calibri" pitchFamily="34" charset="0"/>
            </a:endParaRPr>
          </a:p>
          <a:p>
            <a:endParaRPr lang="en-US" dirty="0">
              <a:latin typeface="Calibri" pitchFamily="34" charset="0"/>
              <a:cs typeface="Calibri" pitchFamily="34" charset="0"/>
            </a:endParaRPr>
          </a:p>
          <a:p>
            <a:endParaRPr lang="en-US" dirty="0">
              <a:latin typeface="Calibri" pitchFamily="34" charset="0"/>
              <a:cs typeface="Calibri" pitchFamily="34" charset="0"/>
            </a:endParaRPr>
          </a:p>
          <a:p>
            <a:endParaRPr lang="en-US" dirty="0">
              <a:latin typeface="Calibri" pitchFamily="34" charset="0"/>
              <a:cs typeface="Calibri" pitchFamily="34" charset="0"/>
            </a:endParaRPr>
          </a:p>
          <a:p>
            <a:endParaRPr lang="en-US" dirty="0">
              <a:latin typeface="Calibri" pitchFamily="34" charset="0"/>
              <a:cs typeface="Calibri" pitchFamily="34" charset="0"/>
            </a:endParaRPr>
          </a:p>
          <a:p>
            <a:endParaRPr lang="en-US" dirty="0">
              <a:latin typeface="Calibri" pitchFamily="34" charset="0"/>
              <a:cs typeface="Calibri" pitchFamily="34" charset="0"/>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8312" y="3844959"/>
            <a:ext cx="5667375" cy="2936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8458200" cy="762000"/>
          </a:xfrm>
        </p:spPr>
        <p:txBody>
          <a:bodyPr/>
          <a:lstStyle/>
          <a:p>
            <a:pPr algn="l"/>
            <a:r>
              <a:rPr lang="en-US" sz="3600" b="1" dirty="0">
                <a:solidFill>
                  <a:schemeClr val="tx1"/>
                </a:solidFill>
                <a:latin typeface="Calibri" pitchFamily="34" charset="0"/>
                <a:cs typeface="Calibri" pitchFamily="34" charset="0"/>
              </a:rPr>
              <a:t>The Residual Term </a:t>
            </a:r>
            <a:r>
              <a:rPr lang="el-GR" sz="3600" b="1" i="1" dirty="0">
                <a:solidFill>
                  <a:schemeClr val="tx1"/>
                </a:solidFill>
                <a:latin typeface="Calibri" pitchFamily="34" charset="0"/>
                <a:cs typeface="Calibri" pitchFamily="34" charset="0"/>
              </a:rPr>
              <a:t>ε</a:t>
            </a:r>
            <a:endParaRPr lang="en-US" sz="3600" b="1" i="1" dirty="0">
              <a:solidFill>
                <a:schemeClr val="tx1"/>
              </a:solidFill>
              <a:latin typeface="Calibri" pitchFamily="34" charset="0"/>
              <a:cs typeface="Calibri" pitchFamily="34" charset="0"/>
            </a:endParaRPr>
          </a:p>
        </p:txBody>
      </p:sp>
      <p:sp>
        <p:nvSpPr>
          <p:cNvPr id="3" name="TextBox 2"/>
          <p:cNvSpPr txBox="1"/>
          <p:nvPr/>
        </p:nvSpPr>
        <p:spPr>
          <a:xfrm>
            <a:off x="0" y="1371600"/>
            <a:ext cx="8610600" cy="4524315"/>
          </a:xfrm>
          <a:prstGeom prst="rect">
            <a:avLst/>
          </a:prstGeom>
          <a:noFill/>
        </p:spPr>
        <p:txBody>
          <a:bodyPr wrap="square" rtlCol="0">
            <a:spAutoFit/>
          </a:bodyPr>
          <a:lstStyle/>
          <a:p>
            <a:pPr marL="457200" indent="-457200">
              <a:buFont typeface="Arial" pitchFamily="34" charset="0"/>
              <a:buChar char="•"/>
            </a:pPr>
            <a:r>
              <a:rPr lang="en-US" dirty="0">
                <a:latin typeface="Calibri" pitchFamily="34" charset="0"/>
                <a:cs typeface="Calibri" pitchFamily="34" charset="0"/>
              </a:rPr>
              <a:t>The variable </a:t>
            </a:r>
            <a:r>
              <a:rPr lang="el-GR" dirty="0">
                <a:latin typeface="Calibri" pitchFamily="34" charset="0"/>
                <a:cs typeface="Calibri" pitchFamily="34" charset="0"/>
              </a:rPr>
              <a:t>ε</a:t>
            </a:r>
            <a:r>
              <a:rPr lang="en-US" dirty="0">
                <a:latin typeface="Calibri" pitchFamily="34" charset="0"/>
                <a:cs typeface="Calibri" pitchFamily="34" charset="0"/>
              </a:rPr>
              <a:t> is usually referred to as the </a:t>
            </a:r>
            <a:r>
              <a:rPr lang="en-US" b="1" dirty="0">
                <a:latin typeface="Calibri" pitchFamily="34" charset="0"/>
                <a:cs typeface="Calibri" pitchFamily="34" charset="0"/>
              </a:rPr>
              <a:t>residual </a:t>
            </a:r>
            <a:r>
              <a:rPr lang="en-US" dirty="0">
                <a:latin typeface="Calibri" pitchFamily="34" charset="0"/>
                <a:cs typeface="Calibri" pitchFamily="34" charset="0"/>
              </a:rPr>
              <a:t>or </a:t>
            </a:r>
            <a:r>
              <a:rPr lang="en-US" b="1" dirty="0">
                <a:latin typeface="Calibri" pitchFamily="34" charset="0"/>
                <a:cs typeface="Calibri" pitchFamily="34" charset="0"/>
              </a:rPr>
              <a:t>random error </a:t>
            </a:r>
            <a:r>
              <a:rPr lang="en-US" dirty="0">
                <a:latin typeface="Calibri" pitchFamily="34" charset="0"/>
                <a:cs typeface="Calibri" pitchFamily="34" charset="0"/>
              </a:rPr>
              <a:t>term in the model.</a:t>
            </a:r>
          </a:p>
          <a:p>
            <a:pPr marL="914400" lvl="1" indent="-457200">
              <a:buFont typeface="Arial" pitchFamily="34" charset="0"/>
              <a:buChar char="•"/>
            </a:pPr>
            <a:r>
              <a:rPr lang="en-US" dirty="0">
                <a:latin typeface="Calibri" pitchFamily="34" charset="0"/>
                <a:cs typeface="Calibri" pitchFamily="34" charset="0"/>
              </a:rPr>
              <a:t>Without </a:t>
            </a:r>
            <a:r>
              <a:rPr lang="el-GR" dirty="0">
                <a:latin typeface="Calibri" pitchFamily="34" charset="0"/>
                <a:cs typeface="Calibri" pitchFamily="34" charset="0"/>
              </a:rPr>
              <a:t>ε</a:t>
            </a:r>
            <a:r>
              <a:rPr lang="en-US" dirty="0">
                <a:latin typeface="Calibri" pitchFamily="34" charset="0"/>
                <a:cs typeface="Calibri" pitchFamily="34" charset="0"/>
              </a:rPr>
              <a:t>, any observed pair (</a:t>
            </a:r>
            <a:r>
              <a:rPr lang="en-US" dirty="0" err="1">
                <a:latin typeface="Calibri" pitchFamily="34" charset="0"/>
                <a:cs typeface="Calibri" pitchFamily="34" charset="0"/>
              </a:rPr>
              <a:t>x,y</a:t>
            </a:r>
            <a:r>
              <a:rPr lang="en-US" dirty="0">
                <a:latin typeface="Calibri" pitchFamily="34" charset="0"/>
                <a:cs typeface="Calibri" pitchFamily="34" charset="0"/>
              </a:rPr>
              <a:t>) would fall exactly on the line  y = </a:t>
            </a:r>
            <a:r>
              <a:rPr lang="el-GR" dirty="0">
                <a:latin typeface="Calibri" pitchFamily="34" charset="0"/>
                <a:cs typeface="Calibri" pitchFamily="34" charset="0"/>
              </a:rPr>
              <a:t>β</a:t>
            </a:r>
            <a:r>
              <a:rPr lang="en-US" sz="1200" dirty="0">
                <a:latin typeface="Calibri" pitchFamily="34" charset="0"/>
                <a:cs typeface="Calibri" pitchFamily="34" charset="0"/>
              </a:rPr>
              <a:t>0</a:t>
            </a:r>
            <a:r>
              <a:rPr lang="en-US" dirty="0">
                <a:latin typeface="Calibri" pitchFamily="34" charset="0"/>
                <a:cs typeface="Calibri" pitchFamily="34" charset="0"/>
              </a:rPr>
              <a:t> + </a:t>
            </a:r>
            <a:r>
              <a:rPr lang="el-GR" dirty="0">
                <a:latin typeface="Calibri" pitchFamily="34" charset="0"/>
                <a:cs typeface="Calibri" pitchFamily="34" charset="0"/>
              </a:rPr>
              <a:t>β</a:t>
            </a:r>
            <a:r>
              <a:rPr lang="en-US" sz="1200" dirty="0">
                <a:latin typeface="Calibri" pitchFamily="34" charset="0"/>
                <a:cs typeface="Calibri" pitchFamily="34" charset="0"/>
              </a:rPr>
              <a:t>1</a:t>
            </a:r>
            <a:r>
              <a:rPr lang="en-US" dirty="0">
                <a:latin typeface="Calibri" pitchFamily="34" charset="0"/>
                <a:cs typeface="Calibri" pitchFamily="34" charset="0"/>
              </a:rPr>
              <a:t>x, called the </a:t>
            </a:r>
            <a:r>
              <a:rPr lang="en-US" b="1" dirty="0">
                <a:latin typeface="Calibri" pitchFamily="34" charset="0"/>
                <a:cs typeface="Calibri" pitchFamily="34" charset="0"/>
              </a:rPr>
              <a:t>true</a:t>
            </a:r>
            <a:r>
              <a:rPr lang="en-US" dirty="0">
                <a:latin typeface="Calibri" pitchFamily="34" charset="0"/>
                <a:cs typeface="Calibri" pitchFamily="34" charset="0"/>
              </a:rPr>
              <a:t> (or </a:t>
            </a:r>
            <a:r>
              <a:rPr lang="en-US" b="1" dirty="0">
                <a:latin typeface="Calibri" pitchFamily="34" charset="0"/>
                <a:cs typeface="Calibri" pitchFamily="34" charset="0"/>
              </a:rPr>
              <a:t>population</a:t>
            </a:r>
            <a:r>
              <a:rPr lang="en-US" dirty="0">
                <a:latin typeface="Calibri" pitchFamily="34" charset="0"/>
                <a:cs typeface="Calibri" pitchFamily="34" charset="0"/>
              </a:rPr>
              <a:t>) </a:t>
            </a:r>
            <a:r>
              <a:rPr lang="en-US" b="1" dirty="0">
                <a:latin typeface="Calibri" pitchFamily="34" charset="0"/>
                <a:cs typeface="Calibri" pitchFamily="34" charset="0"/>
              </a:rPr>
              <a:t>regression line</a:t>
            </a:r>
            <a:r>
              <a:rPr lang="en-US" dirty="0">
                <a:latin typeface="Calibri" pitchFamily="34" charset="0"/>
                <a:cs typeface="Calibri" pitchFamily="34" charset="0"/>
              </a:rPr>
              <a:t>. </a:t>
            </a:r>
          </a:p>
          <a:p>
            <a:pPr marL="457200" indent="-457200">
              <a:buFont typeface="Arial" pitchFamily="34" charset="0"/>
              <a:buChar char="•"/>
            </a:pPr>
            <a:r>
              <a:rPr lang="en-US" dirty="0">
                <a:latin typeface="Calibri" pitchFamily="34" charset="0"/>
                <a:cs typeface="Calibri" pitchFamily="34" charset="0"/>
              </a:rPr>
              <a:t>The inclusion of the random error term </a:t>
            </a:r>
            <a:r>
              <a:rPr lang="el-GR" dirty="0">
                <a:latin typeface="Calibri" pitchFamily="34" charset="0"/>
                <a:cs typeface="Calibri" pitchFamily="34" charset="0"/>
              </a:rPr>
              <a:t>ε </a:t>
            </a:r>
            <a:r>
              <a:rPr lang="en-US" dirty="0">
                <a:latin typeface="Calibri" pitchFamily="34" charset="0"/>
                <a:cs typeface="Calibri" pitchFamily="34" charset="0"/>
              </a:rPr>
              <a:t>allows (</a:t>
            </a:r>
            <a:r>
              <a:rPr lang="en-US" dirty="0" err="1">
                <a:latin typeface="Calibri" pitchFamily="34" charset="0"/>
                <a:cs typeface="Calibri" pitchFamily="34" charset="0"/>
              </a:rPr>
              <a:t>x,y</a:t>
            </a:r>
            <a:r>
              <a:rPr lang="en-US" dirty="0">
                <a:latin typeface="Calibri" pitchFamily="34" charset="0"/>
                <a:cs typeface="Calibri" pitchFamily="34" charset="0"/>
              </a:rPr>
              <a:t>) to fall either above the true regression line (when </a:t>
            </a:r>
            <a:r>
              <a:rPr lang="el-GR" dirty="0">
                <a:latin typeface="Calibri" pitchFamily="34" charset="0"/>
                <a:cs typeface="Calibri" pitchFamily="34" charset="0"/>
              </a:rPr>
              <a:t>ε</a:t>
            </a:r>
            <a:r>
              <a:rPr lang="en-US" dirty="0">
                <a:latin typeface="Calibri" pitchFamily="34" charset="0"/>
                <a:cs typeface="Calibri" pitchFamily="34" charset="0"/>
              </a:rPr>
              <a:t> &gt; 0), or below the line (when </a:t>
            </a:r>
            <a:r>
              <a:rPr lang="el-GR" dirty="0">
                <a:latin typeface="Calibri" pitchFamily="34" charset="0"/>
                <a:cs typeface="Calibri" pitchFamily="34" charset="0"/>
              </a:rPr>
              <a:t>ε</a:t>
            </a:r>
            <a:r>
              <a:rPr lang="en-US" dirty="0">
                <a:latin typeface="Calibri" pitchFamily="34" charset="0"/>
                <a:cs typeface="Calibri" pitchFamily="34" charset="0"/>
              </a:rPr>
              <a:t> &lt;0)</a:t>
            </a:r>
          </a:p>
          <a:p>
            <a:pPr marL="457200" indent="-457200">
              <a:buFont typeface="Arial" pitchFamily="34" charset="0"/>
              <a:buChar char="•"/>
            </a:pPr>
            <a:r>
              <a:rPr lang="en-US" dirty="0">
                <a:latin typeface="Calibri" pitchFamily="34" charset="0"/>
                <a:cs typeface="Calibri" pitchFamily="34" charset="0"/>
              </a:rPr>
              <a:t>The points (x</a:t>
            </a:r>
            <a:r>
              <a:rPr lang="en-US" sz="1200" dirty="0">
                <a:latin typeface="Calibri" pitchFamily="34" charset="0"/>
                <a:cs typeface="Calibri" pitchFamily="34" charset="0"/>
              </a:rPr>
              <a:t>1</a:t>
            </a:r>
            <a:r>
              <a:rPr lang="en-US" dirty="0">
                <a:latin typeface="Calibri" pitchFamily="34" charset="0"/>
                <a:cs typeface="Calibri" pitchFamily="34" charset="0"/>
              </a:rPr>
              <a:t>, y</a:t>
            </a:r>
            <a:r>
              <a:rPr lang="en-US" sz="1200" dirty="0">
                <a:latin typeface="Calibri" pitchFamily="34" charset="0"/>
                <a:cs typeface="Calibri" pitchFamily="34" charset="0"/>
              </a:rPr>
              <a:t>1</a:t>
            </a:r>
            <a:r>
              <a:rPr lang="en-US" dirty="0">
                <a:latin typeface="Calibri" pitchFamily="34" charset="0"/>
                <a:cs typeface="Calibri" pitchFamily="34" charset="0"/>
              </a:rPr>
              <a:t>), (x</a:t>
            </a:r>
            <a:r>
              <a:rPr lang="en-US" sz="1200" dirty="0">
                <a:latin typeface="Calibri" pitchFamily="34" charset="0"/>
                <a:cs typeface="Calibri" pitchFamily="34" charset="0"/>
              </a:rPr>
              <a:t>2</a:t>
            </a:r>
            <a:r>
              <a:rPr lang="en-US" dirty="0">
                <a:latin typeface="Calibri" pitchFamily="34" charset="0"/>
                <a:cs typeface="Calibri" pitchFamily="34" charset="0"/>
              </a:rPr>
              <a:t>,y</a:t>
            </a:r>
            <a:r>
              <a:rPr lang="en-US" sz="1200" dirty="0">
                <a:latin typeface="Calibri" pitchFamily="34" charset="0"/>
                <a:cs typeface="Calibri" pitchFamily="34" charset="0"/>
              </a:rPr>
              <a:t>2</a:t>
            </a:r>
            <a:r>
              <a:rPr lang="en-US" dirty="0">
                <a:latin typeface="Calibri" pitchFamily="34" charset="0"/>
                <a:cs typeface="Calibri" pitchFamily="34" charset="0"/>
              </a:rPr>
              <a:t>),…,(</a:t>
            </a:r>
            <a:r>
              <a:rPr lang="en-US" dirty="0" err="1">
                <a:latin typeface="Calibri" pitchFamily="34" charset="0"/>
                <a:cs typeface="Calibri" pitchFamily="34" charset="0"/>
              </a:rPr>
              <a:t>x</a:t>
            </a:r>
            <a:r>
              <a:rPr lang="en-US" sz="1200" dirty="0" err="1">
                <a:latin typeface="Calibri" pitchFamily="34" charset="0"/>
                <a:cs typeface="Calibri" pitchFamily="34" charset="0"/>
              </a:rPr>
              <a:t>n</a:t>
            </a:r>
            <a:r>
              <a:rPr lang="en-US" dirty="0" err="1">
                <a:latin typeface="Calibri" pitchFamily="34" charset="0"/>
                <a:cs typeface="Calibri" pitchFamily="34" charset="0"/>
              </a:rPr>
              <a:t>,y</a:t>
            </a:r>
            <a:r>
              <a:rPr lang="en-US" sz="1200" dirty="0" err="1">
                <a:latin typeface="Calibri" pitchFamily="34" charset="0"/>
                <a:cs typeface="Calibri" pitchFamily="34" charset="0"/>
              </a:rPr>
              <a:t>n</a:t>
            </a:r>
            <a:r>
              <a:rPr lang="en-US" dirty="0">
                <a:latin typeface="Calibri" pitchFamily="34" charset="0"/>
                <a:cs typeface="Calibri" pitchFamily="34" charset="0"/>
              </a:rPr>
              <a:t>) resulting from </a:t>
            </a:r>
            <a:r>
              <a:rPr lang="en-US" i="1" dirty="0">
                <a:latin typeface="Calibri" pitchFamily="34" charset="0"/>
                <a:cs typeface="Calibri" pitchFamily="34" charset="0"/>
              </a:rPr>
              <a:t>n</a:t>
            </a:r>
            <a:r>
              <a:rPr lang="en-US" dirty="0">
                <a:latin typeface="Calibri" pitchFamily="34" charset="0"/>
                <a:cs typeface="Calibri" pitchFamily="34" charset="0"/>
              </a:rPr>
              <a:t> independent observations will then be scattered about the true regression line</a:t>
            </a:r>
          </a:p>
          <a:p>
            <a:pPr marL="457200" indent="-457200">
              <a:buFont typeface="Arial" pitchFamily="34" charset="0"/>
              <a:buChar char="•"/>
            </a:pPr>
            <a:endParaRPr lang="en-US" dirty="0">
              <a:latin typeface="Calibri" pitchFamily="34" charset="0"/>
              <a:cs typeface="Calibri"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8001000" cy="762000"/>
          </a:xfrm>
        </p:spPr>
        <p:txBody>
          <a:bodyPr/>
          <a:lstStyle/>
          <a:p>
            <a:r>
              <a:rPr lang="en-US" sz="4000" b="1" dirty="0">
                <a:solidFill>
                  <a:schemeClr val="tx1"/>
                </a:solidFill>
                <a:latin typeface="Calibri" pitchFamily="34" charset="0"/>
              </a:rPr>
              <a:t>The Simple Linear Regression Model</a:t>
            </a:r>
          </a:p>
        </p:txBody>
      </p:sp>
      <mc:AlternateContent xmlns:mc="http://schemas.openxmlformats.org/markup-compatibility/2006" xmlns:a14="http://schemas.microsoft.com/office/drawing/2010/main">
        <mc:Choice Requires="a14">
          <p:sp>
            <p:nvSpPr>
              <p:cNvPr id="4" name="TextBox 3"/>
              <p:cNvSpPr txBox="1"/>
              <p:nvPr/>
            </p:nvSpPr>
            <p:spPr>
              <a:xfrm>
                <a:off x="20053" y="1752600"/>
                <a:ext cx="9029460" cy="3416320"/>
              </a:xfrm>
              <a:prstGeom prst="rect">
                <a:avLst/>
              </a:prstGeom>
              <a:noFill/>
            </p:spPr>
            <p:txBody>
              <a:bodyPr wrap="none" rtlCol="0">
                <a:spAutoFit/>
              </a:bodyPr>
              <a:lstStyle/>
              <a:p>
                <a:r>
                  <a:rPr lang="en-US" dirty="0">
                    <a:latin typeface="Calibri" pitchFamily="34" charset="0"/>
                  </a:rPr>
                  <a:t>There are parameters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𝛽</m:t>
                        </m:r>
                      </m:e>
                      <m:sub>
                        <m:r>
                          <a:rPr lang="en-US" b="0" i="1" smtClean="0">
                            <a:latin typeface="Cambria Math"/>
                          </a:rPr>
                          <m:t>0</m:t>
                        </m:r>
                      </m:sub>
                    </m:sSub>
                    <m:r>
                      <a:rPr lang="en-US" b="0" i="1" smtClean="0">
                        <a:latin typeface="Cambria Math"/>
                      </a:rPr>
                      <m:t>,</m:t>
                    </m:r>
                  </m:oMath>
                </a14:m>
                <a:r>
                  <a:rPr lang="en-US" dirty="0">
                    <a:latin typeface="Calibri"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1</m:t>
                        </m:r>
                      </m:sub>
                    </m:sSub>
                  </m:oMath>
                </a14:m>
                <a:r>
                  <a:rPr lang="en-US" dirty="0">
                    <a:latin typeface="Calibri" pitchFamily="34" charset="0"/>
                  </a:rPr>
                  <a:t> and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a:ea typeface="Cambria Math"/>
                          </a:rPr>
                          <m:t>𝜎</m:t>
                        </m:r>
                      </m:e>
                      <m:sup>
                        <m:r>
                          <a:rPr lang="en-US" b="0" i="1" smtClean="0">
                            <a:latin typeface="Cambria Math"/>
                          </a:rPr>
                          <m:t>2</m:t>
                        </m:r>
                      </m:sup>
                    </m:sSup>
                  </m:oMath>
                </a14:m>
                <a:r>
                  <a:rPr lang="en-US" dirty="0">
                    <a:latin typeface="Calibri" pitchFamily="34" charset="0"/>
                  </a:rPr>
                  <a:t> such that for any fixed value of the</a:t>
                </a:r>
              </a:p>
              <a:p>
                <a:r>
                  <a:rPr lang="en-US" dirty="0">
                    <a:latin typeface="Calibri" pitchFamily="34" charset="0"/>
                  </a:rPr>
                  <a:t>independent variable </a:t>
                </a:r>
                <a14:m>
                  <m:oMath xmlns:m="http://schemas.openxmlformats.org/officeDocument/2006/math">
                    <m:r>
                      <a:rPr lang="en-US" i="1">
                        <a:latin typeface="Cambria Math"/>
                      </a:rPr>
                      <m:t>𝑥</m:t>
                    </m:r>
                  </m:oMath>
                </a14:m>
                <a:r>
                  <a:rPr lang="en-US" dirty="0">
                    <a:latin typeface="Calibri" pitchFamily="34" charset="0"/>
                  </a:rPr>
                  <a:t>, the dependent variable </a:t>
                </a:r>
                <a14:m>
                  <m:oMath xmlns:m="http://schemas.openxmlformats.org/officeDocument/2006/math">
                    <m:r>
                      <a:rPr lang="en-US" i="1">
                        <a:latin typeface="Cambria Math"/>
                      </a:rPr>
                      <m:t>𝑌</m:t>
                    </m:r>
                    <m:r>
                      <a:rPr lang="en-US" i="1">
                        <a:latin typeface="Cambria Math"/>
                      </a:rPr>
                      <m:t> </m:t>
                    </m:r>
                  </m:oMath>
                </a14:m>
                <a:r>
                  <a:rPr lang="en-US" dirty="0">
                    <a:latin typeface="Calibri" pitchFamily="34" charset="0"/>
                  </a:rPr>
                  <a:t>is related to </a:t>
                </a:r>
                <a14:m>
                  <m:oMath xmlns:m="http://schemas.openxmlformats.org/officeDocument/2006/math">
                    <m:r>
                      <a:rPr lang="en-US" i="1">
                        <a:latin typeface="Cambria Math"/>
                      </a:rPr>
                      <m:t>𝑥</m:t>
                    </m:r>
                    <m:r>
                      <a:rPr lang="en-US" i="1">
                        <a:latin typeface="Cambria Math"/>
                      </a:rPr>
                      <m:t> </m:t>
                    </m:r>
                  </m:oMath>
                </a14:m>
                <a:endParaRPr lang="en-US" dirty="0">
                  <a:latin typeface="Calibri" pitchFamily="34" charset="0"/>
                </a:endParaRPr>
              </a:p>
              <a:p>
                <a:r>
                  <a:rPr lang="en-US" dirty="0">
                    <a:latin typeface="Calibri" pitchFamily="34" charset="0"/>
                  </a:rPr>
                  <a:t>through the model equation:</a:t>
                </a:r>
              </a:p>
              <a:p>
                <a:endParaRPr lang="en-US" dirty="0">
                  <a:latin typeface="Calibri" pitchFamily="34" charset="0"/>
                </a:endParaRPr>
              </a:p>
              <a:p>
                <a:pPr/>
                <a14:m>
                  <m:oMathPara xmlns:m="http://schemas.openxmlformats.org/officeDocument/2006/math">
                    <m:oMathParaPr>
                      <m:jc m:val="centerGroup"/>
                    </m:oMathParaPr>
                    <m:oMath xmlns:m="http://schemas.openxmlformats.org/officeDocument/2006/math">
                      <m:r>
                        <a:rPr lang="en-US" b="0" i="1" smtClean="0">
                          <a:latin typeface="Cambria Math"/>
                        </a:rPr>
                        <m:t>𝑌</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b="0" i="1" smtClean="0">
                              <a:latin typeface="Cambria Math"/>
                            </a:rPr>
                            <m:t>1</m:t>
                          </m:r>
                        </m:sub>
                      </m:sSub>
                      <m:r>
                        <a:rPr lang="en-US" b="0" i="1" smtClean="0">
                          <a:latin typeface="Cambria Math"/>
                        </a:rPr>
                        <m:t>𝑥</m:t>
                      </m:r>
                      <m:r>
                        <a:rPr lang="en-US" b="0" i="1" smtClean="0">
                          <a:latin typeface="Cambria Math"/>
                        </a:rPr>
                        <m:t>+</m:t>
                      </m:r>
                      <m:r>
                        <a:rPr lang="en-US" b="0" i="1" smtClean="0">
                          <a:latin typeface="Cambria Math"/>
                          <a:ea typeface="Cambria Math"/>
                        </a:rPr>
                        <m:t>𝜀</m:t>
                      </m:r>
                    </m:oMath>
                  </m:oMathPara>
                </a14:m>
                <a:endParaRPr lang="en-US" dirty="0">
                  <a:latin typeface="Calibri" pitchFamily="34" charset="0"/>
                </a:endParaRPr>
              </a:p>
              <a:p>
                <a:endParaRPr lang="en-US" dirty="0">
                  <a:latin typeface="Calibri" pitchFamily="34" charset="0"/>
                </a:endParaRPr>
              </a:p>
              <a:p>
                <a:r>
                  <a:rPr lang="en-US" dirty="0">
                    <a:latin typeface="Calibri" pitchFamily="34" charset="0"/>
                  </a:rPr>
                  <a:t>Here, the quantity </a:t>
                </a:r>
                <a14:m>
                  <m:oMath xmlns:m="http://schemas.openxmlformats.org/officeDocument/2006/math">
                    <m:r>
                      <a:rPr lang="en-US" i="1">
                        <a:latin typeface="Cambria Math"/>
                        <a:ea typeface="Cambria Math"/>
                      </a:rPr>
                      <m:t>𝜀</m:t>
                    </m:r>
                  </m:oMath>
                </a14:m>
                <a:r>
                  <a:rPr lang="en-US" dirty="0">
                    <a:latin typeface="Calibri" pitchFamily="34" charset="0"/>
                  </a:rPr>
                  <a:t> is a random variable, which we call the residual,</a:t>
                </a:r>
              </a:p>
              <a:p>
                <a:r>
                  <a:rPr lang="en-US" dirty="0">
                    <a:latin typeface="Calibri" pitchFamily="34" charset="0"/>
                  </a:rPr>
                  <a:t>and which is assumed to be normally distributed, with </a:t>
                </a:r>
                <a14:m>
                  <m:oMath xmlns:m="http://schemas.openxmlformats.org/officeDocument/2006/math">
                    <m:r>
                      <a:rPr lang="en-US" b="0" i="1" smtClean="0">
                        <a:latin typeface="Cambria Math"/>
                      </a:rPr>
                      <m:t>𝐸</m:t>
                    </m:r>
                    <m:d>
                      <m:dPr>
                        <m:ctrlPr>
                          <a:rPr lang="en-US" b="0" i="1" smtClean="0">
                            <a:latin typeface="Cambria Math" panose="02040503050406030204" pitchFamily="18" charset="0"/>
                          </a:rPr>
                        </m:ctrlPr>
                      </m:dPr>
                      <m:e>
                        <m:r>
                          <a:rPr lang="en-US" b="0" i="1" smtClean="0">
                            <a:latin typeface="Cambria Math"/>
                            <a:ea typeface="Cambria Math"/>
                          </a:rPr>
                          <m:t>𝜀</m:t>
                        </m:r>
                      </m:e>
                    </m:d>
                    <m:r>
                      <a:rPr lang="en-US" b="0" i="1" smtClean="0">
                        <a:latin typeface="Cambria Math"/>
                        <a:ea typeface="Cambria Math"/>
                      </a:rPr>
                      <m:t>=0</m:t>
                    </m:r>
                  </m:oMath>
                </a14:m>
                <a:r>
                  <a:rPr lang="en-US" dirty="0">
                    <a:latin typeface="Calibri" pitchFamily="34" charset="0"/>
                  </a:rPr>
                  <a:t> </a:t>
                </a:r>
              </a:p>
              <a:p>
                <a:r>
                  <a:rPr lang="en-US" dirty="0">
                    <a:latin typeface="Calibri" pitchFamily="34" charset="0"/>
                  </a:rPr>
                  <a:t>and </a:t>
                </a:r>
                <a14:m>
                  <m:oMath xmlns:m="http://schemas.openxmlformats.org/officeDocument/2006/math">
                    <m:r>
                      <a:rPr lang="en-US" b="0" i="1" smtClean="0">
                        <a:latin typeface="Cambria Math"/>
                      </a:rPr>
                      <m:t>𝑉</m:t>
                    </m:r>
                    <m:d>
                      <m:dPr>
                        <m:ctrlPr>
                          <a:rPr lang="en-US" i="1">
                            <a:latin typeface="Cambria Math" panose="02040503050406030204" pitchFamily="18" charset="0"/>
                          </a:rPr>
                        </m:ctrlPr>
                      </m:dPr>
                      <m:e>
                        <m:r>
                          <a:rPr lang="en-US" i="1">
                            <a:latin typeface="Cambria Math"/>
                            <a:ea typeface="Cambria Math"/>
                          </a:rPr>
                          <m:t>𝜀</m:t>
                        </m:r>
                      </m:e>
                    </m:d>
                    <m:r>
                      <a:rPr lang="en-US" i="1">
                        <a:latin typeface="Cambria Math"/>
                        <a:ea typeface="Cambria Math"/>
                      </a:rPr>
                      <m:t>=</m:t>
                    </m:r>
                    <m:sSup>
                      <m:sSupPr>
                        <m:ctrlPr>
                          <a:rPr lang="en-US" i="1" smtClean="0">
                            <a:latin typeface="Cambria Math" panose="02040503050406030204" pitchFamily="18" charset="0"/>
                            <a:ea typeface="Cambria Math"/>
                          </a:rPr>
                        </m:ctrlPr>
                      </m:sSupPr>
                      <m:e>
                        <m:r>
                          <a:rPr lang="en-US" i="1" smtClean="0">
                            <a:latin typeface="Cambria Math"/>
                            <a:ea typeface="Cambria Math"/>
                          </a:rPr>
                          <m:t>𝜎</m:t>
                        </m:r>
                      </m:e>
                      <m:sup>
                        <m:r>
                          <a:rPr lang="en-US" b="0" i="1" smtClean="0">
                            <a:latin typeface="Cambria Math"/>
                            <a:ea typeface="Cambria Math"/>
                          </a:rPr>
                          <m:t>2</m:t>
                        </m:r>
                      </m:sup>
                    </m:sSup>
                  </m:oMath>
                </a14:m>
                <a:r>
                  <a:rPr lang="en-US" dirty="0">
                    <a:latin typeface="Calibri" pitchFamily="34" charset="0"/>
                  </a:rPr>
                  <a:t>. Said differently, </a:t>
                </a:r>
                <a14:m>
                  <m:oMath xmlns:m="http://schemas.openxmlformats.org/officeDocument/2006/math">
                    <m:r>
                      <a:rPr lang="en-US"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m:t>
                    </m:r>
                  </m:oMath>
                </a14:m>
                <a:r>
                  <a:rPr lang="en-US" dirty="0">
                    <a:ea typeface="Cambria Math"/>
                  </a:rPr>
                  <a:t> </a:t>
                </a:r>
                <a14:m>
                  <m:oMath xmlns:m="http://schemas.openxmlformats.org/officeDocument/2006/math">
                    <m:sSup>
                      <m:sSupPr>
                        <m:ctrlPr>
                          <a:rPr lang="en-US" i="1">
                            <a:latin typeface="Cambria Math" panose="02040503050406030204" pitchFamily="18" charset="0"/>
                            <a:ea typeface="Cambria Math"/>
                          </a:rPr>
                        </m:ctrlPr>
                      </m:sSupPr>
                      <m:e>
                        <m:r>
                          <a:rPr lang="en-US" i="1">
                            <a:latin typeface="Cambria Math"/>
                            <a:ea typeface="Cambria Math"/>
                          </a:rPr>
                          <m:t>𝜎</m:t>
                        </m:r>
                      </m:e>
                      <m:sup>
                        <m:r>
                          <a:rPr lang="en-US" i="1">
                            <a:latin typeface="Cambria Math"/>
                            <a:ea typeface="Cambria Math"/>
                          </a:rPr>
                          <m:t>2</m:t>
                        </m:r>
                      </m:sup>
                    </m:sSup>
                  </m:oMath>
                </a14:m>
                <a:r>
                  <a:rPr lang="en-US" dirty="0">
                    <a:latin typeface="Calibri" pitchFamily="34" charset="0"/>
                  </a:rPr>
                  <a:t>)</a:t>
                </a:r>
              </a:p>
            </p:txBody>
          </p:sp>
        </mc:Choice>
        <mc:Fallback xmlns="">
          <p:sp>
            <p:nvSpPr>
              <p:cNvPr id="4" name="TextBox 3"/>
              <p:cNvSpPr txBox="1">
                <a:spLocks noRot="1" noChangeAspect="1" noMove="1" noResize="1" noEditPoints="1" noAdjustHandles="1" noChangeArrowheads="1" noChangeShapeType="1" noTextEdit="1"/>
              </p:cNvSpPr>
              <p:nvPr/>
            </p:nvSpPr>
            <p:spPr>
              <a:xfrm>
                <a:off x="20053" y="1752600"/>
                <a:ext cx="9029460" cy="3416320"/>
              </a:xfrm>
              <a:prstGeom prst="rect">
                <a:avLst/>
              </a:prstGeom>
              <a:blipFill rotWithShape="0">
                <a:blip r:embed="rId2"/>
                <a:stretch>
                  <a:fillRect l="-1012" t="-1429" b="-3036"/>
                </a:stretch>
              </a:blipFill>
            </p:spPr>
            <p:txBody>
              <a:bodyPr/>
              <a:lstStyle/>
              <a:p>
                <a:r>
                  <a:rPr lang="en-US">
                    <a:noFill/>
                  </a:rPr>
                  <a:t> </a:t>
                </a:r>
              </a:p>
            </p:txBody>
          </p:sp>
        </mc:Fallback>
      </mc:AlternateContent>
    </p:spTree>
    <p:extLst>
      <p:ext uri="{BB962C8B-B14F-4D97-AF65-F5344CB8AC3E}">
        <p14:creationId xmlns:p14="http://schemas.microsoft.com/office/powerpoint/2010/main" val="2278362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0" y="1295400"/>
            <a:ext cx="4278313" cy="5334000"/>
          </a:xfrm>
          <a:prstGeom prst="rect">
            <a:avLst/>
          </a:prstGeom>
        </p:spPr>
      </p:pic>
      <p:sp>
        <p:nvSpPr>
          <p:cNvPr id="4" name="TextBox 3"/>
          <p:cNvSpPr txBox="1"/>
          <p:nvPr/>
        </p:nvSpPr>
        <p:spPr>
          <a:xfrm>
            <a:off x="0" y="6396335"/>
            <a:ext cx="4114800" cy="400110"/>
          </a:xfrm>
          <a:prstGeom prst="rect">
            <a:avLst/>
          </a:prstGeom>
          <a:noFill/>
        </p:spPr>
        <p:txBody>
          <a:bodyPr wrap="square" rtlCol="0">
            <a:spAutoFit/>
          </a:bodyPr>
          <a:lstStyle/>
          <a:p>
            <a:r>
              <a:rPr lang="en-US" sz="2000" dirty="0">
                <a:latin typeface="Calibri" panose="020F0502020204030204" pitchFamily="34" charset="0"/>
              </a:rPr>
              <a:t>Source: </a:t>
            </a:r>
            <a:r>
              <a:rPr lang="en-US" sz="2000" dirty="0">
                <a:latin typeface="Calibri" panose="020F0502020204030204" pitchFamily="34" charset="0"/>
                <a:hlinkClick r:id="rId3"/>
              </a:rPr>
              <a:t>www.causeweb.org</a:t>
            </a:r>
            <a:endParaRPr lang="en-US" sz="2000" dirty="0">
              <a:latin typeface="Calibri" panose="020F0502020204030204" pitchFamily="34" charset="0"/>
            </a:endParaRPr>
          </a:p>
        </p:txBody>
      </p:sp>
      <p:sp>
        <p:nvSpPr>
          <p:cNvPr id="5" name="Title 1"/>
          <p:cNvSpPr>
            <a:spLocks noGrp="1"/>
          </p:cNvSpPr>
          <p:nvPr>
            <p:ph type="title"/>
          </p:nvPr>
        </p:nvSpPr>
        <p:spPr>
          <a:xfrm>
            <a:off x="0" y="533400"/>
            <a:ext cx="8001000" cy="762000"/>
          </a:xfrm>
        </p:spPr>
        <p:txBody>
          <a:bodyPr/>
          <a:lstStyle/>
          <a:p>
            <a:r>
              <a:rPr lang="en-US" sz="4000" b="1" dirty="0">
                <a:solidFill>
                  <a:schemeClr val="tx1"/>
                </a:solidFill>
                <a:latin typeface="Calibri" pitchFamily="34" charset="0"/>
              </a:rPr>
              <a:t>The Simple Linear Regression Model</a:t>
            </a:r>
          </a:p>
        </p:txBody>
      </p:sp>
    </p:spTree>
    <p:extLst>
      <p:ext uri="{BB962C8B-B14F-4D97-AF65-F5344CB8AC3E}">
        <p14:creationId xmlns:p14="http://schemas.microsoft.com/office/powerpoint/2010/main" val="38339369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8458200" cy="762000"/>
          </a:xfrm>
        </p:spPr>
        <p:txBody>
          <a:bodyPr/>
          <a:lstStyle/>
          <a:p>
            <a:pPr algn="l"/>
            <a:r>
              <a:rPr lang="en-US" sz="3600" b="1" dirty="0">
                <a:solidFill>
                  <a:srgbClr val="FF0000"/>
                </a:solidFill>
                <a:latin typeface="Calibri" pitchFamily="34" charset="0"/>
                <a:cs typeface="Calibri" pitchFamily="34" charset="0"/>
              </a:rPr>
              <a:t>Optional: Some Notation…</a:t>
            </a:r>
          </a:p>
        </p:txBody>
      </p:sp>
      <p:sp>
        <p:nvSpPr>
          <p:cNvPr id="3" name="Rectangle 2"/>
          <p:cNvSpPr/>
          <p:nvPr/>
        </p:nvSpPr>
        <p:spPr>
          <a:xfrm>
            <a:off x="0" y="1371600"/>
            <a:ext cx="9144000" cy="4616648"/>
          </a:xfrm>
          <a:prstGeom prst="rect">
            <a:avLst/>
          </a:prstGeom>
        </p:spPr>
        <p:txBody>
          <a:bodyPr wrap="square">
            <a:spAutoFit/>
          </a:bodyPr>
          <a:lstStyle/>
          <a:p>
            <a:r>
              <a:rPr lang="en-US" sz="1600" dirty="0">
                <a:latin typeface="Calibri" pitchFamily="34" charset="0"/>
                <a:cs typeface="Calibri" pitchFamily="34" charset="0"/>
              </a:rPr>
              <a:t>Implications of the equation y = </a:t>
            </a:r>
            <a:r>
              <a:rPr lang="el-GR" sz="1600" dirty="0">
                <a:latin typeface="Calibri" pitchFamily="34" charset="0"/>
                <a:cs typeface="Calibri" pitchFamily="34" charset="0"/>
              </a:rPr>
              <a:t>β</a:t>
            </a:r>
            <a:r>
              <a:rPr lang="en-US" sz="1000" dirty="0">
                <a:latin typeface="Calibri" pitchFamily="34" charset="0"/>
                <a:cs typeface="Calibri" pitchFamily="34" charset="0"/>
              </a:rPr>
              <a:t>0</a:t>
            </a:r>
            <a:r>
              <a:rPr lang="en-US" sz="1600" dirty="0">
                <a:latin typeface="Calibri" pitchFamily="34" charset="0"/>
                <a:cs typeface="Calibri" pitchFamily="34" charset="0"/>
              </a:rPr>
              <a:t> + </a:t>
            </a:r>
            <a:r>
              <a:rPr lang="el-GR" sz="1600" dirty="0">
                <a:latin typeface="Calibri" pitchFamily="34" charset="0"/>
                <a:cs typeface="Calibri" pitchFamily="34" charset="0"/>
              </a:rPr>
              <a:t>β</a:t>
            </a:r>
            <a:r>
              <a:rPr lang="en-US" sz="1000" dirty="0">
                <a:latin typeface="Calibri" pitchFamily="34" charset="0"/>
                <a:cs typeface="Calibri" pitchFamily="34" charset="0"/>
              </a:rPr>
              <a:t>1</a:t>
            </a:r>
            <a:r>
              <a:rPr lang="en-US" sz="1600" dirty="0">
                <a:latin typeface="Calibri" pitchFamily="34" charset="0"/>
                <a:cs typeface="Calibri" pitchFamily="34" charset="0"/>
              </a:rPr>
              <a:t>x + </a:t>
            </a:r>
            <a:r>
              <a:rPr lang="el-GR" sz="1600" dirty="0">
                <a:latin typeface="Calibri" pitchFamily="34" charset="0"/>
                <a:cs typeface="Calibri" pitchFamily="34" charset="0"/>
              </a:rPr>
              <a:t>ε</a:t>
            </a:r>
            <a:r>
              <a:rPr lang="en-US" sz="1600" dirty="0">
                <a:latin typeface="Calibri" pitchFamily="34" charset="0"/>
                <a:cs typeface="Calibri" pitchFamily="34" charset="0"/>
              </a:rPr>
              <a:t> can best be understood with the aid of the following notation.</a:t>
            </a:r>
          </a:p>
          <a:p>
            <a:endParaRPr lang="en-US" sz="1000" dirty="0">
              <a:latin typeface="Calibri" pitchFamily="34" charset="0"/>
              <a:cs typeface="Calibri" pitchFamily="34" charset="0"/>
            </a:endParaRPr>
          </a:p>
          <a:p>
            <a:r>
              <a:rPr lang="en-US" sz="1600" dirty="0">
                <a:latin typeface="Calibri" pitchFamily="34" charset="0"/>
                <a:cs typeface="Calibri" pitchFamily="34" charset="0"/>
              </a:rPr>
              <a:t>Let x* denote a particular value of the independent variable X. Then:</a:t>
            </a:r>
          </a:p>
          <a:p>
            <a:endParaRPr lang="en-US" sz="1000" dirty="0">
              <a:latin typeface="Calibri" pitchFamily="34" charset="0"/>
              <a:cs typeface="Calibri" pitchFamily="34" charset="0"/>
            </a:endParaRPr>
          </a:p>
          <a:p>
            <a:pPr marL="457200" indent="-457200">
              <a:buFont typeface="Arial" pitchFamily="34" charset="0"/>
              <a:buChar char="•"/>
            </a:pPr>
            <a:r>
              <a:rPr lang="en-US" sz="1600" dirty="0" err="1">
                <a:latin typeface="Calibri" pitchFamily="34" charset="0"/>
                <a:cs typeface="Calibri" pitchFamily="34" charset="0"/>
              </a:rPr>
              <a:t>μ</a:t>
            </a:r>
            <a:r>
              <a:rPr lang="en-US" sz="1000" dirty="0" err="1">
                <a:latin typeface="Calibri" pitchFamily="34" charset="0"/>
                <a:cs typeface="Calibri" pitchFamily="34" charset="0"/>
              </a:rPr>
              <a:t>Y∙x</a:t>
            </a:r>
            <a:r>
              <a:rPr lang="en-US" sz="1000" dirty="0">
                <a:latin typeface="Calibri" pitchFamily="34" charset="0"/>
                <a:cs typeface="Calibri" pitchFamily="34" charset="0"/>
              </a:rPr>
              <a:t>*</a:t>
            </a:r>
            <a:r>
              <a:rPr lang="en-US" sz="1600" dirty="0">
                <a:latin typeface="Calibri" pitchFamily="34" charset="0"/>
                <a:cs typeface="Calibri" pitchFamily="34" charset="0"/>
              </a:rPr>
              <a:t> = E(</a:t>
            </a:r>
            <a:r>
              <a:rPr lang="en-US" sz="1600" dirty="0" err="1">
                <a:latin typeface="Calibri" pitchFamily="34" charset="0"/>
                <a:cs typeface="Calibri" pitchFamily="34" charset="0"/>
              </a:rPr>
              <a:t>Y|x</a:t>
            </a:r>
            <a:r>
              <a:rPr lang="en-US" sz="1600" dirty="0">
                <a:latin typeface="Calibri" pitchFamily="34" charset="0"/>
                <a:cs typeface="Calibri" pitchFamily="34" charset="0"/>
              </a:rPr>
              <a:t>*) = the expected (mean) value of Y when X=x*</a:t>
            </a:r>
          </a:p>
          <a:p>
            <a:pPr marL="457200" indent="-457200">
              <a:buFont typeface="Arial" pitchFamily="34" charset="0"/>
              <a:buChar char="•"/>
            </a:pPr>
            <a:r>
              <a:rPr lang="el-GR" sz="1600" dirty="0">
                <a:latin typeface="Calibri" pitchFamily="34" charset="0"/>
                <a:cs typeface="Calibri" pitchFamily="34" charset="0"/>
              </a:rPr>
              <a:t>σ</a:t>
            </a:r>
            <a:r>
              <a:rPr lang="en-US" sz="1600" baseline="30000" dirty="0">
                <a:latin typeface="Calibri" pitchFamily="34" charset="0"/>
                <a:cs typeface="Calibri" pitchFamily="34" charset="0"/>
              </a:rPr>
              <a:t>2</a:t>
            </a:r>
            <a:r>
              <a:rPr lang="en-US" sz="1000" dirty="0">
                <a:latin typeface="Calibri" pitchFamily="34" charset="0"/>
                <a:cs typeface="Calibri" pitchFamily="34" charset="0"/>
              </a:rPr>
              <a:t>Y∙x* </a:t>
            </a:r>
            <a:r>
              <a:rPr lang="en-US" sz="1600" dirty="0">
                <a:latin typeface="Calibri" pitchFamily="34" charset="0"/>
                <a:cs typeface="Calibri" pitchFamily="34" charset="0"/>
              </a:rPr>
              <a:t>= V(</a:t>
            </a:r>
            <a:r>
              <a:rPr lang="en-US" sz="1600" dirty="0" err="1">
                <a:latin typeface="Calibri" pitchFamily="34" charset="0"/>
                <a:cs typeface="Calibri" pitchFamily="34" charset="0"/>
              </a:rPr>
              <a:t>Y|x</a:t>
            </a:r>
            <a:r>
              <a:rPr lang="en-US" sz="1600" dirty="0">
                <a:latin typeface="Calibri" pitchFamily="34" charset="0"/>
                <a:cs typeface="Calibri" pitchFamily="34" charset="0"/>
              </a:rPr>
              <a:t>*) = variance of Y when X=x*</a:t>
            </a:r>
          </a:p>
          <a:p>
            <a:endParaRPr lang="en-US" sz="1000" dirty="0">
              <a:latin typeface="Calibri" pitchFamily="34" charset="0"/>
              <a:cs typeface="Calibri" pitchFamily="34" charset="0"/>
            </a:endParaRPr>
          </a:p>
          <a:p>
            <a:r>
              <a:rPr lang="en-US" sz="1600" dirty="0">
                <a:latin typeface="Calibri" pitchFamily="34" charset="0"/>
                <a:cs typeface="Calibri" pitchFamily="34" charset="0"/>
              </a:rPr>
              <a:t>If we think of an entire population of (</a:t>
            </a:r>
            <a:r>
              <a:rPr lang="en-US" sz="1600" dirty="0" err="1">
                <a:latin typeface="Calibri" pitchFamily="34" charset="0"/>
                <a:cs typeface="Calibri" pitchFamily="34" charset="0"/>
              </a:rPr>
              <a:t>x,y</a:t>
            </a:r>
            <a:r>
              <a:rPr lang="en-US" sz="1600" dirty="0">
                <a:latin typeface="Calibri" pitchFamily="34" charset="0"/>
                <a:cs typeface="Calibri" pitchFamily="34" charset="0"/>
              </a:rPr>
              <a:t>) pairs, then </a:t>
            </a:r>
            <a:r>
              <a:rPr lang="en-US" sz="1600" dirty="0" err="1">
                <a:latin typeface="Calibri" pitchFamily="34" charset="0"/>
                <a:cs typeface="Calibri" pitchFamily="34" charset="0"/>
              </a:rPr>
              <a:t>μ</a:t>
            </a:r>
            <a:r>
              <a:rPr lang="en-US" sz="1000" dirty="0" err="1">
                <a:latin typeface="Calibri" pitchFamily="34" charset="0"/>
                <a:cs typeface="Calibri" pitchFamily="34" charset="0"/>
              </a:rPr>
              <a:t>Y∙x</a:t>
            </a:r>
            <a:r>
              <a:rPr lang="en-US" sz="1000" dirty="0">
                <a:latin typeface="Calibri" pitchFamily="34" charset="0"/>
                <a:cs typeface="Calibri" pitchFamily="34" charset="0"/>
              </a:rPr>
              <a:t>* </a:t>
            </a:r>
            <a:r>
              <a:rPr lang="en-US" sz="1600" dirty="0">
                <a:latin typeface="Calibri" pitchFamily="34" charset="0"/>
                <a:cs typeface="Calibri" pitchFamily="34" charset="0"/>
              </a:rPr>
              <a:t>is the mean of all y values for which X=x*, and </a:t>
            </a:r>
            <a:r>
              <a:rPr lang="el-GR" sz="1600" dirty="0">
                <a:latin typeface="Calibri" pitchFamily="34" charset="0"/>
                <a:cs typeface="Calibri" pitchFamily="34" charset="0"/>
              </a:rPr>
              <a:t>σ</a:t>
            </a:r>
            <a:r>
              <a:rPr lang="en-US" sz="1600" baseline="30000" dirty="0">
                <a:latin typeface="Calibri" pitchFamily="34" charset="0"/>
                <a:cs typeface="Calibri" pitchFamily="34" charset="0"/>
              </a:rPr>
              <a:t>2</a:t>
            </a:r>
            <a:r>
              <a:rPr lang="en-US" sz="1000" dirty="0">
                <a:latin typeface="Calibri" pitchFamily="34" charset="0"/>
                <a:cs typeface="Calibri" pitchFamily="34" charset="0"/>
              </a:rPr>
              <a:t>Y∙x*</a:t>
            </a:r>
            <a:r>
              <a:rPr lang="en-US" sz="1600" dirty="0">
                <a:latin typeface="Calibri" pitchFamily="34" charset="0"/>
                <a:cs typeface="Calibri" pitchFamily="34" charset="0"/>
              </a:rPr>
              <a:t> is a measure of how much these values of y are spread out about the mean value</a:t>
            </a:r>
          </a:p>
          <a:p>
            <a:endParaRPr lang="en-US" sz="1000" dirty="0"/>
          </a:p>
          <a:p>
            <a:r>
              <a:rPr lang="en-US" sz="1600" u="sng" dirty="0">
                <a:latin typeface="Calibri" pitchFamily="34" charset="0"/>
                <a:cs typeface="Calibri" pitchFamily="34" charset="0"/>
              </a:rPr>
              <a:t>Old Example</a:t>
            </a:r>
            <a:r>
              <a:rPr lang="en-US" sz="1600" dirty="0">
                <a:latin typeface="Calibri" pitchFamily="34" charset="0"/>
                <a:cs typeface="Calibri" pitchFamily="34" charset="0"/>
              </a:rPr>
              <a:t>: μ</a:t>
            </a:r>
            <a:r>
              <a:rPr lang="en-US" sz="1000" dirty="0">
                <a:latin typeface="Calibri" pitchFamily="34" charset="0"/>
                <a:cs typeface="Calibri" pitchFamily="34" charset="0"/>
              </a:rPr>
              <a:t>Y∙5</a:t>
            </a:r>
            <a:r>
              <a:rPr lang="en-US" sz="1600" dirty="0">
                <a:latin typeface="Calibri" pitchFamily="34" charset="0"/>
                <a:cs typeface="Calibri" pitchFamily="34" charset="0"/>
              </a:rPr>
              <a:t> is the expected value of vocabulary size when x*=5 (i.e., when the child is 5 years old), and </a:t>
            </a:r>
            <a:r>
              <a:rPr lang="el-GR" sz="1600" dirty="0">
                <a:latin typeface="Calibri" pitchFamily="34" charset="0"/>
                <a:cs typeface="Calibri" pitchFamily="34" charset="0"/>
              </a:rPr>
              <a:t>σ</a:t>
            </a:r>
            <a:r>
              <a:rPr lang="en-US" sz="1600" baseline="30000" dirty="0">
                <a:latin typeface="Calibri" pitchFamily="34" charset="0"/>
                <a:cs typeface="Calibri" pitchFamily="34" charset="0"/>
              </a:rPr>
              <a:t>2</a:t>
            </a:r>
            <a:r>
              <a:rPr lang="en-US" sz="1000" dirty="0">
                <a:latin typeface="Calibri" pitchFamily="34" charset="0"/>
                <a:cs typeface="Calibri" pitchFamily="34" charset="0"/>
              </a:rPr>
              <a:t>Y∙5 </a:t>
            </a:r>
            <a:r>
              <a:rPr lang="en-US" sz="1600" dirty="0">
                <a:latin typeface="Calibri" pitchFamily="34" charset="0"/>
                <a:cs typeface="Calibri" pitchFamily="34" charset="0"/>
              </a:rPr>
              <a:t>is the variability in (variance of) vocabulary size for 5 year olds.</a:t>
            </a:r>
          </a:p>
          <a:p>
            <a:endParaRPr lang="en-US" sz="1600" dirty="0">
              <a:latin typeface="Calibri" pitchFamily="34" charset="0"/>
            </a:endParaRPr>
          </a:p>
          <a:p>
            <a:r>
              <a:rPr lang="en-US" sz="1600" dirty="0">
                <a:latin typeface="Calibri" pitchFamily="34" charset="0"/>
                <a:cs typeface="Calibri" pitchFamily="34" charset="0"/>
              </a:rPr>
              <a:t>Once x is fixed, the only randomness on the right-hand side of the model equation y = </a:t>
            </a:r>
            <a:r>
              <a:rPr lang="el-GR" sz="1600" dirty="0">
                <a:latin typeface="Calibri" pitchFamily="34" charset="0"/>
                <a:cs typeface="Calibri" pitchFamily="34" charset="0"/>
              </a:rPr>
              <a:t>β</a:t>
            </a:r>
            <a:r>
              <a:rPr lang="en-US" sz="1000" dirty="0">
                <a:latin typeface="Calibri" pitchFamily="34" charset="0"/>
                <a:cs typeface="Calibri" pitchFamily="34" charset="0"/>
              </a:rPr>
              <a:t>0</a:t>
            </a:r>
            <a:r>
              <a:rPr lang="en-US" sz="1600" dirty="0">
                <a:latin typeface="Calibri" pitchFamily="34" charset="0"/>
                <a:cs typeface="Calibri" pitchFamily="34" charset="0"/>
              </a:rPr>
              <a:t> + </a:t>
            </a:r>
            <a:r>
              <a:rPr lang="el-GR" sz="1600" dirty="0">
                <a:latin typeface="Calibri" pitchFamily="34" charset="0"/>
                <a:cs typeface="Calibri" pitchFamily="34" charset="0"/>
              </a:rPr>
              <a:t>β</a:t>
            </a:r>
            <a:r>
              <a:rPr lang="en-US" sz="1000" dirty="0">
                <a:latin typeface="Calibri" pitchFamily="34" charset="0"/>
                <a:cs typeface="Calibri" pitchFamily="34" charset="0"/>
              </a:rPr>
              <a:t>1</a:t>
            </a:r>
            <a:r>
              <a:rPr lang="en-US" sz="1600" dirty="0">
                <a:latin typeface="Calibri" pitchFamily="34" charset="0"/>
                <a:cs typeface="Calibri" pitchFamily="34" charset="0"/>
              </a:rPr>
              <a:t>x + </a:t>
            </a:r>
            <a:r>
              <a:rPr lang="el-GR" sz="1600" dirty="0">
                <a:latin typeface="Calibri" pitchFamily="34" charset="0"/>
                <a:cs typeface="Calibri" pitchFamily="34" charset="0"/>
              </a:rPr>
              <a:t>ε</a:t>
            </a:r>
            <a:r>
              <a:rPr lang="en-US" sz="1600" dirty="0">
                <a:latin typeface="Calibri" pitchFamily="34" charset="0"/>
                <a:cs typeface="Calibri" pitchFamily="34" charset="0"/>
              </a:rPr>
              <a:t> is in the random error </a:t>
            </a:r>
            <a:r>
              <a:rPr lang="el-GR" sz="1600" dirty="0">
                <a:latin typeface="Calibri" pitchFamily="34" charset="0"/>
                <a:cs typeface="Calibri" pitchFamily="34" charset="0"/>
              </a:rPr>
              <a:t>ε</a:t>
            </a:r>
            <a:r>
              <a:rPr lang="en-US" sz="1600" dirty="0">
                <a:latin typeface="Calibri" pitchFamily="34" charset="0"/>
                <a:cs typeface="Calibri" pitchFamily="34" charset="0"/>
              </a:rPr>
              <a:t>, which has mean 0 and variance </a:t>
            </a:r>
            <a:r>
              <a:rPr lang="el-GR" sz="1600" dirty="0">
                <a:latin typeface="Calibri" pitchFamily="34" charset="0"/>
                <a:cs typeface="Calibri" pitchFamily="34" charset="0"/>
              </a:rPr>
              <a:t>σ</a:t>
            </a:r>
            <a:r>
              <a:rPr lang="en-US" sz="1600" baseline="30000" dirty="0">
                <a:latin typeface="Calibri" pitchFamily="34" charset="0"/>
                <a:cs typeface="Calibri" pitchFamily="34" charset="0"/>
              </a:rPr>
              <a:t>2</a:t>
            </a:r>
            <a:r>
              <a:rPr lang="en-US" sz="1600" dirty="0">
                <a:latin typeface="Calibri" pitchFamily="34" charset="0"/>
                <a:cs typeface="Calibri" pitchFamily="34" charset="0"/>
              </a:rPr>
              <a:t>, respectively, regardless of what the value of x is.</a:t>
            </a:r>
          </a:p>
          <a:p>
            <a:endParaRPr lang="en-US" sz="700" dirty="0">
              <a:latin typeface="Calibri" pitchFamily="34" charset="0"/>
              <a:cs typeface="Calibri" pitchFamily="34" charset="0"/>
            </a:endParaRPr>
          </a:p>
          <a:p>
            <a:r>
              <a:rPr lang="en-US" sz="1600" dirty="0">
                <a:latin typeface="Calibri" pitchFamily="34" charset="0"/>
                <a:cs typeface="Calibri" pitchFamily="34" charset="0"/>
              </a:rPr>
              <a:t>This implies that:</a:t>
            </a:r>
          </a:p>
          <a:p>
            <a:pPr marL="457200" indent="-457200">
              <a:buFont typeface="Arial" pitchFamily="34" charset="0"/>
              <a:buChar char="•"/>
            </a:pPr>
            <a:r>
              <a:rPr lang="en-US" sz="1600" dirty="0" err="1">
                <a:latin typeface="Calibri" pitchFamily="34" charset="0"/>
                <a:cs typeface="Calibri" pitchFamily="34" charset="0"/>
              </a:rPr>
              <a:t>μ</a:t>
            </a:r>
            <a:r>
              <a:rPr lang="en-US" sz="1000" dirty="0" err="1">
                <a:latin typeface="Calibri" pitchFamily="34" charset="0"/>
                <a:cs typeface="Calibri" pitchFamily="34" charset="0"/>
              </a:rPr>
              <a:t>Y∙x</a:t>
            </a:r>
            <a:r>
              <a:rPr lang="en-US" sz="1000" dirty="0">
                <a:latin typeface="Calibri" pitchFamily="34" charset="0"/>
                <a:cs typeface="Calibri" pitchFamily="34" charset="0"/>
              </a:rPr>
              <a:t>* </a:t>
            </a:r>
            <a:r>
              <a:rPr lang="en-US" sz="1600" dirty="0">
                <a:latin typeface="Calibri" pitchFamily="34" charset="0"/>
                <a:cs typeface="Calibri" pitchFamily="34" charset="0"/>
              </a:rPr>
              <a:t>= E(</a:t>
            </a:r>
            <a:r>
              <a:rPr lang="el-GR" sz="1600" dirty="0">
                <a:latin typeface="Calibri" pitchFamily="34" charset="0"/>
                <a:cs typeface="Calibri" pitchFamily="34" charset="0"/>
              </a:rPr>
              <a:t>β</a:t>
            </a:r>
            <a:r>
              <a:rPr lang="en-US" sz="1000" dirty="0">
                <a:latin typeface="Calibri" pitchFamily="34" charset="0"/>
                <a:cs typeface="Calibri" pitchFamily="34" charset="0"/>
              </a:rPr>
              <a:t>0</a:t>
            </a:r>
            <a:r>
              <a:rPr lang="en-US" sz="1600" dirty="0">
                <a:latin typeface="Calibri" pitchFamily="34" charset="0"/>
                <a:cs typeface="Calibri" pitchFamily="34" charset="0"/>
              </a:rPr>
              <a:t> + </a:t>
            </a:r>
            <a:r>
              <a:rPr lang="el-GR" sz="1600" dirty="0">
                <a:latin typeface="Calibri" pitchFamily="34" charset="0"/>
                <a:cs typeface="Calibri" pitchFamily="34" charset="0"/>
              </a:rPr>
              <a:t>β</a:t>
            </a:r>
            <a:r>
              <a:rPr lang="en-US" sz="1000" dirty="0">
                <a:latin typeface="Calibri" pitchFamily="34" charset="0"/>
                <a:cs typeface="Calibri" pitchFamily="34" charset="0"/>
              </a:rPr>
              <a:t>1</a:t>
            </a:r>
            <a:r>
              <a:rPr lang="en-US" sz="1600" dirty="0">
                <a:latin typeface="Calibri" pitchFamily="34" charset="0"/>
                <a:cs typeface="Calibri" pitchFamily="34" charset="0"/>
              </a:rPr>
              <a:t>x* + </a:t>
            </a:r>
            <a:r>
              <a:rPr lang="el-GR" sz="1600" dirty="0">
                <a:latin typeface="Calibri" pitchFamily="34" charset="0"/>
                <a:cs typeface="Calibri" pitchFamily="34" charset="0"/>
              </a:rPr>
              <a:t>ε</a:t>
            </a:r>
            <a:r>
              <a:rPr lang="en-US" sz="1600" dirty="0">
                <a:latin typeface="Calibri" pitchFamily="34" charset="0"/>
                <a:cs typeface="Calibri" pitchFamily="34" charset="0"/>
              </a:rPr>
              <a:t>) = </a:t>
            </a:r>
            <a:r>
              <a:rPr lang="el-GR" sz="1600" dirty="0">
                <a:latin typeface="Calibri" pitchFamily="34" charset="0"/>
                <a:cs typeface="Calibri" pitchFamily="34" charset="0"/>
              </a:rPr>
              <a:t>β</a:t>
            </a:r>
            <a:r>
              <a:rPr lang="en-US" sz="1000" dirty="0">
                <a:latin typeface="Calibri" pitchFamily="34" charset="0"/>
                <a:cs typeface="Calibri" pitchFamily="34" charset="0"/>
              </a:rPr>
              <a:t>0</a:t>
            </a:r>
            <a:r>
              <a:rPr lang="en-US" sz="1600" dirty="0">
                <a:latin typeface="Calibri" pitchFamily="34" charset="0"/>
                <a:cs typeface="Calibri" pitchFamily="34" charset="0"/>
              </a:rPr>
              <a:t> + </a:t>
            </a:r>
            <a:r>
              <a:rPr lang="el-GR" sz="1600" dirty="0">
                <a:latin typeface="Calibri" pitchFamily="34" charset="0"/>
                <a:cs typeface="Calibri" pitchFamily="34" charset="0"/>
              </a:rPr>
              <a:t>β</a:t>
            </a:r>
            <a:r>
              <a:rPr lang="en-US" sz="1000" dirty="0">
                <a:latin typeface="Calibri" pitchFamily="34" charset="0"/>
                <a:cs typeface="Calibri" pitchFamily="34" charset="0"/>
              </a:rPr>
              <a:t>1</a:t>
            </a:r>
            <a:r>
              <a:rPr lang="en-US" sz="1600" dirty="0">
                <a:latin typeface="Calibri" pitchFamily="34" charset="0"/>
                <a:cs typeface="Calibri" pitchFamily="34" charset="0"/>
              </a:rPr>
              <a:t>x* + E(</a:t>
            </a:r>
            <a:r>
              <a:rPr lang="el-GR" sz="1600" dirty="0">
                <a:latin typeface="Calibri" pitchFamily="34" charset="0"/>
                <a:cs typeface="Calibri" pitchFamily="34" charset="0"/>
              </a:rPr>
              <a:t>ε</a:t>
            </a:r>
            <a:r>
              <a:rPr lang="en-US" sz="1600" dirty="0">
                <a:latin typeface="Calibri" pitchFamily="34" charset="0"/>
                <a:cs typeface="Calibri" pitchFamily="34" charset="0"/>
              </a:rPr>
              <a:t>) = </a:t>
            </a:r>
            <a:r>
              <a:rPr lang="el-GR" sz="1600" dirty="0">
                <a:latin typeface="Calibri" pitchFamily="34" charset="0"/>
                <a:cs typeface="Calibri" pitchFamily="34" charset="0"/>
              </a:rPr>
              <a:t>β</a:t>
            </a:r>
            <a:r>
              <a:rPr lang="en-US" sz="1000" dirty="0">
                <a:latin typeface="Calibri" pitchFamily="34" charset="0"/>
                <a:cs typeface="Calibri" pitchFamily="34" charset="0"/>
              </a:rPr>
              <a:t>0</a:t>
            </a:r>
            <a:r>
              <a:rPr lang="en-US" sz="1600" dirty="0">
                <a:latin typeface="Calibri" pitchFamily="34" charset="0"/>
                <a:cs typeface="Calibri" pitchFamily="34" charset="0"/>
              </a:rPr>
              <a:t> + </a:t>
            </a:r>
            <a:r>
              <a:rPr lang="el-GR" sz="1600" dirty="0">
                <a:latin typeface="Calibri" pitchFamily="34" charset="0"/>
                <a:cs typeface="Calibri" pitchFamily="34" charset="0"/>
              </a:rPr>
              <a:t>β</a:t>
            </a:r>
            <a:r>
              <a:rPr lang="en-US" sz="1000" dirty="0">
                <a:latin typeface="Calibri" pitchFamily="34" charset="0"/>
                <a:cs typeface="Calibri" pitchFamily="34" charset="0"/>
              </a:rPr>
              <a:t>1</a:t>
            </a:r>
            <a:r>
              <a:rPr lang="en-US" sz="1600" dirty="0">
                <a:latin typeface="Calibri" pitchFamily="34" charset="0"/>
                <a:cs typeface="Calibri" pitchFamily="34" charset="0"/>
              </a:rPr>
              <a:t>x* + 0 = </a:t>
            </a:r>
            <a:r>
              <a:rPr lang="el-GR" sz="1600" dirty="0">
                <a:latin typeface="Calibri" pitchFamily="34" charset="0"/>
                <a:cs typeface="Calibri" pitchFamily="34" charset="0"/>
              </a:rPr>
              <a:t>β</a:t>
            </a:r>
            <a:r>
              <a:rPr lang="en-US" sz="1000" dirty="0">
                <a:latin typeface="Calibri" pitchFamily="34" charset="0"/>
                <a:cs typeface="Calibri" pitchFamily="34" charset="0"/>
              </a:rPr>
              <a:t>0</a:t>
            </a:r>
            <a:r>
              <a:rPr lang="en-US" sz="1600" dirty="0">
                <a:latin typeface="Calibri" pitchFamily="34" charset="0"/>
                <a:cs typeface="Calibri" pitchFamily="34" charset="0"/>
              </a:rPr>
              <a:t> + </a:t>
            </a:r>
            <a:r>
              <a:rPr lang="el-GR" sz="1600" dirty="0">
                <a:latin typeface="Calibri" pitchFamily="34" charset="0"/>
                <a:cs typeface="Calibri" pitchFamily="34" charset="0"/>
              </a:rPr>
              <a:t>β</a:t>
            </a:r>
            <a:r>
              <a:rPr lang="en-US" sz="1000" dirty="0">
                <a:latin typeface="Calibri" pitchFamily="34" charset="0"/>
                <a:cs typeface="Calibri" pitchFamily="34" charset="0"/>
              </a:rPr>
              <a:t>1</a:t>
            </a:r>
            <a:r>
              <a:rPr lang="en-US" sz="1600" dirty="0">
                <a:latin typeface="Calibri" pitchFamily="34" charset="0"/>
                <a:cs typeface="Calibri" pitchFamily="34" charset="0"/>
              </a:rPr>
              <a:t>x* </a:t>
            </a:r>
          </a:p>
          <a:p>
            <a:pPr marL="457200" indent="-457200">
              <a:buFont typeface="Arial" pitchFamily="34" charset="0"/>
              <a:buChar char="•"/>
            </a:pPr>
            <a:r>
              <a:rPr lang="el-GR" sz="1600" dirty="0">
                <a:latin typeface="Calibri" pitchFamily="34" charset="0"/>
                <a:cs typeface="Calibri" pitchFamily="34" charset="0"/>
              </a:rPr>
              <a:t>σ</a:t>
            </a:r>
            <a:r>
              <a:rPr lang="en-US" sz="1600" baseline="30000" dirty="0">
                <a:latin typeface="Calibri" pitchFamily="34" charset="0"/>
                <a:cs typeface="Calibri" pitchFamily="34" charset="0"/>
              </a:rPr>
              <a:t>2</a:t>
            </a:r>
            <a:r>
              <a:rPr lang="en-US" sz="1000" dirty="0">
                <a:latin typeface="Calibri" pitchFamily="34" charset="0"/>
                <a:cs typeface="Calibri" pitchFamily="34" charset="0"/>
              </a:rPr>
              <a:t>Y∙x* </a:t>
            </a:r>
            <a:r>
              <a:rPr lang="en-US" sz="1600" dirty="0">
                <a:latin typeface="Calibri" pitchFamily="34" charset="0"/>
                <a:cs typeface="Calibri" pitchFamily="34" charset="0"/>
              </a:rPr>
              <a:t>= V(</a:t>
            </a:r>
            <a:r>
              <a:rPr lang="el-GR" sz="1600" dirty="0">
                <a:latin typeface="Calibri" pitchFamily="34" charset="0"/>
                <a:cs typeface="Calibri" pitchFamily="34" charset="0"/>
              </a:rPr>
              <a:t>β</a:t>
            </a:r>
            <a:r>
              <a:rPr lang="en-US" sz="1000" dirty="0">
                <a:latin typeface="Calibri" pitchFamily="34" charset="0"/>
                <a:cs typeface="Calibri" pitchFamily="34" charset="0"/>
              </a:rPr>
              <a:t>0</a:t>
            </a:r>
            <a:r>
              <a:rPr lang="en-US" sz="1600" dirty="0">
                <a:latin typeface="Calibri" pitchFamily="34" charset="0"/>
                <a:cs typeface="Calibri" pitchFamily="34" charset="0"/>
              </a:rPr>
              <a:t> + </a:t>
            </a:r>
            <a:r>
              <a:rPr lang="el-GR" sz="1600" dirty="0">
                <a:latin typeface="Calibri" pitchFamily="34" charset="0"/>
                <a:cs typeface="Calibri" pitchFamily="34" charset="0"/>
              </a:rPr>
              <a:t>β</a:t>
            </a:r>
            <a:r>
              <a:rPr lang="en-US" sz="1000" dirty="0">
                <a:latin typeface="Calibri" pitchFamily="34" charset="0"/>
                <a:cs typeface="Calibri" pitchFamily="34" charset="0"/>
              </a:rPr>
              <a:t>1</a:t>
            </a:r>
            <a:r>
              <a:rPr lang="en-US" sz="1600" dirty="0">
                <a:latin typeface="Calibri" pitchFamily="34" charset="0"/>
                <a:cs typeface="Calibri" pitchFamily="34" charset="0"/>
              </a:rPr>
              <a:t>x* + </a:t>
            </a:r>
            <a:r>
              <a:rPr lang="el-GR" sz="1600" dirty="0">
                <a:latin typeface="Calibri" pitchFamily="34" charset="0"/>
                <a:cs typeface="Calibri" pitchFamily="34" charset="0"/>
              </a:rPr>
              <a:t>ε</a:t>
            </a:r>
            <a:r>
              <a:rPr lang="en-US" sz="1600" dirty="0">
                <a:latin typeface="Calibri" pitchFamily="34" charset="0"/>
                <a:cs typeface="Calibri" pitchFamily="34" charset="0"/>
              </a:rPr>
              <a:t>) = </a:t>
            </a:r>
            <a:r>
              <a:rPr lang="el-GR" sz="1600" dirty="0">
                <a:latin typeface="Calibri" pitchFamily="34" charset="0"/>
                <a:cs typeface="Calibri" pitchFamily="34" charset="0"/>
              </a:rPr>
              <a:t>β</a:t>
            </a:r>
            <a:r>
              <a:rPr lang="en-US" sz="1000" dirty="0">
                <a:latin typeface="Calibri" pitchFamily="34" charset="0"/>
                <a:cs typeface="Calibri" pitchFamily="34" charset="0"/>
              </a:rPr>
              <a:t>0</a:t>
            </a:r>
            <a:r>
              <a:rPr lang="en-US" sz="1600" dirty="0">
                <a:latin typeface="Calibri" pitchFamily="34" charset="0"/>
                <a:cs typeface="Calibri" pitchFamily="34" charset="0"/>
              </a:rPr>
              <a:t> + </a:t>
            </a:r>
            <a:r>
              <a:rPr lang="el-GR" sz="1600" dirty="0">
                <a:latin typeface="Calibri" pitchFamily="34" charset="0"/>
                <a:cs typeface="Calibri" pitchFamily="34" charset="0"/>
              </a:rPr>
              <a:t>β</a:t>
            </a:r>
            <a:r>
              <a:rPr lang="en-US" sz="1000" dirty="0">
                <a:latin typeface="Calibri" pitchFamily="34" charset="0"/>
                <a:cs typeface="Calibri" pitchFamily="34" charset="0"/>
              </a:rPr>
              <a:t>1</a:t>
            </a:r>
            <a:r>
              <a:rPr lang="en-US" sz="1600" dirty="0">
                <a:latin typeface="Calibri" pitchFamily="34" charset="0"/>
                <a:cs typeface="Calibri" pitchFamily="34" charset="0"/>
              </a:rPr>
              <a:t>x* + V(</a:t>
            </a:r>
            <a:r>
              <a:rPr lang="el-GR" sz="1600" dirty="0">
                <a:latin typeface="Calibri" pitchFamily="34" charset="0"/>
                <a:cs typeface="Calibri" pitchFamily="34" charset="0"/>
              </a:rPr>
              <a:t>ε</a:t>
            </a:r>
            <a:r>
              <a:rPr lang="en-US" sz="1600" dirty="0">
                <a:latin typeface="Calibri" pitchFamily="34" charset="0"/>
                <a:cs typeface="Calibri" pitchFamily="34" charset="0"/>
              </a:rPr>
              <a:t>) = 0 + 0 + </a:t>
            </a:r>
            <a:r>
              <a:rPr lang="el-GR" sz="1600" dirty="0">
                <a:latin typeface="Calibri" pitchFamily="34" charset="0"/>
                <a:cs typeface="Calibri" pitchFamily="34" charset="0"/>
              </a:rPr>
              <a:t>σ</a:t>
            </a:r>
            <a:r>
              <a:rPr lang="en-US" sz="1600" baseline="30000" dirty="0">
                <a:latin typeface="Calibri" pitchFamily="34" charset="0"/>
                <a:cs typeface="Calibri" pitchFamily="34" charset="0"/>
              </a:rPr>
              <a:t>2</a:t>
            </a:r>
            <a:r>
              <a:rPr lang="en-US" sz="1600" dirty="0">
                <a:latin typeface="Calibri" pitchFamily="34" charset="0"/>
                <a:cs typeface="Calibri" pitchFamily="34" charset="0"/>
              </a:rPr>
              <a:t> = </a:t>
            </a:r>
            <a:r>
              <a:rPr lang="el-GR" sz="1600" dirty="0">
                <a:latin typeface="Calibri" pitchFamily="34" charset="0"/>
                <a:cs typeface="Calibri" pitchFamily="34" charset="0"/>
              </a:rPr>
              <a:t>σ</a:t>
            </a:r>
            <a:r>
              <a:rPr lang="en-US" sz="1600" baseline="30000" dirty="0">
                <a:latin typeface="Calibri" pitchFamily="34" charset="0"/>
                <a:cs typeface="Calibri" pitchFamily="34" charset="0"/>
              </a:rPr>
              <a:t>2</a:t>
            </a:r>
            <a:r>
              <a:rPr lang="el-GR" sz="1600" dirty="0">
                <a:latin typeface="Calibri" pitchFamily="34" charset="0"/>
                <a:cs typeface="Calibri" pitchFamily="34" charset="0"/>
              </a:rPr>
              <a:t> </a:t>
            </a:r>
            <a:endParaRPr lang="en-US" sz="1600" dirty="0">
              <a:latin typeface="Calibri" pitchFamily="34" charset="0"/>
              <a:cs typeface="Calibri" pitchFamily="34" charset="0"/>
            </a:endParaRPr>
          </a:p>
          <a:p>
            <a:endParaRPr lang="en-US" sz="700" dirty="0">
              <a:latin typeface="Calibri" pitchFamily="34" charset="0"/>
              <a:cs typeface="Calibri" pitchFamily="34" charset="0"/>
            </a:endParaRPr>
          </a:p>
          <a:p>
            <a:r>
              <a:rPr lang="en-US" sz="1600" dirty="0">
                <a:latin typeface="Calibri" pitchFamily="34" charset="0"/>
                <a:cs typeface="Calibri" pitchFamily="34" charset="0"/>
              </a:rPr>
              <a:t>Replacing x* in </a:t>
            </a:r>
            <a:r>
              <a:rPr lang="en-US" sz="1600" dirty="0" err="1">
                <a:latin typeface="Calibri" pitchFamily="34" charset="0"/>
                <a:cs typeface="Calibri" pitchFamily="34" charset="0"/>
              </a:rPr>
              <a:t>μ</a:t>
            </a:r>
            <a:r>
              <a:rPr lang="en-US" sz="1000" dirty="0" err="1">
                <a:latin typeface="Calibri" pitchFamily="34" charset="0"/>
                <a:cs typeface="Calibri" pitchFamily="34" charset="0"/>
              </a:rPr>
              <a:t>Y∙x</a:t>
            </a:r>
            <a:r>
              <a:rPr lang="en-US" sz="1000" dirty="0">
                <a:latin typeface="Calibri" pitchFamily="34" charset="0"/>
                <a:cs typeface="Calibri" pitchFamily="34" charset="0"/>
              </a:rPr>
              <a:t>*</a:t>
            </a:r>
            <a:r>
              <a:rPr lang="en-US" sz="1600" dirty="0">
                <a:latin typeface="Calibri" pitchFamily="34" charset="0"/>
                <a:cs typeface="Calibri" pitchFamily="34" charset="0"/>
              </a:rPr>
              <a:t> by x, we get </a:t>
            </a:r>
            <a:r>
              <a:rPr lang="en-US" sz="1600" dirty="0" err="1">
                <a:latin typeface="Calibri" pitchFamily="34" charset="0"/>
                <a:cs typeface="Calibri" pitchFamily="34" charset="0"/>
              </a:rPr>
              <a:t>μ</a:t>
            </a:r>
            <a:r>
              <a:rPr lang="en-US" sz="1000" dirty="0" err="1">
                <a:latin typeface="Calibri" pitchFamily="34" charset="0"/>
                <a:cs typeface="Calibri" pitchFamily="34" charset="0"/>
              </a:rPr>
              <a:t>Y∙x</a:t>
            </a:r>
            <a:r>
              <a:rPr lang="en-US" sz="1000" dirty="0">
                <a:latin typeface="Calibri" pitchFamily="34" charset="0"/>
                <a:cs typeface="Calibri" pitchFamily="34" charset="0"/>
              </a:rPr>
              <a:t> </a:t>
            </a:r>
            <a:r>
              <a:rPr lang="en-US" sz="1600" dirty="0">
                <a:latin typeface="Calibri" pitchFamily="34" charset="0"/>
                <a:cs typeface="Calibri" pitchFamily="34" charset="0"/>
              </a:rPr>
              <a:t>= </a:t>
            </a:r>
            <a:r>
              <a:rPr lang="el-GR" sz="1600" dirty="0">
                <a:latin typeface="Calibri" pitchFamily="34" charset="0"/>
                <a:cs typeface="Calibri" pitchFamily="34" charset="0"/>
              </a:rPr>
              <a:t>β</a:t>
            </a:r>
            <a:r>
              <a:rPr lang="en-US" sz="1000" dirty="0">
                <a:latin typeface="Calibri" pitchFamily="34" charset="0"/>
                <a:cs typeface="Calibri" pitchFamily="34" charset="0"/>
              </a:rPr>
              <a:t>0</a:t>
            </a:r>
            <a:r>
              <a:rPr lang="en-US" sz="1600" dirty="0">
                <a:latin typeface="Calibri" pitchFamily="34" charset="0"/>
                <a:cs typeface="Calibri" pitchFamily="34" charset="0"/>
              </a:rPr>
              <a:t> + </a:t>
            </a:r>
            <a:r>
              <a:rPr lang="el-GR" sz="1600" dirty="0">
                <a:latin typeface="Calibri" pitchFamily="34" charset="0"/>
                <a:cs typeface="Calibri" pitchFamily="34" charset="0"/>
              </a:rPr>
              <a:t>β</a:t>
            </a:r>
            <a:r>
              <a:rPr lang="en-US" sz="1000" dirty="0">
                <a:latin typeface="Calibri" pitchFamily="34" charset="0"/>
                <a:cs typeface="Calibri" pitchFamily="34" charset="0"/>
              </a:rPr>
              <a:t>1</a:t>
            </a:r>
            <a:r>
              <a:rPr lang="en-US" sz="1600" dirty="0">
                <a:latin typeface="Calibri" pitchFamily="34" charset="0"/>
                <a:cs typeface="Calibri" pitchFamily="34" charset="0"/>
              </a:rPr>
              <a:t>x.</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371601"/>
            <a:ext cx="9144000" cy="3046988"/>
          </a:xfrm>
          <a:prstGeom prst="rect">
            <a:avLst/>
          </a:prstGeom>
          <a:noFill/>
        </p:spPr>
        <p:txBody>
          <a:bodyPr wrap="square" rtlCol="0">
            <a:spAutoFit/>
          </a:bodyPr>
          <a:lstStyle/>
          <a:p>
            <a:pPr marL="457200" indent="-457200">
              <a:buFont typeface="Arial" pitchFamily="34" charset="0"/>
              <a:buChar char="•"/>
            </a:pPr>
            <a:r>
              <a:rPr lang="en-US" dirty="0">
                <a:latin typeface="Calibri" pitchFamily="34" charset="0"/>
                <a:cs typeface="Calibri" pitchFamily="34" charset="0"/>
              </a:rPr>
              <a:t>The mean value of Y is a linear function of x. </a:t>
            </a:r>
          </a:p>
          <a:p>
            <a:pPr marL="914400" lvl="1" indent="-457200">
              <a:buFont typeface="Arial" pitchFamily="34" charset="0"/>
              <a:buChar char="•"/>
            </a:pPr>
            <a:r>
              <a:rPr lang="en-US" dirty="0">
                <a:latin typeface="Calibri" pitchFamily="34" charset="0"/>
                <a:cs typeface="Calibri" pitchFamily="34" charset="0"/>
              </a:rPr>
              <a:t>That is, the true regression line y = </a:t>
            </a:r>
            <a:r>
              <a:rPr lang="el-GR" dirty="0">
                <a:latin typeface="Calibri" pitchFamily="34" charset="0"/>
                <a:cs typeface="Calibri" pitchFamily="34" charset="0"/>
              </a:rPr>
              <a:t>β</a:t>
            </a:r>
            <a:r>
              <a:rPr lang="en-US" sz="1200" dirty="0">
                <a:latin typeface="Calibri" pitchFamily="34" charset="0"/>
                <a:cs typeface="Calibri" pitchFamily="34" charset="0"/>
              </a:rPr>
              <a:t>0</a:t>
            </a:r>
            <a:r>
              <a:rPr lang="en-US" dirty="0">
                <a:latin typeface="Calibri" pitchFamily="34" charset="0"/>
                <a:cs typeface="Calibri" pitchFamily="34" charset="0"/>
              </a:rPr>
              <a:t> + </a:t>
            </a:r>
            <a:r>
              <a:rPr lang="el-GR" dirty="0">
                <a:latin typeface="Calibri" pitchFamily="34" charset="0"/>
                <a:cs typeface="Calibri" pitchFamily="34" charset="0"/>
              </a:rPr>
              <a:t>β</a:t>
            </a:r>
            <a:r>
              <a:rPr lang="en-US" sz="1200" dirty="0">
                <a:latin typeface="Calibri" pitchFamily="34" charset="0"/>
                <a:cs typeface="Calibri" pitchFamily="34" charset="0"/>
              </a:rPr>
              <a:t>1</a:t>
            </a:r>
            <a:r>
              <a:rPr lang="en-US" dirty="0">
                <a:latin typeface="Calibri" pitchFamily="34" charset="0"/>
                <a:cs typeface="Calibri" pitchFamily="34" charset="0"/>
              </a:rPr>
              <a:t>x is the line of mean values. </a:t>
            </a:r>
          </a:p>
          <a:p>
            <a:pPr marL="914400" lvl="1" indent="-457200">
              <a:buFont typeface="Arial" pitchFamily="34" charset="0"/>
              <a:buChar char="•"/>
            </a:pPr>
            <a:r>
              <a:rPr lang="en-US" dirty="0">
                <a:latin typeface="Calibri" pitchFamily="34" charset="0"/>
                <a:cs typeface="Calibri" pitchFamily="34" charset="0"/>
              </a:rPr>
              <a:t>Y-value on the line at any x is the expected value of Y at that x. </a:t>
            </a:r>
          </a:p>
          <a:p>
            <a:pPr marL="457200" indent="-457200">
              <a:buFont typeface="Arial" pitchFamily="34" charset="0"/>
              <a:buChar char="•"/>
            </a:pPr>
            <a:r>
              <a:rPr lang="en-US" dirty="0">
                <a:latin typeface="Calibri" pitchFamily="34" charset="0"/>
                <a:cs typeface="Calibri" pitchFamily="34" charset="0"/>
              </a:rPr>
              <a:t>The slope </a:t>
            </a:r>
            <a:r>
              <a:rPr lang="el-GR" dirty="0">
                <a:latin typeface="Calibri" pitchFamily="34" charset="0"/>
                <a:cs typeface="Calibri" pitchFamily="34" charset="0"/>
              </a:rPr>
              <a:t>β</a:t>
            </a:r>
            <a:r>
              <a:rPr lang="en-US" sz="1200" dirty="0">
                <a:latin typeface="Calibri" pitchFamily="34" charset="0"/>
                <a:cs typeface="Calibri" pitchFamily="34" charset="0"/>
              </a:rPr>
              <a:t>1</a:t>
            </a:r>
            <a:r>
              <a:rPr lang="en-US" dirty="0">
                <a:latin typeface="Calibri" pitchFamily="34" charset="0"/>
                <a:cs typeface="Calibri" pitchFamily="34" charset="0"/>
              </a:rPr>
              <a:t> is then the expected (average) change in Y associated with a 1-unit increase in the value of x.</a:t>
            </a:r>
          </a:p>
          <a:p>
            <a:pPr marL="457200" indent="-457200">
              <a:buFont typeface="Arial" pitchFamily="34" charset="0"/>
              <a:buChar char="•"/>
            </a:pPr>
            <a:r>
              <a:rPr lang="en-US" dirty="0">
                <a:latin typeface="Calibri" pitchFamily="34" charset="0"/>
                <a:cs typeface="Calibri" pitchFamily="34" charset="0"/>
              </a:rPr>
              <a:t>The amount of variability in the distribution of Y values is the same at each value of x.</a:t>
            </a:r>
          </a:p>
        </p:txBody>
      </p:sp>
      <p:sp>
        <p:nvSpPr>
          <p:cNvPr id="4" name="Title 1"/>
          <p:cNvSpPr>
            <a:spLocks noGrp="1"/>
          </p:cNvSpPr>
          <p:nvPr>
            <p:ph type="title"/>
          </p:nvPr>
        </p:nvSpPr>
        <p:spPr>
          <a:xfrm>
            <a:off x="0" y="457200"/>
            <a:ext cx="8991600" cy="762000"/>
          </a:xfrm>
        </p:spPr>
        <p:txBody>
          <a:bodyPr/>
          <a:lstStyle/>
          <a:p>
            <a:pPr algn="l"/>
            <a:r>
              <a:rPr lang="en-US" sz="3600" b="1" dirty="0">
                <a:solidFill>
                  <a:schemeClr val="tx1"/>
                </a:solidFill>
                <a:latin typeface="Calibri" pitchFamily="34" charset="0"/>
                <a:cs typeface="Calibri" pitchFamily="34" charset="0"/>
              </a:rPr>
              <a:t>Implications of the Simple Regression Model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838200"/>
          </a:xfrm>
        </p:spPr>
        <p:txBody>
          <a:bodyPr/>
          <a:lstStyle/>
          <a:p>
            <a:r>
              <a:rPr lang="en-US" dirty="0">
                <a:latin typeface="Calibri" pitchFamily="34" charset="0"/>
                <a:cs typeface="Calibri" pitchFamily="34" charset="0"/>
              </a:rPr>
              <a:t>	</a:t>
            </a:r>
          </a:p>
        </p:txBody>
      </p:sp>
      <p:sp>
        <p:nvSpPr>
          <p:cNvPr id="3" name="Title 1"/>
          <p:cNvSpPr txBox="1">
            <a:spLocks/>
          </p:cNvSpPr>
          <p:nvPr/>
        </p:nvSpPr>
        <p:spPr bwMode="auto">
          <a:xfrm>
            <a:off x="0" y="517358"/>
            <a:ext cx="84582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a:ln>
                  <a:noFill/>
                </a:ln>
                <a:effectLst/>
                <a:uLnTx/>
                <a:uFillTx/>
                <a:latin typeface="Calibri" pitchFamily="34" charset="0"/>
                <a:ea typeface="+mj-ea"/>
                <a:cs typeface="Calibri" pitchFamily="34" charset="0"/>
              </a:rPr>
              <a:t>Example</a:t>
            </a:r>
          </a:p>
        </p:txBody>
      </p:sp>
      <p:sp>
        <p:nvSpPr>
          <p:cNvPr id="4" name="TextBox 3"/>
          <p:cNvSpPr txBox="1"/>
          <p:nvPr/>
        </p:nvSpPr>
        <p:spPr>
          <a:xfrm>
            <a:off x="0" y="1459830"/>
            <a:ext cx="9144000" cy="4154984"/>
          </a:xfrm>
          <a:prstGeom prst="rect">
            <a:avLst/>
          </a:prstGeom>
          <a:noFill/>
        </p:spPr>
        <p:txBody>
          <a:bodyPr wrap="square" rtlCol="0">
            <a:spAutoFit/>
          </a:bodyPr>
          <a:lstStyle/>
          <a:p>
            <a:r>
              <a:rPr lang="en-US" dirty="0">
                <a:latin typeface="Calibri" pitchFamily="34" charset="0"/>
                <a:cs typeface="Calibri" pitchFamily="34" charset="0"/>
              </a:rPr>
              <a:t>Recall the age and vocabulary size example. The model implies:</a:t>
            </a:r>
          </a:p>
          <a:p>
            <a:pPr marL="457200" indent="-457200">
              <a:buFont typeface="Arial" pitchFamily="34" charset="0"/>
              <a:buChar char="•"/>
            </a:pPr>
            <a:r>
              <a:rPr lang="en-US" dirty="0">
                <a:latin typeface="Calibri" pitchFamily="34" charset="0"/>
                <a:cs typeface="Calibri" pitchFamily="34" charset="0"/>
              </a:rPr>
              <a:t>Average vocabulary size changes linearly with age</a:t>
            </a:r>
          </a:p>
          <a:p>
            <a:pPr marL="914400" lvl="1" indent="-457200">
              <a:buFont typeface="Arial" pitchFamily="34" charset="0"/>
              <a:buChar char="•"/>
            </a:pPr>
            <a:r>
              <a:rPr lang="en-US" dirty="0">
                <a:latin typeface="Calibri" pitchFamily="34" charset="0"/>
                <a:cs typeface="Calibri" pitchFamily="34" charset="0"/>
              </a:rPr>
              <a:t>Hopefully, </a:t>
            </a:r>
            <a:r>
              <a:rPr lang="el-GR" dirty="0">
                <a:latin typeface="Calibri" pitchFamily="34" charset="0"/>
                <a:cs typeface="Calibri" pitchFamily="34" charset="0"/>
              </a:rPr>
              <a:t>β</a:t>
            </a:r>
            <a:r>
              <a:rPr lang="en-US" sz="1200" dirty="0">
                <a:latin typeface="Calibri" pitchFamily="34" charset="0"/>
                <a:cs typeface="Calibri" pitchFamily="34" charset="0"/>
              </a:rPr>
              <a:t>1</a:t>
            </a:r>
            <a:r>
              <a:rPr lang="en-US" dirty="0">
                <a:latin typeface="Calibri" pitchFamily="34" charset="0"/>
                <a:cs typeface="Calibri" pitchFamily="34" charset="0"/>
              </a:rPr>
              <a:t> is positive</a:t>
            </a:r>
          </a:p>
          <a:p>
            <a:pPr marL="457200" indent="-457200">
              <a:buFont typeface="Arial" pitchFamily="34" charset="0"/>
              <a:buChar char="•"/>
            </a:pPr>
            <a:r>
              <a:rPr lang="el-GR" dirty="0">
                <a:latin typeface="Calibri" pitchFamily="34" charset="0"/>
                <a:cs typeface="Calibri" pitchFamily="34" charset="0"/>
              </a:rPr>
              <a:t>β</a:t>
            </a:r>
            <a:r>
              <a:rPr lang="en-US" sz="1200" dirty="0">
                <a:latin typeface="Calibri" pitchFamily="34" charset="0"/>
                <a:cs typeface="Calibri" pitchFamily="34" charset="0"/>
              </a:rPr>
              <a:t>1</a:t>
            </a:r>
            <a:r>
              <a:rPr lang="en-US" dirty="0">
                <a:latin typeface="Calibri" pitchFamily="34" charset="0"/>
                <a:cs typeface="Calibri" pitchFamily="34" charset="0"/>
              </a:rPr>
              <a:t> is the (expected) change in vocabulary size (Y) when the value of age (x) goes up by 1 unit (i.e., 1 year)</a:t>
            </a:r>
          </a:p>
          <a:p>
            <a:pPr marL="457200" indent="-457200">
              <a:buFont typeface="Arial" pitchFamily="34" charset="0"/>
              <a:buChar char="•"/>
            </a:pPr>
            <a:r>
              <a:rPr lang="en-US" dirty="0">
                <a:latin typeface="Calibri" pitchFamily="34" charset="0"/>
                <a:cs typeface="Calibri" pitchFamily="34" charset="0"/>
              </a:rPr>
              <a:t>The amount of variability in vocabulary size at any particular age is the same as at any other age. That is, the variance in the vocabulary of 3 year olds is the same as the variance in the vocabulary of 5 year olds.</a:t>
            </a:r>
          </a:p>
          <a:p>
            <a:pPr marL="457200" indent="-457200">
              <a:buFont typeface="Arial" pitchFamily="34" charset="0"/>
              <a:buChar char="•"/>
            </a:pPr>
            <a:r>
              <a:rPr lang="en-US" dirty="0">
                <a:latin typeface="Calibri" pitchFamily="34" charset="0"/>
                <a:cs typeface="Calibri" pitchFamily="34" charset="0"/>
              </a:rPr>
              <a:t>For any fixed x (age), vocabulary size (Y) is the sum of a constant term (</a:t>
            </a:r>
            <a:r>
              <a:rPr lang="el-GR" dirty="0">
                <a:latin typeface="Calibri" pitchFamily="34" charset="0"/>
                <a:cs typeface="Calibri" pitchFamily="34" charset="0"/>
              </a:rPr>
              <a:t>β</a:t>
            </a:r>
            <a:r>
              <a:rPr lang="en-US" sz="1200" dirty="0">
                <a:latin typeface="Calibri" pitchFamily="34" charset="0"/>
                <a:cs typeface="Calibri" pitchFamily="34" charset="0"/>
              </a:rPr>
              <a:t>0</a:t>
            </a:r>
            <a:r>
              <a:rPr lang="en-US" dirty="0">
                <a:latin typeface="Calibri" pitchFamily="34" charset="0"/>
                <a:cs typeface="Calibri" pitchFamily="34" charset="0"/>
              </a:rPr>
              <a:t> + </a:t>
            </a:r>
            <a:r>
              <a:rPr lang="el-GR" dirty="0">
                <a:latin typeface="Calibri" pitchFamily="34" charset="0"/>
                <a:cs typeface="Calibri" pitchFamily="34" charset="0"/>
              </a:rPr>
              <a:t>β</a:t>
            </a:r>
            <a:r>
              <a:rPr lang="en-US" sz="1200" dirty="0">
                <a:latin typeface="Calibri" pitchFamily="34" charset="0"/>
                <a:cs typeface="Calibri" pitchFamily="34" charset="0"/>
              </a:rPr>
              <a:t>1</a:t>
            </a:r>
            <a:r>
              <a:rPr lang="en-US" dirty="0">
                <a:latin typeface="Calibri" pitchFamily="34" charset="0"/>
                <a:cs typeface="Calibri" pitchFamily="34" charset="0"/>
              </a:rPr>
              <a:t>x) and a normally distributed </a:t>
            </a:r>
            <a:r>
              <a:rPr lang="en-US" dirty="0" err="1">
                <a:latin typeface="Calibri" pitchFamily="34" charset="0"/>
                <a:cs typeface="Calibri" pitchFamily="34" charset="0"/>
              </a:rPr>
              <a:t>rv</a:t>
            </a:r>
            <a:r>
              <a:rPr lang="en-US" dirty="0">
                <a:latin typeface="Calibri" pitchFamily="34" charset="0"/>
                <a:cs typeface="Calibri" pitchFamily="34" charset="0"/>
              </a:rPr>
              <a:t> </a:t>
            </a:r>
            <a:r>
              <a:rPr lang="el-GR" dirty="0">
                <a:latin typeface="Calibri" pitchFamily="34" charset="0"/>
                <a:cs typeface="Calibri" pitchFamily="34" charset="0"/>
              </a:rPr>
              <a:t>ε</a:t>
            </a:r>
            <a:endParaRPr lang="en-US" dirty="0">
              <a:latin typeface="Calibri" pitchFamily="34" charset="0"/>
              <a:cs typeface="Calibri"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1204"/>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
        <p:nvSpPr>
          <p:cNvPr id="4" name="TextBox 3"/>
          <p:cNvSpPr txBox="1"/>
          <p:nvPr/>
        </p:nvSpPr>
        <p:spPr>
          <a:xfrm>
            <a:off x="4495800" y="1447800"/>
            <a:ext cx="4648200" cy="1015663"/>
          </a:xfrm>
          <a:prstGeom prst="rect">
            <a:avLst/>
          </a:prstGeom>
          <a:noFill/>
        </p:spPr>
        <p:txBody>
          <a:bodyPr wrap="square" rtlCol="0">
            <a:spAutoFit/>
          </a:bodyPr>
          <a:lstStyle/>
          <a:p>
            <a:r>
              <a:rPr lang="en-US" sz="2000" dirty="0">
                <a:latin typeface="Calibri" pitchFamily="34" charset="0"/>
                <a:cs typeface="Calibri" pitchFamily="34" charset="0"/>
              </a:rPr>
              <a:t>The variance parameter </a:t>
            </a:r>
            <a:r>
              <a:rPr lang="el-GR" sz="2000" dirty="0">
                <a:latin typeface="Calibri" pitchFamily="34" charset="0"/>
                <a:cs typeface="Calibri" pitchFamily="34" charset="0"/>
              </a:rPr>
              <a:t>σ</a:t>
            </a:r>
            <a:r>
              <a:rPr lang="en-US" sz="2000" baseline="30000" dirty="0">
                <a:latin typeface="Calibri" pitchFamily="34" charset="0"/>
                <a:cs typeface="Calibri" pitchFamily="34" charset="0"/>
              </a:rPr>
              <a:t>2</a:t>
            </a:r>
            <a:r>
              <a:rPr lang="en-US" sz="2000" dirty="0">
                <a:latin typeface="Calibri" pitchFamily="34" charset="0"/>
                <a:cs typeface="Calibri" pitchFamily="34" charset="0"/>
              </a:rPr>
              <a:t> determines the extent to which each normal curve spreads about its mean value (height of the line)</a:t>
            </a:r>
          </a:p>
        </p:txBody>
      </p:sp>
      <mc:AlternateContent xmlns:mc="http://schemas.openxmlformats.org/markup-compatibility/2006" xmlns:a14="http://schemas.microsoft.com/office/drawing/2010/main">
        <mc:Choice Requires="a14">
          <p:sp>
            <p:nvSpPr>
              <p:cNvPr id="2" name="TextBox 1"/>
              <p:cNvSpPr txBox="1"/>
              <p:nvPr/>
            </p:nvSpPr>
            <p:spPr>
              <a:xfrm>
                <a:off x="6248400" y="914400"/>
                <a:ext cx="41081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𝜀</m:t>
                      </m:r>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6248400" y="914400"/>
                <a:ext cx="410818" cy="461665"/>
              </a:xfrm>
              <a:prstGeom prst="rect">
                <a:avLst/>
              </a:prstGeom>
              <a:blipFill rotWithShape="1">
                <a:blip r:embed="rId3"/>
                <a:stretch>
                  <a:fillRect t="-10526" r="-32836" b="-28947"/>
                </a:stretch>
              </a:blipFill>
            </p:spPr>
            <p:txBody>
              <a:bodyPr/>
              <a:lstStyle/>
              <a:p>
                <a:r>
                  <a:rPr lang="en-US">
                    <a:noFill/>
                  </a:rPr>
                  <a:t> </a:t>
                </a:r>
              </a:p>
            </p:txBody>
          </p:sp>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8458200" cy="762000"/>
          </a:xfrm>
        </p:spPr>
        <p:txBody>
          <a:bodyPr/>
          <a:lstStyle/>
          <a:p>
            <a:pPr algn="l"/>
            <a:r>
              <a:rPr lang="en-US" sz="3600" dirty="0">
                <a:solidFill>
                  <a:schemeClr val="bg1"/>
                </a:solidFill>
                <a:latin typeface="Calibri" pitchFamily="34" charset="0"/>
                <a:cs typeface="Calibri" pitchFamily="34" charset="0"/>
              </a:rPr>
              <a:t>Example</a:t>
            </a:r>
          </a:p>
        </p:txBody>
      </p:sp>
      <p:sp>
        <p:nvSpPr>
          <p:cNvPr id="3" name="TextBox 2"/>
          <p:cNvSpPr txBox="1"/>
          <p:nvPr/>
        </p:nvSpPr>
        <p:spPr>
          <a:xfrm>
            <a:off x="-28074" y="1463842"/>
            <a:ext cx="9172074" cy="4154984"/>
          </a:xfrm>
          <a:prstGeom prst="rect">
            <a:avLst/>
          </a:prstGeom>
          <a:noFill/>
        </p:spPr>
        <p:txBody>
          <a:bodyPr wrap="square" rtlCol="0">
            <a:spAutoFit/>
          </a:bodyPr>
          <a:lstStyle/>
          <a:p>
            <a:r>
              <a:rPr lang="en-US" dirty="0">
                <a:latin typeface="Calibri" pitchFamily="34" charset="0"/>
                <a:cs typeface="Calibri" pitchFamily="34" charset="0"/>
              </a:rPr>
              <a:t>Suppose the relationship between two variables Y (house price in the 1970’s) and X (number of vacant houses in a quarter mile radius) is described by the simple linear regression model with true regression line Y = 65 – 1.2X. Assume further that </a:t>
            </a:r>
            <a:r>
              <a:rPr lang="el-GR" dirty="0">
                <a:latin typeface="Calibri" pitchFamily="34" charset="0"/>
                <a:cs typeface="Calibri" pitchFamily="34" charset="0"/>
              </a:rPr>
              <a:t>ε</a:t>
            </a:r>
            <a:r>
              <a:rPr lang="en-US" dirty="0">
                <a:latin typeface="Calibri" pitchFamily="34" charset="0"/>
                <a:cs typeface="Calibri" pitchFamily="34" charset="0"/>
              </a:rPr>
              <a:t>~N(0, 64), so </a:t>
            </a:r>
            <a:r>
              <a:rPr lang="el-GR" dirty="0">
                <a:latin typeface="Calibri" pitchFamily="34" charset="0"/>
                <a:cs typeface="Calibri" pitchFamily="34" charset="0"/>
              </a:rPr>
              <a:t>σ</a:t>
            </a:r>
            <a:r>
              <a:rPr lang="en-US" baseline="30000" dirty="0">
                <a:latin typeface="Calibri" pitchFamily="34" charset="0"/>
                <a:cs typeface="Calibri" pitchFamily="34" charset="0"/>
              </a:rPr>
              <a:t>2</a:t>
            </a:r>
            <a:r>
              <a:rPr lang="el-GR" dirty="0">
                <a:latin typeface="Calibri" pitchFamily="34" charset="0"/>
                <a:cs typeface="Calibri" pitchFamily="34" charset="0"/>
              </a:rPr>
              <a:t> </a:t>
            </a:r>
            <a:r>
              <a:rPr lang="en-US" dirty="0">
                <a:latin typeface="Calibri" pitchFamily="34" charset="0"/>
                <a:cs typeface="Calibri" pitchFamily="34" charset="0"/>
              </a:rPr>
              <a:t>= 64 and </a:t>
            </a:r>
            <a:r>
              <a:rPr lang="el-GR" dirty="0">
                <a:latin typeface="Calibri" pitchFamily="34" charset="0"/>
                <a:cs typeface="Calibri" pitchFamily="34" charset="0"/>
              </a:rPr>
              <a:t>σ</a:t>
            </a:r>
            <a:r>
              <a:rPr lang="en-US" dirty="0">
                <a:latin typeface="Calibri" pitchFamily="34" charset="0"/>
                <a:cs typeface="Calibri" pitchFamily="34" charset="0"/>
              </a:rPr>
              <a:t> = 8, meaning that the magnitude of a typical deviation from the true regression line is about 8 units.</a:t>
            </a:r>
          </a:p>
          <a:p>
            <a:endParaRPr lang="en-US" sz="1200" dirty="0">
              <a:latin typeface="Calibri" pitchFamily="34" charset="0"/>
              <a:cs typeface="Calibri" pitchFamily="34" charset="0"/>
            </a:endParaRPr>
          </a:p>
          <a:p>
            <a:r>
              <a:rPr lang="en-US" dirty="0">
                <a:latin typeface="Calibri" pitchFamily="34" charset="0"/>
                <a:cs typeface="Calibri" pitchFamily="34" charset="0"/>
              </a:rPr>
              <a:t>For x=20, Y has mean value of μ</a:t>
            </a:r>
            <a:r>
              <a:rPr lang="en-US" sz="1200" dirty="0">
                <a:latin typeface="Calibri" pitchFamily="34" charset="0"/>
                <a:cs typeface="Calibri" pitchFamily="34" charset="0"/>
              </a:rPr>
              <a:t>Y∙20</a:t>
            </a:r>
            <a:r>
              <a:rPr lang="en-US" dirty="0">
                <a:latin typeface="Calibri" pitchFamily="34" charset="0"/>
                <a:cs typeface="Calibri" pitchFamily="34" charset="0"/>
              </a:rPr>
              <a:t> = 65 – 1.2 * 20 = 41. Similarly, for x=25, Y has mean value of μ</a:t>
            </a:r>
            <a:r>
              <a:rPr lang="en-US" sz="1200" dirty="0">
                <a:latin typeface="Calibri" pitchFamily="34" charset="0"/>
                <a:cs typeface="Calibri" pitchFamily="34" charset="0"/>
              </a:rPr>
              <a:t>Y∙25</a:t>
            </a:r>
            <a:r>
              <a:rPr lang="en-US" dirty="0">
                <a:latin typeface="Calibri" pitchFamily="34" charset="0"/>
                <a:cs typeface="Calibri" pitchFamily="34" charset="0"/>
              </a:rPr>
              <a:t> = 65 – 1.2 * 25 = 35.</a:t>
            </a:r>
          </a:p>
          <a:p>
            <a:endParaRPr lang="en-US" sz="1200" dirty="0">
              <a:latin typeface="Calibri" pitchFamily="34" charset="0"/>
              <a:cs typeface="Calibri" pitchFamily="34" charset="0"/>
            </a:endParaRPr>
          </a:p>
          <a:p>
            <a:r>
              <a:rPr lang="en-US" dirty="0">
                <a:latin typeface="Calibri" pitchFamily="34" charset="0"/>
                <a:cs typeface="Calibri" pitchFamily="34" charset="0"/>
              </a:rPr>
              <a:t>For example, we can calculate P(Y&gt;50) when x=20 and 25 by standardizing Y, as done on the next slide.</a:t>
            </a:r>
          </a:p>
        </p:txBody>
      </p:sp>
      <p:sp>
        <p:nvSpPr>
          <p:cNvPr id="1027"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28" name="Rectangle 4"/>
          <p:cNvSpPr>
            <a:spLocks noChangeArrowheads="1"/>
          </p:cNvSpPr>
          <p:nvPr/>
        </p:nvSpPr>
        <p:spPr bwMode="auto">
          <a:xfrm>
            <a:off x="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 name="Title 1"/>
          <p:cNvSpPr txBox="1">
            <a:spLocks/>
          </p:cNvSpPr>
          <p:nvPr/>
        </p:nvSpPr>
        <p:spPr bwMode="auto">
          <a:xfrm>
            <a:off x="0" y="517358"/>
            <a:ext cx="84582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a:ln>
                  <a:noFill/>
                </a:ln>
                <a:solidFill>
                  <a:srgbClr val="FF0000"/>
                </a:solidFill>
                <a:effectLst/>
                <a:uLnTx/>
                <a:uFillTx/>
                <a:latin typeface="Calibri" pitchFamily="34" charset="0"/>
                <a:ea typeface="+mj-ea"/>
                <a:cs typeface="Calibri" pitchFamily="34" charset="0"/>
              </a:rPr>
              <a:t>Another Example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371600" y="1749273"/>
            <a:ext cx="5819775" cy="923925"/>
          </a:xfrm>
          <a:prstGeom prst="rect">
            <a:avLst/>
          </a:prstGeom>
          <a:noFill/>
        </p:spPr>
      </p:pic>
      <p:sp>
        <p:nvSpPr>
          <p:cNvPr id="3" name="Title 1"/>
          <p:cNvSpPr txBox="1">
            <a:spLocks/>
          </p:cNvSpPr>
          <p:nvPr/>
        </p:nvSpPr>
        <p:spPr bwMode="auto">
          <a:xfrm>
            <a:off x="0" y="73950"/>
            <a:ext cx="84582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a:ln>
                  <a:noFill/>
                </a:ln>
                <a:effectLst/>
                <a:uLnTx/>
                <a:uFillTx/>
                <a:latin typeface="Calibri" pitchFamily="34" charset="0"/>
                <a:ea typeface="+mj-ea"/>
                <a:cs typeface="Calibri" pitchFamily="34" charset="0"/>
              </a:rPr>
              <a:t>Sample Correlation and Covariance</a:t>
            </a:r>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27" name="Rectangle 3"/>
          <p:cNvSpPr>
            <a:spLocks noChangeArrowheads="1"/>
          </p:cNvSpPr>
          <p:nvPr/>
        </p:nvSpPr>
        <p:spPr bwMode="auto">
          <a:xfrm>
            <a:off x="0" y="1514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31"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0" y="1381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33" name="Rectangle 9"/>
          <p:cNvSpPr>
            <a:spLocks noChangeArrowheads="1"/>
          </p:cNvSpPr>
          <p:nvPr/>
        </p:nvSpPr>
        <p:spPr bwMode="auto">
          <a:xfrm>
            <a:off x="0" y="2438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4" name="TextBox 13"/>
              <p:cNvSpPr txBox="1"/>
              <p:nvPr/>
            </p:nvSpPr>
            <p:spPr>
              <a:xfrm>
                <a:off x="-24063" y="3802421"/>
                <a:ext cx="9144000" cy="3013646"/>
              </a:xfrm>
              <a:prstGeom prst="rect">
                <a:avLst/>
              </a:prstGeom>
              <a:noFill/>
            </p:spPr>
            <p:txBody>
              <a:bodyPr wrap="square" rtlCol="0">
                <a:spAutoFit/>
              </a:bodyPr>
              <a:lstStyle/>
              <a:p>
                <a:r>
                  <a:rPr lang="en-US" sz="2000" b="1" i="1" dirty="0">
                    <a:latin typeface="Calibri" pitchFamily="34" charset="0"/>
                    <a:cs typeface="Calibri" pitchFamily="34" charset="0"/>
                  </a:rPr>
                  <a:t>Covariance</a:t>
                </a:r>
                <a:r>
                  <a:rPr lang="en-US" sz="2000" dirty="0">
                    <a:latin typeface="Calibri" pitchFamily="34" charset="0"/>
                    <a:cs typeface="Calibri" pitchFamily="34" charset="0"/>
                  </a:rPr>
                  <a:t>: value changes as units of x or y change – 0.8 could be a huge or a tiny covariance</a:t>
                </a:r>
              </a:p>
              <a:p>
                <a:r>
                  <a:rPr lang="en-US" sz="2000" b="1" i="1" dirty="0">
                    <a:latin typeface="Calibri" pitchFamily="34" charset="0"/>
                    <a:cs typeface="Calibri" pitchFamily="34" charset="0"/>
                  </a:rPr>
                  <a:t>Correlation (r)</a:t>
                </a:r>
                <a:r>
                  <a:rPr lang="en-US" sz="2000" dirty="0">
                    <a:latin typeface="Calibri" pitchFamily="34" charset="0"/>
                    <a:cs typeface="Calibri" pitchFamily="34" charset="0"/>
                  </a:rPr>
                  <a:t>: does not depend on units of measurement of x and y.</a:t>
                </a:r>
              </a:p>
              <a:p>
                <a:r>
                  <a:rPr lang="en-US" sz="2000" i="1" dirty="0">
                    <a:latin typeface="Calibri" pitchFamily="34" charset="0"/>
                    <a:cs typeface="Calibri" pitchFamily="34" charset="0"/>
                  </a:rPr>
                  <a:t>r </a:t>
                </a:r>
                <a:r>
                  <a:rPr lang="en-US" sz="2000" dirty="0">
                    <a:latin typeface="Calibri" pitchFamily="34" charset="0"/>
                    <a:cs typeface="Calibri" pitchFamily="34" charset="0"/>
                  </a:rPr>
                  <a:t>is referred to as the Pearson’s product moment correlation (or simply Pearson correlation)</a:t>
                </a:r>
              </a:p>
              <a:p>
                <a:r>
                  <a:rPr lang="en-US" sz="2000" b="1" i="1" dirty="0">
                    <a:latin typeface="Calibri" pitchFamily="34" charset="0"/>
                    <a:cs typeface="Calibri" pitchFamily="34" charset="0"/>
                  </a:rPr>
                  <a:t>Here:</a:t>
                </a:r>
                <a:r>
                  <a:rPr lang="en-US" sz="2000" dirty="0">
                    <a:latin typeface="Calibri" pitchFamily="34" charset="0"/>
                    <a:cs typeface="Calibri" pitchFamily="34" charset="0"/>
                  </a:rPr>
                  <a:t> </a:t>
                </a:r>
                <a14:m>
                  <m:oMath xmlns:m="http://schemas.openxmlformats.org/officeDocument/2006/math">
                    <m:acc>
                      <m:accPr>
                        <m:chr m:val="̅"/>
                        <m:ctrlPr>
                          <a:rPr lang="en-US" sz="2000" i="1">
                            <a:latin typeface="Cambria Math" panose="02040503050406030204" pitchFamily="18" charset="0"/>
                          </a:rPr>
                        </m:ctrlPr>
                      </m:accPr>
                      <m:e>
                        <m:r>
                          <m:rPr>
                            <m:sty m:val="p"/>
                          </m:rPr>
                          <a:rPr lang="en-US" sz="2000" i="0">
                            <a:latin typeface="Cambria Math" panose="02040503050406030204" pitchFamily="18" charset="0"/>
                          </a:rPr>
                          <m:t>x</m:t>
                        </m:r>
                      </m:e>
                    </m:acc>
                  </m:oMath>
                </a14:m>
                <a:r>
                  <a:rPr lang="en-US" sz="2000" dirty="0">
                    <a:latin typeface="Calibri" pitchFamily="34" charset="0"/>
                    <a:cs typeface="Calibri" pitchFamily="34" charset="0"/>
                  </a:rPr>
                  <a:t> and </a:t>
                </a:r>
                <a14:m>
                  <m:oMath xmlns:m="http://schemas.openxmlformats.org/officeDocument/2006/math">
                    <m:acc>
                      <m:accPr>
                        <m:chr m:val="̅"/>
                        <m:ctrlPr>
                          <a:rPr lang="en-US" sz="2000" i="1">
                            <a:latin typeface="Cambria Math" panose="02040503050406030204" pitchFamily="18" charset="0"/>
                          </a:rPr>
                        </m:ctrlPr>
                      </m:accPr>
                      <m:e>
                        <m:r>
                          <m:rPr>
                            <m:sty m:val="p"/>
                          </m:rPr>
                          <a:rPr lang="en-US" sz="2000" i="0">
                            <a:latin typeface="Cambria Math" panose="02040503050406030204" pitchFamily="18" charset="0"/>
                          </a:rPr>
                          <m:t>y</m:t>
                        </m:r>
                      </m:e>
                    </m:acc>
                  </m:oMath>
                </a14:m>
                <a:r>
                  <a:rPr lang="en-US" sz="2000" dirty="0">
                    <a:latin typeface="Calibri" pitchFamily="34" charset="0"/>
                    <a:cs typeface="Calibri" pitchFamily="34" charset="0"/>
                  </a:rPr>
                  <a:t> are values of the sample means of x and y; and </a:t>
                </a:r>
                <a14:m>
                  <m:oMath xmlns:m="http://schemas.openxmlformats.org/officeDocument/2006/math">
                    <m:sSub>
                      <m:sSubPr>
                        <m:ctrlPr>
                          <a:rPr lang="en-US" sz="2000" i="1" smtClean="0">
                            <a:latin typeface="Cambria Math" panose="02040503050406030204" pitchFamily="18" charset="0"/>
                          </a:rPr>
                        </m:ctrlPr>
                      </m:sSubPr>
                      <m:e>
                        <m:r>
                          <m:rPr>
                            <m:sty m:val="p"/>
                          </m:rPr>
                          <a:rPr lang="en-US" sz="2000" b="0" i="0" smtClean="0">
                            <a:latin typeface="Cambria Math" panose="02040503050406030204" pitchFamily="18" charset="0"/>
                          </a:rPr>
                          <m:t>s</m:t>
                        </m:r>
                      </m:e>
                      <m:sub>
                        <m:r>
                          <m:rPr>
                            <m:sty m:val="p"/>
                          </m:rPr>
                          <a:rPr lang="en-US" sz="2000" b="0" i="0" smtClean="0">
                            <a:latin typeface="Cambria Math" panose="02040503050406030204" pitchFamily="18" charset="0"/>
                          </a:rPr>
                          <m:t>x</m:t>
                        </m:r>
                      </m:sub>
                    </m:sSub>
                  </m:oMath>
                </a14:m>
                <a:r>
                  <a:rPr lang="en-US" sz="2000" dirty="0">
                    <a:latin typeface="Calibri" pitchFamily="34" charset="0"/>
                    <a:cs typeface="Calibri" pitchFamily="34" charset="0"/>
                  </a:rPr>
                  <a:t> and </a:t>
                </a:r>
                <a14:m>
                  <m:oMath xmlns:m="http://schemas.openxmlformats.org/officeDocument/2006/math">
                    <m:sSub>
                      <m:sSubPr>
                        <m:ctrlPr>
                          <a:rPr lang="en-US" sz="2000" i="1">
                            <a:latin typeface="Cambria Math" panose="02040503050406030204" pitchFamily="18" charset="0"/>
                          </a:rPr>
                        </m:ctrlPr>
                      </m:sSubPr>
                      <m:e>
                        <m:r>
                          <m:rPr>
                            <m:sty m:val="p"/>
                          </m:rPr>
                          <a:rPr lang="en-US" sz="2000" b="0" i="0" smtClean="0">
                            <a:latin typeface="Cambria Math" panose="02040503050406030204" pitchFamily="18" charset="0"/>
                          </a:rPr>
                          <m:t>s</m:t>
                        </m:r>
                      </m:e>
                      <m:sub>
                        <m:r>
                          <m:rPr>
                            <m:sty m:val="p"/>
                          </m:rPr>
                          <a:rPr lang="en-US" sz="2000" b="0" i="0" smtClean="0">
                            <a:latin typeface="Cambria Math" panose="02040503050406030204" pitchFamily="18" charset="0"/>
                          </a:rPr>
                          <m:t>y</m:t>
                        </m:r>
                      </m:sub>
                    </m:sSub>
                  </m:oMath>
                </a14:m>
                <a:r>
                  <a:rPr lang="en-US" sz="2000" dirty="0">
                    <a:latin typeface="Calibri" pitchFamily="34" charset="0"/>
                    <a:cs typeface="Calibri" pitchFamily="34" charset="0"/>
                  </a:rPr>
                  <a:t> are the values of sample standard deviations of x and y, respectively; n = # observations</a:t>
                </a:r>
              </a:p>
              <a:p>
                <a:endParaRPr lang="en-US" sz="1600" dirty="0">
                  <a:latin typeface="Calibri" pitchFamily="34" charset="0"/>
                  <a:cs typeface="Calibri" pitchFamily="34" charset="0"/>
                </a:endParaRPr>
              </a:p>
              <a:p>
                <a:endParaRPr lang="en-US" sz="1600" dirty="0">
                  <a:latin typeface="Calibri" pitchFamily="34" charset="0"/>
                  <a:cs typeface="Calibri" pitchFamily="34" charset="0"/>
                </a:endParaRPr>
              </a:p>
              <a:p>
                <a:r>
                  <a:rPr lang="en-US" sz="1600" dirty="0">
                    <a:latin typeface="Calibri" pitchFamily="34" charset="0"/>
                    <a:cs typeface="Calibri" pitchFamily="34" charset="0"/>
                  </a:rPr>
                  <a:t>**Why are the two formulas for correlation equivalent? See the file </a:t>
                </a:r>
                <a:r>
                  <a:rPr lang="en-US" sz="1600" b="1" i="1" dirty="0">
                    <a:solidFill>
                      <a:schemeClr val="accent2"/>
                    </a:solidFill>
                    <a:latin typeface="Calibri" pitchFamily="34" charset="0"/>
                    <a:cs typeface="Calibri" pitchFamily="34" charset="0"/>
                  </a:rPr>
                  <a:t>Lecture 3 – Correlation Formulas.docx</a:t>
                </a:r>
                <a:endParaRPr lang="en-US" sz="1600" dirty="0">
                  <a:solidFill>
                    <a:schemeClr val="accent2"/>
                  </a:solidFill>
                  <a:latin typeface="Calibri" pitchFamily="34" charset="0"/>
                  <a:cs typeface="Calibri"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4063" y="3802421"/>
                <a:ext cx="9144000" cy="3013646"/>
              </a:xfrm>
              <a:prstGeom prst="rect">
                <a:avLst/>
              </a:prstGeom>
              <a:blipFill>
                <a:blip r:embed="rId3"/>
                <a:stretch>
                  <a:fillRect l="-667" t="-1215" b="-1822"/>
                </a:stretch>
              </a:blipFill>
            </p:spPr>
            <p:txBody>
              <a:bodyPr/>
              <a:lstStyle/>
              <a:p>
                <a:r>
                  <a:rPr lang="en-US">
                    <a:noFill/>
                  </a:rPr>
                  <a:t> </a:t>
                </a:r>
              </a:p>
            </p:txBody>
          </p:sp>
        </mc:Fallback>
      </mc:AlternateContent>
      <p:sp>
        <p:nvSpPr>
          <p:cNvPr id="1038" name="Rectangle 1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9" name="Rectangle 15"/>
          <p:cNvSpPr>
            <a:spLocks noChangeArrowheads="1"/>
          </p:cNvSpPr>
          <p:nvPr/>
        </p:nvSpPr>
        <p:spPr bwMode="auto">
          <a:xfrm>
            <a:off x="0" y="1514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pSp>
        <p:nvGrpSpPr>
          <p:cNvPr id="5" name="Group 4"/>
          <p:cNvGrpSpPr/>
          <p:nvPr/>
        </p:nvGrpSpPr>
        <p:grpSpPr>
          <a:xfrm>
            <a:off x="1817405" y="2709172"/>
            <a:ext cx="4823389" cy="1057275"/>
            <a:chOff x="1882211" y="3352800"/>
            <a:chExt cx="4823389" cy="1057275"/>
          </a:xfrm>
        </p:grpSpPr>
        <p:grpSp>
          <p:nvGrpSpPr>
            <p:cNvPr id="17" name="Group 16"/>
            <p:cNvGrpSpPr/>
            <p:nvPr/>
          </p:nvGrpSpPr>
          <p:grpSpPr>
            <a:xfrm>
              <a:off x="2819400" y="3352800"/>
              <a:ext cx="3886200" cy="1057275"/>
              <a:chOff x="2819400" y="3581400"/>
              <a:chExt cx="3886200" cy="1057275"/>
            </a:xfrm>
          </p:grpSpPr>
          <p:pic>
            <p:nvPicPr>
              <p:cNvPr id="1037" name="Picture 1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819400" y="3581400"/>
                <a:ext cx="3886200" cy="1057275"/>
              </a:xfrm>
              <a:prstGeom prst="rect">
                <a:avLst/>
              </a:prstGeom>
              <a:noFill/>
            </p:spPr>
          </p:pic>
          <p:sp>
            <p:nvSpPr>
              <p:cNvPr id="16" name="TextBox 15"/>
              <p:cNvSpPr txBox="1"/>
              <p:nvPr/>
            </p:nvSpPr>
            <p:spPr>
              <a:xfrm>
                <a:off x="4267200" y="3810000"/>
                <a:ext cx="1447800" cy="307777"/>
              </a:xfrm>
              <a:prstGeom prst="rect">
                <a:avLst/>
              </a:prstGeom>
              <a:noFill/>
            </p:spPr>
            <p:txBody>
              <a:bodyPr wrap="square" rtlCol="0">
                <a:spAutoFit/>
              </a:bodyPr>
              <a:lstStyle/>
              <a:p>
                <a:r>
                  <a:rPr lang="en-US" sz="1400" b="1" i="1" dirty="0"/>
                  <a:t>i                       i</a:t>
                </a:r>
              </a:p>
            </p:txBody>
          </p:sp>
        </p:grpSp>
        <p:sp>
          <p:nvSpPr>
            <p:cNvPr id="18" name="TextBox 17"/>
            <p:cNvSpPr txBox="1"/>
            <p:nvPr/>
          </p:nvSpPr>
          <p:spPr>
            <a:xfrm>
              <a:off x="1882211" y="3640259"/>
              <a:ext cx="914400" cy="461665"/>
            </a:xfrm>
            <a:prstGeom prst="rect">
              <a:avLst/>
            </a:prstGeom>
            <a:noFill/>
          </p:spPr>
          <p:txBody>
            <a:bodyPr wrap="square" rtlCol="0">
              <a:spAutoFit/>
            </a:bodyPr>
            <a:lstStyle/>
            <a:p>
              <a:r>
                <a:rPr lang="en-US" dirty="0"/>
                <a:t>       =</a:t>
              </a:r>
            </a:p>
          </p:txBody>
        </p:sp>
      </p:grpSp>
      <mc:AlternateContent xmlns:mc="http://schemas.openxmlformats.org/markup-compatibility/2006" xmlns:a14="http://schemas.microsoft.com/office/drawing/2010/main">
        <mc:Choice Requires="a14">
          <p:sp>
            <p:nvSpPr>
              <p:cNvPr id="2" name="TextBox 1"/>
              <p:cNvSpPr txBox="1"/>
              <p:nvPr/>
            </p:nvSpPr>
            <p:spPr>
              <a:xfrm>
                <a:off x="2061893" y="703861"/>
                <a:ext cx="5077094"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𝐶𝑜𝑣</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𝑛</m:t>
                          </m:r>
                        </m:sup>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d>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𝑦</m:t>
                                  </m:r>
                                </m:e>
                              </m:acc>
                            </m:e>
                          </m:d>
                        </m:e>
                      </m:nary>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061893" y="703861"/>
                <a:ext cx="5077094" cy="1008225"/>
              </a:xfrm>
              <a:prstGeom prst="rect">
                <a:avLst/>
              </a:prstGeom>
              <a:blipFill rotWithShape="0">
                <a:blip r:embed="rId5"/>
                <a:stretch>
                  <a:fillRect/>
                </a:stretch>
              </a:blipFill>
            </p:spPr>
            <p:txBody>
              <a:bodyPr/>
              <a:lstStyle/>
              <a:p>
                <a:r>
                  <a:rPr 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flipH="1">
            <a:off x="2590800" y="381000"/>
            <a:ext cx="533400" cy="13716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H="1">
            <a:off x="3962400" y="1219200"/>
            <a:ext cx="914400" cy="6858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flipH="1" flipV="1">
            <a:off x="4457700" y="3048000"/>
            <a:ext cx="1638300" cy="3810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 name="TextBox 1"/>
              <p:cNvSpPr txBox="1"/>
              <p:nvPr/>
            </p:nvSpPr>
            <p:spPr>
              <a:xfrm>
                <a:off x="914400" y="4622700"/>
                <a:ext cx="7661007"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𝑃</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𝑌</m:t>
                          </m:r>
                          <m:r>
                            <a:rPr lang="en-US" sz="1800" b="0" i="1" smtClean="0">
                              <a:latin typeface="Cambria Math" panose="02040503050406030204" pitchFamily="18" charset="0"/>
                            </a:rPr>
                            <m:t>&gt;50 </m:t>
                          </m:r>
                          <m:r>
                            <a:rPr lang="en-US" sz="1800" b="0" i="1" smtClean="0">
                              <a:latin typeface="Cambria Math" panose="02040503050406030204" pitchFamily="18" charset="0"/>
                            </a:rPr>
                            <m:t>𝑤h𝑒𝑛</m:t>
                          </m:r>
                          <m:r>
                            <a:rPr lang="en-US" sz="1800" b="0" i="1" smtClean="0">
                              <a:latin typeface="Cambria Math" panose="02040503050406030204" pitchFamily="18" charset="0"/>
                            </a:rPr>
                            <m:t> </m:t>
                          </m:r>
                          <m:r>
                            <a:rPr lang="en-US" sz="1800" b="0" i="1" smtClean="0">
                              <a:latin typeface="Cambria Math" panose="02040503050406030204" pitchFamily="18" charset="0"/>
                            </a:rPr>
                            <m:t>𝑥</m:t>
                          </m:r>
                          <m:r>
                            <a:rPr lang="en-US" sz="1800" b="0" i="1" smtClean="0">
                              <a:latin typeface="Cambria Math" panose="02040503050406030204" pitchFamily="18" charset="0"/>
                            </a:rPr>
                            <m:t>=20</m:t>
                          </m:r>
                        </m:e>
                      </m:d>
                      <m:r>
                        <a:rPr lang="en-US" sz="1800" b="0" i="1" smtClean="0">
                          <a:latin typeface="Cambria Math" panose="02040503050406030204" pitchFamily="18" charset="0"/>
                        </a:rPr>
                        <m:t>=</m:t>
                      </m:r>
                      <m:r>
                        <a:rPr lang="en-US" sz="1800" b="0" i="1" smtClean="0">
                          <a:latin typeface="Cambria Math" panose="02040503050406030204" pitchFamily="18" charset="0"/>
                        </a:rPr>
                        <m:t>𝑃</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𝑍</m:t>
                          </m:r>
                          <m:r>
                            <a:rPr lang="en-US" sz="1800" b="0" i="1" smtClean="0">
                              <a:latin typeface="Cambria Math" panose="02040503050406030204" pitchFamily="18" charset="0"/>
                            </a:rPr>
                            <m:t>&gt;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50−41</m:t>
                              </m:r>
                            </m:num>
                            <m:den>
                              <m:r>
                                <a:rPr lang="en-US" sz="1800" b="0" i="1" smtClean="0">
                                  <a:latin typeface="Cambria Math" panose="02040503050406030204" pitchFamily="18" charset="0"/>
                                </a:rPr>
                                <m:t>8</m:t>
                              </m:r>
                            </m:den>
                          </m:f>
                          <m:r>
                            <a:rPr lang="en-US" sz="1800" b="0" i="1" smtClean="0">
                              <a:latin typeface="Cambria Math" panose="02040503050406030204" pitchFamily="18" charset="0"/>
                            </a:rPr>
                            <m:t>=1.13</m:t>
                          </m:r>
                        </m:e>
                      </m:d>
                      <m:r>
                        <a:rPr lang="en-US" sz="1800" b="0" i="1" smtClean="0">
                          <a:latin typeface="Cambria Math" panose="02040503050406030204" pitchFamily="18" charset="0"/>
                        </a:rPr>
                        <m:t>=1−</m:t>
                      </m:r>
                      <m:r>
                        <m:rPr>
                          <m:sty m:val="p"/>
                        </m:rPr>
                        <a:rPr lang="el-GR" sz="1800" b="0" i="1" smtClean="0">
                          <a:latin typeface="Cambria Math" panose="02040503050406030204" pitchFamily="18" charset="0"/>
                        </a:rPr>
                        <m:t>Φ</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1.13</m:t>
                          </m:r>
                        </m:e>
                      </m:d>
                      <m:r>
                        <a:rPr lang="en-US" sz="1800" b="0" i="1" smtClean="0">
                          <a:latin typeface="Cambria Math" panose="02040503050406030204" pitchFamily="18" charset="0"/>
                        </a:rPr>
                        <m:t>=0.1292</m:t>
                      </m:r>
                    </m:oMath>
                  </m:oMathPara>
                </a14:m>
                <a:endParaRPr lang="en-US" sz="1800" dirty="0"/>
              </a:p>
            </p:txBody>
          </p:sp>
        </mc:Choice>
        <mc:Fallback xmlns="">
          <p:sp>
            <p:nvSpPr>
              <p:cNvPr id="2" name="TextBox 1"/>
              <p:cNvSpPr txBox="1">
                <a:spLocks noRot="1" noChangeAspect="1" noMove="1" noResize="1" noEditPoints="1" noAdjustHandles="1" noChangeArrowheads="1" noChangeShapeType="1" noTextEdit="1"/>
              </p:cNvSpPr>
              <p:nvPr/>
            </p:nvSpPr>
            <p:spPr>
              <a:xfrm>
                <a:off x="914400" y="4622700"/>
                <a:ext cx="7661007" cy="62235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914399" y="5321250"/>
                <a:ext cx="7661007"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𝑃</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𝑌</m:t>
                          </m:r>
                          <m:r>
                            <a:rPr lang="en-US" sz="1800" b="0" i="1" smtClean="0">
                              <a:latin typeface="Cambria Math" panose="02040503050406030204" pitchFamily="18" charset="0"/>
                            </a:rPr>
                            <m:t>&gt;50 </m:t>
                          </m:r>
                          <m:r>
                            <a:rPr lang="en-US" sz="1800" b="0" i="1" smtClean="0">
                              <a:latin typeface="Cambria Math" panose="02040503050406030204" pitchFamily="18" charset="0"/>
                            </a:rPr>
                            <m:t>𝑤h𝑒𝑛</m:t>
                          </m:r>
                          <m:r>
                            <a:rPr lang="en-US" sz="1800" b="0" i="1" smtClean="0">
                              <a:latin typeface="Cambria Math" panose="02040503050406030204" pitchFamily="18" charset="0"/>
                            </a:rPr>
                            <m:t> </m:t>
                          </m:r>
                          <m:r>
                            <a:rPr lang="en-US" sz="1800" b="0" i="1" smtClean="0">
                              <a:latin typeface="Cambria Math" panose="02040503050406030204" pitchFamily="18" charset="0"/>
                            </a:rPr>
                            <m:t>𝑥</m:t>
                          </m:r>
                          <m:r>
                            <a:rPr lang="en-US" sz="1800" b="0" i="1" smtClean="0">
                              <a:latin typeface="Cambria Math" panose="02040503050406030204" pitchFamily="18" charset="0"/>
                            </a:rPr>
                            <m:t>=20</m:t>
                          </m:r>
                        </m:e>
                      </m:d>
                      <m:r>
                        <a:rPr lang="en-US" sz="1800" b="0" i="1" smtClean="0">
                          <a:latin typeface="Cambria Math" panose="02040503050406030204" pitchFamily="18" charset="0"/>
                        </a:rPr>
                        <m:t>=</m:t>
                      </m:r>
                      <m:r>
                        <a:rPr lang="en-US" sz="1800" b="0" i="1" smtClean="0">
                          <a:latin typeface="Cambria Math" panose="02040503050406030204" pitchFamily="18" charset="0"/>
                        </a:rPr>
                        <m:t>𝑃</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𝑍</m:t>
                          </m:r>
                          <m:r>
                            <a:rPr lang="en-US" sz="1800" b="0" i="1" smtClean="0">
                              <a:latin typeface="Cambria Math" panose="02040503050406030204" pitchFamily="18" charset="0"/>
                            </a:rPr>
                            <m:t>&gt;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50−35</m:t>
                              </m:r>
                            </m:num>
                            <m:den>
                              <m:r>
                                <a:rPr lang="en-US" sz="1800" b="0" i="1" smtClean="0">
                                  <a:latin typeface="Cambria Math" panose="02040503050406030204" pitchFamily="18" charset="0"/>
                                </a:rPr>
                                <m:t>8</m:t>
                              </m:r>
                            </m:den>
                          </m:f>
                          <m:r>
                            <a:rPr lang="en-US" sz="1800" b="0" i="1" smtClean="0">
                              <a:latin typeface="Cambria Math" panose="02040503050406030204" pitchFamily="18" charset="0"/>
                            </a:rPr>
                            <m:t>=1.88</m:t>
                          </m:r>
                        </m:e>
                      </m:d>
                      <m:r>
                        <a:rPr lang="en-US" sz="1800" b="0" i="1" smtClean="0">
                          <a:latin typeface="Cambria Math" panose="02040503050406030204" pitchFamily="18" charset="0"/>
                        </a:rPr>
                        <m:t>=1−</m:t>
                      </m:r>
                      <m:r>
                        <m:rPr>
                          <m:sty m:val="p"/>
                        </m:rPr>
                        <a:rPr lang="el-GR" sz="1800" b="0" i="1" smtClean="0">
                          <a:latin typeface="Cambria Math" panose="02040503050406030204" pitchFamily="18" charset="0"/>
                        </a:rPr>
                        <m:t>Φ</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1.88</m:t>
                          </m:r>
                        </m:e>
                      </m:d>
                      <m:r>
                        <a:rPr lang="en-US" sz="1800" b="0" i="1" smtClean="0">
                          <a:latin typeface="Cambria Math" panose="02040503050406030204" pitchFamily="18" charset="0"/>
                        </a:rPr>
                        <m:t>=0.0301</m:t>
                      </m:r>
                    </m:oMath>
                  </m:oMathPara>
                </a14:m>
                <a:endParaRPr lang="en-US" sz="1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914399" y="5321250"/>
                <a:ext cx="7661007" cy="622350"/>
              </a:xfrm>
              <a:prstGeom prst="rect">
                <a:avLst/>
              </a:prstGeom>
              <a:blipFill rotWithShape="0">
                <a:blip r:embed="rId4"/>
                <a:stretch>
                  <a:fillRect/>
                </a:stretch>
              </a:blipFill>
            </p:spPr>
            <p:txBody>
              <a:bodyPr/>
              <a:lstStyle/>
              <a:p>
                <a:r>
                  <a:rPr lang="en-US">
                    <a:noFill/>
                  </a:rPr>
                  <a:t> </a:t>
                </a:r>
              </a:p>
            </p:txBody>
          </p:sp>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8458200" cy="762000"/>
          </a:xfrm>
        </p:spPr>
        <p:txBody>
          <a:bodyPr/>
          <a:lstStyle/>
          <a:p>
            <a:pPr algn="l"/>
            <a:r>
              <a:rPr lang="en-US" sz="3600" b="1" dirty="0">
                <a:solidFill>
                  <a:srgbClr val="FF0000"/>
                </a:solidFill>
                <a:latin typeface="Calibri" pitchFamily="34" charset="0"/>
                <a:cs typeface="Calibri" pitchFamily="34" charset="0"/>
              </a:rPr>
              <a:t>Example (Cont’d)</a:t>
            </a:r>
          </a:p>
        </p:txBody>
      </p:sp>
      <p:sp>
        <p:nvSpPr>
          <p:cNvPr id="3" name="TextBox 2"/>
          <p:cNvSpPr txBox="1"/>
          <p:nvPr/>
        </p:nvSpPr>
        <p:spPr>
          <a:xfrm>
            <a:off x="0" y="1363579"/>
            <a:ext cx="9144000" cy="4893647"/>
          </a:xfrm>
          <a:prstGeom prst="rect">
            <a:avLst/>
          </a:prstGeom>
          <a:noFill/>
        </p:spPr>
        <p:txBody>
          <a:bodyPr wrap="square" rtlCol="0">
            <a:spAutoFit/>
          </a:bodyPr>
          <a:lstStyle/>
          <a:p>
            <a:r>
              <a:rPr lang="en-US" dirty="0">
                <a:latin typeface="Calibri" pitchFamily="34" charset="0"/>
                <a:cs typeface="Calibri" pitchFamily="34" charset="0"/>
              </a:rPr>
              <a:t>From the previous example, suppose that Y</a:t>
            </a:r>
            <a:r>
              <a:rPr lang="en-US" sz="1200" dirty="0">
                <a:latin typeface="Calibri" pitchFamily="34" charset="0"/>
                <a:cs typeface="Calibri" pitchFamily="34" charset="0"/>
              </a:rPr>
              <a:t>1</a:t>
            </a:r>
            <a:r>
              <a:rPr lang="en-US" dirty="0">
                <a:latin typeface="Calibri" pitchFamily="34" charset="0"/>
                <a:cs typeface="Calibri" pitchFamily="34" charset="0"/>
              </a:rPr>
              <a:t> is the value when x=25 and Y</a:t>
            </a:r>
            <a:r>
              <a:rPr lang="en-US" sz="1200" dirty="0">
                <a:latin typeface="Calibri" pitchFamily="34" charset="0"/>
                <a:cs typeface="Calibri" pitchFamily="34" charset="0"/>
              </a:rPr>
              <a:t>2</a:t>
            </a:r>
            <a:r>
              <a:rPr lang="en-US" dirty="0">
                <a:latin typeface="Calibri" pitchFamily="34" charset="0"/>
                <a:cs typeface="Calibri" pitchFamily="34" charset="0"/>
              </a:rPr>
              <a:t> is the value when x=24. Then if Y</a:t>
            </a:r>
            <a:r>
              <a:rPr lang="en-US" sz="1200" dirty="0">
                <a:latin typeface="Calibri" pitchFamily="34" charset="0"/>
                <a:cs typeface="Calibri" pitchFamily="34" charset="0"/>
              </a:rPr>
              <a:t>1</a:t>
            </a:r>
            <a:r>
              <a:rPr lang="en-US" dirty="0">
                <a:latin typeface="Calibri" pitchFamily="34" charset="0"/>
                <a:cs typeface="Calibri" pitchFamily="34" charset="0"/>
              </a:rPr>
              <a:t>-Y</a:t>
            </a:r>
            <a:r>
              <a:rPr lang="en-US" sz="1200" dirty="0">
                <a:latin typeface="Calibri" pitchFamily="34" charset="0"/>
                <a:cs typeface="Calibri" pitchFamily="34" charset="0"/>
              </a:rPr>
              <a:t>2</a:t>
            </a:r>
            <a:r>
              <a:rPr lang="en-US" dirty="0">
                <a:latin typeface="Calibri" pitchFamily="34" charset="0"/>
                <a:cs typeface="Calibri" pitchFamily="34" charset="0"/>
              </a:rPr>
              <a:t> is also normal with mean value E(Y</a:t>
            </a:r>
            <a:r>
              <a:rPr lang="en-US" sz="1200" dirty="0">
                <a:latin typeface="Calibri" pitchFamily="34" charset="0"/>
                <a:cs typeface="Calibri" pitchFamily="34" charset="0"/>
              </a:rPr>
              <a:t>1</a:t>
            </a:r>
            <a:r>
              <a:rPr lang="en-US" dirty="0">
                <a:latin typeface="Calibri" pitchFamily="34" charset="0"/>
                <a:cs typeface="Calibri" pitchFamily="34" charset="0"/>
              </a:rPr>
              <a:t>-Y</a:t>
            </a:r>
            <a:r>
              <a:rPr lang="en-US" sz="1200" dirty="0">
                <a:latin typeface="Calibri" pitchFamily="34" charset="0"/>
                <a:cs typeface="Calibri" pitchFamily="34" charset="0"/>
              </a:rPr>
              <a:t>2</a:t>
            </a:r>
            <a:r>
              <a:rPr lang="en-US" dirty="0">
                <a:latin typeface="Calibri" pitchFamily="34" charset="0"/>
                <a:cs typeface="Calibri" pitchFamily="34" charset="0"/>
              </a:rPr>
              <a:t>) = </a:t>
            </a:r>
            <a:r>
              <a:rPr lang="el-GR" dirty="0">
                <a:latin typeface="Calibri" pitchFamily="34" charset="0"/>
                <a:cs typeface="Calibri" pitchFamily="34" charset="0"/>
              </a:rPr>
              <a:t>β</a:t>
            </a:r>
            <a:r>
              <a:rPr lang="en-US" sz="1200" dirty="0">
                <a:latin typeface="Calibri" pitchFamily="34" charset="0"/>
                <a:cs typeface="Calibri" pitchFamily="34" charset="0"/>
              </a:rPr>
              <a:t>1</a:t>
            </a:r>
            <a:r>
              <a:rPr lang="en-US" dirty="0">
                <a:latin typeface="Calibri" pitchFamily="34" charset="0"/>
                <a:cs typeface="Calibri" pitchFamily="34" charset="0"/>
              </a:rPr>
              <a:t> = -1.2, the variance is V(Y</a:t>
            </a:r>
            <a:r>
              <a:rPr lang="en-US" sz="1200" dirty="0">
                <a:latin typeface="Calibri" pitchFamily="34" charset="0"/>
                <a:cs typeface="Calibri" pitchFamily="34" charset="0"/>
              </a:rPr>
              <a:t>1</a:t>
            </a:r>
            <a:r>
              <a:rPr lang="en-US" dirty="0">
                <a:latin typeface="Calibri" pitchFamily="34" charset="0"/>
                <a:cs typeface="Calibri" pitchFamily="34" charset="0"/>
              </a:rPr>
              <a:t> – Y</a:t>
            </a:r>
            <a:r>
              <a:rPr lang="en-US" sz="1200" dirty="0">
                <a:latin typeface="Calibri" pitchFamily="34" charset="0"/>
                <a:cs typeface="Calibri" pitchFamily="34" charset="0"/>
              </a:rPr>
              <a:t>2</a:t>
            </a:r>
            <a:r>
              <a:rPr lang="en-US" dirty="0">
                <a:latin typeface="Calibri" pitchFamily="34" charset="0"/>
                <a:cs typeface="Calibri" pitchFamily="34" charset="0"/>
              </a:rPr>
              <a:t>) = </a:t>
            </a:r>
            <a:r>
              <a:rPr lang="el-GR" dirty="0">
                <a:latin typeface="Calibri" pitchFamily="34" charset="0"/>
                <a:cs typeface="Calibri" pitchFamily="34" charset="0"/>
              </a:rPr>
              <a:t>σ</a:t>
            </a:r>
            <a:r>
              <a:rPr lang="en-US" baseline="30000" dirty="0">
                <a:latin typeface="Calibri" pitchFamily="34" charset="0"/>
                <a:cs typeface="Calibri" pitchFamily="34" charset="0"/>
              </a:rPr>
              <a:t>2</a:t>
            </a:r>
            <a:r>
              <a:rPr lang="el-GR" dirty="0">
                <a:latin typeface="Calibri" pitchFamily="34" charset="0"/>
                <a:cs typeface="Calibri" pitchFamily="34" charset="0"/>
              </a:rPr>
              <a:t> </a:t>
            </a:r>
            <a:r>
              <a:rPr lang="en-US" dirty="0">
                <a:latin typeface="Calibri" pitchFamily="34" charset="0"/>
                <a:cs typeface="Calibri" pitchFamily="34" charset="0"/>
              </a:rPr>
              <a:t>+ </a:t>
            </a:r>
            <a:r>
              <a:rPr lang="el-GR" dirty="0">
                <a:latin typeface="Calibri" pitchFamily="34" charset="0"/>
                <a:cs typeface="Calibri" pitchFamily="34" charset="0"/>
              </a:rPr>
              <a:t>σ</a:t>
            </a:r>
            <a:r>
              <a:rPr lang="en-US" baseline="30000" dirty="0">
                <a:latin typeface="Calibri" pitchFamily="34" charset="0"/>
                <a:cs typeface="Calibri" pitchFamily="34" charset="0"/>
              </a:rPr>
              <a:t>2</a:t>
            </a:r>
            <a:r>
              <a:rPr lang="el-GR" dirty="0">
                <a:latin typeface="Calibri" pitchFamily="34" charset="0"/>
                <a:cs typeface="Calibri" pitchFamily="34" charset="0"/>
              </a:rPr>
              <a:t> </a:t>
            </a:r>
            <a:r>
              <a:rPr lang="en-US" dirty="0">
                <a:latin typeface="Calibri" pitchFamily="34" charset="0"/>
                <a:cs typeface="Calibri" pitchFamily="34" charset="0"/>
              </a:rPr>
              <a:t>= 64 + 64 = 128, and standard deviation = √128 = 11.314. Then the probability that Y</a:t>
            </a:r>
            <a:r>
              <a:rPr lang="en-US" sz="1200" dirty="0">
                <a:latin typeface="Calibri" pitchFamily="34" charset="0"/>
                <a:cs typeface="Calibri" pitchFamily="34" charset="0"/>
              </a:rPr>
              <a:t>1</a:t>
            </a:r>
            <a:r>
              <a:rPr lang="en-US" dirty="0">
                <a:latin typeface="Calibri" pitchFamily="34" charset="0"/>
                <a:cs typeface="Calibri" pitchFamily="34" charset="0"/>
              </a:rPr>
              <a:t> &gt; Y</a:t>
            </a:r>
            <a:r>
              <a:rPr lang="en-US" sz="1200" dirty="0">
                <a:latin typeface="Calibri" pitchFamily="34" charset="0"/>
                <a:cs typeface="Calibri" pitchFamily="34" charset="0"/>
              </a:rPr>
              <a:t>2</a:t>
            </a:r>
            <a:r>
              <a:rPr lang="en-US" dirty="0">
                <a:latin typeface="Calibri" pitchFamily="34" charset="0"/>
                <a:cs typeface="Calibri" pitchFamily="34" charset="0"/>
              </a:rPr>
              <a:t> is:</a:t>
            </a:r>
          </a:p>
          <a:p>
            <a:endParaRPr lang="en-US" dirty="0">
              <a:latin typeface="Calibri" pitchFamily="34" charset="0"/>
              <a:cs typeface="Calibri" pitchFamily="34" charset="0"/>
            </a:endParaRPr>
          </a:p>
          <a:p>
            <a:endParaRPr lang="en-US" dirty="0">
              <a:latin typeface="Calibri" pitchFamily="34" charset="0"/>
              <a:cs typeface="Calibri" pitchFamily="34" charset="0"/>
            </a:endParaRPr>
          </a:p>
          <a:p>
            <a:endParaRPr lang="en-US" dirty="0">
              <a:latin typeface="Calibri" pitchFamily="34" charset="0"/>
              <a:cs typeface="Calibri" pitchFamily="34" charset="0"/>
            </a:endParaRPr>
          </a:p>
          <a:p>
            <a:endParaRPr lang="en-US" dirty="0">
              <a:latin typeface="Calibri" pitchFamily="34" charset="0"/>
              <a:cs typeface="Calibri" pitchFamily="34" charset="0"/>
            </a:endParaRPr>
          </a:p>
          <a:p>
            <a:endParaRPr lang="en-US" dirty="0">
              <a:latin typeface="Calibri" pitchFamily="34" charset="0"/>
              <a:cs typeface="Calibri" pitchFamily="34" charset="0"/>
            </a:endParaRPr>
          </a:p>
          <a:p>
            <a:endParaRPr lang="en-US" dirty="0">
              <a:latin typeface="Calibri" pitchFamily="34" charset="0"/>
              <a:cs typeface="Calibri" pitchFamily="34" charset="0"/>
            </a:endParaRPr>
          </a:p>
          <a:p>
            <a:r>
              <a:rPr lang="en-US" dirty="0">
                <a:latin typeface="Calibri" pitchFamily="34" charset="0"/>
                <a:cs typeface="Calibri" pitchFamily="34" charset="0"/>
              </a:rPr>
              <a:t>So, even though we expected Y to decrease when x increases by 1 unit, it is not that unlikely that the observed Y at x + 1 will be larger than the observed Y at x.</a:t>
            </a:r>
          </a:p>
        </p:txBody>
      </p:sp>
      <p:sp>
        <p:nvSpPr>
          <p:cNvPr id="7168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1681"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828800" y="3352800"/>
            <a:ext cx="5943600" cy="1285875"/>
          </a:xfrm>
          <a:prstGeom prst="rect">
            <a:avLst/>
          </a:prstGeom>
          <a:noFill/>
        </p:spPr>
      </p:pic>
      <p:sp>
        <p:nvSpPr>
          <p:cNvPr id="71683" name="Rectangle 3"/>
          <p:cNvSpPr>
            <a:spLocks noChangeArrowheads="1"/>
          </p:cNvSpPr>
          <p:nvPr/>
        </p:nvSpPr>
        <p:spPr bwMode="auto">
          <a:xfrm>
            <a:off x="0" y="1743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53" y="381000"/>
            <a:ext cx="8458200" cy="762000"/>
          </a:xfrm>
        </p:spPr>
        <p:txBody>
          <a:bodyPr/>
          <a:lstStyle/>
          <a:p>
            <a:pPr algn="l"/>
            <a:r>
              <a:rPr lang="en-US" sz="3600" b="1" dirty="0">
                <a:solidFill>
                  <a:schemeClr val="tx1"/>
                </a:solidFill>
                <a:latin typeface="Calibri" pitchFamily="34" charset="0"/>
                <a:cs typeface="Calibri" pitchFamily="34" charset="0"/>
              </a:rPr>
              <a:t>Parameter Estimation</a:t>
            </a:r>
          </a:p>
        </p:txBody>
      </p:sp>
      <p:sp>
        <p:nvSpPr>
          <p:cNvPr id="3" name="TextBox 2"/>
          <p:cNvSpPr txBox="1"/>
          <p:nvPr/>
        </p:nvSpPr>
        <p:spPr>
          <a:xfrm>
            <a:off x="152400" y="1447800"/>
            <a:ext cx="8839200" cy="461665"/>
          </a:xfrm>
          <a:prstGeom prst="rect">
            <a:avLst/>
          </a:prstGeom>
          <a:noFill/>
        </p:spPr>
        <p:txBody>
          <a:bodyPr wrap="square" rtlCol="0">
            <a:spAutoFit/>
          </a:bodyPr>
          <a:lstStyle/>
          <a:p>
            <a:r>
              <a:rPr lang="en-US" dirty="0">
                <a:latin typeface="Calibri" pitchFamily="34" charset="0"/>
                <a:cs typeface="Calibri" pitchFamily="34" charset="0"/>
              </a:rPr>
              <a:t>How do we get appropriate parameter estimates </a:t>
            </a:r>
            <a:r>
              <a:rPr lang="el-GR" dirty="0">
                <a:latin typeface="Calibri" pitchFamily="34" charset="0"/>
                <a:cs typeface="Calibri" pitchFamily="34" charset="0"/>
              </a:rPr>
              <a:t>β</a:t>
            </a:r>
            <a:r>
              <a:rPr lang="en-US" sz="1200" dirty="0">
                <a:latin typeface="Calibri" pitchFamily="34" charset="0"/>
                <a:cs typeface="Calibri" pitchFamily="34" charset="0"/>
              </a:rPr>
              <a:t>0</a:t>
            </a:r>
            <a:r>
              <a:rPr lang="en-US" dirty="0">
                <a:latin typeface="Calibri" pitchFamily="34" charset="0"/>
                <a:cs typeface="Calibri" pitchFamily="34" charset="0"/>
              </a:rPr>
              <a:t> and </a:t>
            </a:r>
            <a:r>
              <a:rPr lang="el-GR" dirty="0">
                <a:latin typeface="Calibri" pitchFamily="34" charset="0"/>
                <a:cs typeface="Calibri" pitchFamily="34" charset="0"/>
              </a:rPr>
              <a:t>β</a:t>
            </a:r>
            <a:r>
              <a:rPr lang="en-US" sz="1200">
                <a:latin typeface="Calibri" pitchFamily="34" charset="0"/>
                <a:cs typeface="Calibri" pitchFamily="34" charset="0"/>
              </a:rPr>
              <a:t>1</a:t>
            </a:r>
            <a:r>
              <a:rPr lang="en-US">
                <a:latin typeface="Calibri" pitchFamily="34" charset="0"/>
                <a:cs typeface="Calibri" pitchFamily="34" charset="0"/>
              </a:rPr>
              <a:t>?</a:t>
            </a:r>
            <a:endParaRPr lang="en-US" dirty="0">
              <a:latin typeface="Calibri" pitchFamily="34" charset="0"/>
              <a:cs typeface="Calibri" pitchFamily="34" charset="0"/>
            </a:endParaRPr>
          </a:p>
        </p:txBody>
      </p:sp>
      <p:pic>
        <p:nvPicPr>
          <p:cNvPr id="103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3" y="1981200"/>
            <a:ext cx="8943975"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8458200" cy="838200"/>
          </a:xfrm>
        </p:spPr>
        <p:txBody>
          <a:bodyPr/>
          <a:lstStyle/>
          <a:p>
            <a:pPr algn="l"/>
            <a:r>
              <a:rPr lang="en-US" sz="3600" b="1" dirty="0">
                <a:solidFill>
                  <a:schemeClr val="tx1"/>
                </a:solidFill>
                <a:latin typeface="Calibri" pitchFamily="34" charset="0"/>
                <a:cs typeface="Calibri" pitchFamily="34" charset="0"/>
              </a:rPr>
              <a:t>Least Squares Estimation</a:t>
            </a:r>
          </a:p>
        </p:txBody>
      </p:sp>
      <p:sp>
        <p:nvSpPr>
          <p:cNvPr id="3" name="TextBox 2"/>
          <p:cNvSpPr txBox="1"/>
          <p:nvPr/>
        </p:nvSpPr>
        <p:spPr>
          <a:xfrm>
            <a:off x="0" y="1310670"/>
            <a:ext cx="9144000" cy="1569660"/>
          </a:xfrm>
          <a:prstGeom prst="rect">
            <a:avLst/>
          </a:prstGeom>
          <a:noFill/>
        </p:spPr>
        <p:txBody>
          <a:bodyPr wrap="square" rtlCol="0">
            <a:spAutoFit/>
          </a:bodyPr>
          <a:lstStyle/>
          <a:p>
            <a:r>
              <a:rPr lang="en-US" dirty="0">
                <a:latin typeface="Calibri" pitchFamily="34" charset="0"/>
                <a:cs typeface="Calibri" pitchFamily="34" charset="0"/>
              </a:rPr>
              <a:t>The way calculate values for </a:t>
            </a:r>
            <a:r>
              <a:rPr lang="el-GR" dirty="0">
                <a:latin typeface="Calibri" pitchFamily="34" charset="0"/>
                <a:cs typeface="Calibri" pitchFamily="34" charset="0"/>
              </a:rPr>
              <a:t>β</a:t>
            </a:r>
            <a:r>
              <a:rPr lang="en-US" sz="1200" dirty="0">
                <a:latin typeface="Calibri" pitchFamily="34" charset="0"/>
                <a:cs typeface="Calibri" pitchFamily="34" charset="0"/>
              </a:rPr>
              <a:t>1</a:t>
            </a:r>
            <a:r>
              <a:rPr lang="en-US" dirty="0">
                <a:latin typeface="Calibri" pitchFamily="34" charset="0"/>
                <a:cs typeface="Calibri" pitchFamily="34" charset="0"/>
              </a:rPr>
              <a:t> and </a:t>
            </a:r>
            <a:r>
              <a:rPr lang="el-GR" dirty="0">
                <a:latin typeface="Calibri" pitchFamily="34" charset="0"/>
                <a:cs typeface="Calibri" pitchFamily="34" charset="0"/>
              </a:rPr>
              <a:t>β</a:t>
            </a:r>
            <a:r>
              <a:rPr lang="en-US" sz="1200" dirty="0">
                <a:latin typeface="Calibri" pitchFamily="34" charset="0"/>
                <a:cs typeface="Calibri" pitchFamily="34" charset="0"/>
              </a:rPr>
              <a:t>0</a:t>
            </a:r>
            <a:r>
              <a:rPr lang="en-US" dirty="0">
                <a:latin typeface="Calibri" pitchFamily="34" charset="0"/>
                <a:cs typeface="Calibri" pitchFamily="34" charset="0"/>
              </a:rPr>
              <a:t> involves minimizing the sum of </a:t>
            </a:r>
            <a:r>
              <a:rPr lang="en-US" b="1" dirty="0">
                <a:latin typeface="Calibri" pitchFamily="34" charset="0"/>
                <a:cs typeface="Calibri" pitchFamily="34" charset="0"/>
              </a:rPr>
              <a:t>squared vertical distances (i.e., residuals) </a:t>
            </a:r>
            <a:r>
              <a:rPr lang="en-US" dirty="0">
                <a:latin typeface="Calibri" pitchFamily="34" charset="0"/>
                <a:cs typeface="Calibri" pitchFamily="34" charset="0"/>
              </a:rPr>
              <a:t>between the points and the (estimated) regression line. This way of obtaining parameters is called the least squares principle.</a:t>
            </a:r>
          </a:p>
        </p:txBody>
      </p:sp>
      <mc:AlternateContent xmlns:mc="http://schemas.openxmlformats.org/markup-compatibility/2006" xmlns:a14="http://schemas.microsoft.com/office/drawing/2010/main">
        <mc:Choice Requires="a14">
          <p:sp>
            <p:nvSpPr>
              <p:cNvPr id="5" name="TextBox 4"/>
              <p:cNvSpPr txBox="1"/>
              <p:nvPr/>
            </p:nvSpPr>
            <p:spPr>
              <a:xfrm>
                <a:off x="7010400" y="3841710"/>
                <a:ext cx="1367106" cy="12403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𝑏</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a:ea typeface="Cambria Math"/>
                                </a:rPr>
                                <m:t>𝛽</m:t>
                              </m:r>
                            </m:e>
                          </m:acc>
                        </m:e>
                        <m:sub>
                          <m:r>
                            <a:rPr lang="en-US" b="0" i="1" smtClean="0">
                              <a:latin typeface="Cambria Math"/>
                            </a:rPr>
                            <m:t>0</m:t>
                          </m:r>
                        </m:sub>
                      </m:sSub>
                    </m:oMath>
                  </m:oMathPara>
                </a14:m>
                <a:endParaRPr lang="en-US" b="0" dirty="0"/>
              </a:p>
              <a:p>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𝑏</m:t>
                          </m:r>
                        </m:e>
                        <m:sub>
                          <m:r>
                            <a:rPr lang="en-US" b="0" i="1" smtClean="0">
                              <a:latin typeface="Cambria Math"/>
                            </a:rPr>
                            <m:t>1</m:t>
                          </m:r>
                        </m:sub>
                      </m:sSub>
                      <m:r>
                        <a:rPr lang="en-US" i="1">
                          <a:latin typeface="Cambria Math"/>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b="0" i="1" smtClean="0">
                              <a:latin typeface="Cambria Math"/>
                              <a:ea typeface="Cambria Math"/>
                            </a:rPr>
                            <m:t>1</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7010400" y="3841710"/>
                <a:ext cx="1367106" cy="1240340"/>
              </a:xfrm>
              <a:prstGeom prst="rect">
                <a:avLst/>
              </a:prstGeom>
              <a:blipFill rotWithShape="1">
                <a:blip r:embed="rId3"/>
                <a:stretch>
                  <a:fillRect l="-6696" t="-1961" r="-5804" b="-10294"/>
                </a:stretch>
              </a:blipFill>
            </p:spPr>
            <p:txBody>
              <a:bodyPr/>
              <a:lstStyle/>
              <a:p>
                <a:r>
                  <a:rPr lang="en-US">
                    <a:noFill/>
                  </a:rPr>
                  <a:t> </a:t>
                </a:r>
              </a:p>
            </p:txBody>
          </p:sp>
        </mc:Fallback>
      </mc:AlternateContent>
      <p:grpSp>
        <p:nvGrpSpPr>
          <p:cNvPr id="10" name="Group 9"/>
          <p:cNvGrpSpPr/>
          <p:nvPr/>
        </p:nvGrpSpPr>
        <p:grpSpPr>
          <a:xfrm>
            <a:off x="1288256" y="3286125"/>
            <a:ext cx="4314825" cy="3257550"/>
            <a:chOff x="1288256" y="3286125"/>
            <a:chExt cx="4314825" cy="3257550"/>
          </a:xfrm>
        </p:grpSpPr>
        <p:pic>
          <p:nvPicPr>
            <p:cNvPr id="7" name="Picture 6"/>
            <p:cNvPicPr>
              <a:picLocks noChangeAspect="1"/>
            </p:cNvPicPr>
            <p:nvPr/>
          </p:nvPicPr>
          <p:blipFill>
            <a:blip r:embed="rId4"/>
            <a:stretch>
              <a:fillRect/>
            </a:stretch>
          </p:blipFill>
          <p:spPr>
            <a:xfrm>
              <a:off x="1288256" y="3286125"/>
              <a:ext cx="4314825" cy="3257550"/>
            </a:xfrm>
            <a:prstGeom prst="rect">
              <a:avLst/>
            </a:prstGeom>
          </p:spPr>
        </p:pic>
        <p:pic>
          <p:nvPicPr>
            <p:cNvPr id="4" name="Picture 3"/>
            <p:cNvPicPr>
              <a:picLocks noChangeAspect="1"/>
            </p:cNvPicPr>
            <p:nvPr/>
          </p:nvPicPr>
          <p:blipFill>
            <a:blip r:embed="rId5"/>
            <a:stretch>
              <a:fillRect/>
            </a:stretch>
          </p:blipFill>
          <p:spPr>
            <a:xfrm>
              <a:off x="3810000" y="3791253"/>
              <a:ext cx="1524000" cy="285750"/>
            </a:xfrm>
            <a:prstGeom prst="rect">
              <a:avLst/>
            </a:prstGeom>
          </p:spPr>
        </p:pic>
        <p:pic>
          <p:nvPicPr>
            <p:cNvPr id="6" name="Picture 5"/>
            <p:cNvPicPr>
              <a:picLocks noChangeAspect="1"/>
            </p:cNvPicPr>
            <p:nvPr/>
          </p:nvPicPr>
          <p:blipFill>
            <a:blip r:embed="rId6"/>
            <a:stretch>
              <a:fillRect/>
            </a:stretch>
          </p:blipFill>
          <p:spPr>
            <a:xfrm flipH="1">
              <a:off x="1804698" y="4162425"/>
              <a:ext cx="3148302" cy="1790700"/>
            </a:xfrm>
            <a:prstGeom prst="rect">
              <a:avLst/>
            </a:prstGeom>
          </p:spPr>
        </p:pic>
        <p:cxnSp>
          <p:nvCxnSpPr>
            <p:cNvPr id="9" name="Straight Arrow Connector 8"/>
            <p:cNvCxnSpPr/>
            <p:nvPr/>
          </p:nvCxnSpPr>
          <p:spPr>
            <a:xfrm>
              <a:off x="4343400" y="4027646"/>
              <a:ext cx="0" cy="4949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381000"/>
            <a:ext cx="8458200" cy="838200"/>
          </a:xfrm>
        </p:spPr>
        <p:txBody>
          <a:bodyPr/>
          <a:lstStyle/>
          <a:p>
            <a:pPr algn="l"/>
            <a:r>
              <a:rPr lang="en-US" sz="3600" b="1" dirty="0">
                <a:solidFill>
                  <a:schemeClr val="tx1"/>
                </a:solidFill>
                <a:latin typeface="Calibri" pitchFamily="34" charset="0"/>
                <a:cs typeface="Calibri" pitchFamily="34" charset="0"/>
              </a:rPr>
              <a:t>Geometric Interpretation of Least Squares</a:t>
            </a:r>
          </a:p>
        </p:txBody>
      </p:sp>
      <p:sp>
        <p:nvSpPr>
          <p:cNvPr id="3" name="Rectangle 2"/>
          <p:cNvSpPr/>
          <p:nvPr/>
        </p:nvSpPr>
        <p:spPr>
          <a:xfrm>
            <a:off x="0" y="6400800"/>
            <a:ext cx="7239000" cy="369332"/>
          </a:xfrm>
          <a:prstGeom prst="rect">
            <a:avLst/>
          </a:prstGeom>
        </p:spPr>
        <p:txBody>
          <a:bodyPr wrap="square">
            <a:spAutoFit/>
          </a:bodyPr>
          <a:lstStyle/>
          <a:p>
            <a:r>
              <a:rPr lang="en-US" sz="1800" dirty="0">
                <a:latin typeface="Calibri" pitchFamily="34" charset="0"/>
              </a:rPr>
              <a:t>Source: </a:t>
            </a:r>
            <a:r>
              <a:rPr lang="en-US" sz="1800" dirty="0">
                <a:latin typeface="Calibri" pitchFamily="34" charset="0"/>
                <a:hlinkClick r:id="rId2"/>
              </a:rPr>
              <a:t>http://bolt.mph.ufl.edu/files/2012/07/images-mod2-linear12.gif</a:t>
            </a:r>
            <a:r>
              <a:rPr lang="en-US" sz="1800" dirty="0">
                <a:latin typeface="Calibri" pitchFamily="34" charset="0"/>
              </a:rPr>
              <a:t>  </a:t>
            </a:r>
          </a:p>
        </p:txBody>
      </p:sp>
      <p:pic>
        <p:nvPicPr>
          <p:cNvPr id="4" name="Picture 3"/>
          <p:cNvPicPr>
            <a:picLocks noChangeAspect="1"/>
          </p:cNvPicPr>
          <p:nvPr/>
        </p:nvPicPr>
        <p:blipFill>
          <a:blip r:embed="rId3"/>
          <a:stretch>
            <a:fillRect/>
          </a:stretch>
        </p:blipFill>
        <p:spPr>
          <a:xfrm flipH="1">
            <a:off x="2286000" y="2514600"/>
            <a:ext cx="4343400" cy="3142857"/>
          </a:xfrm>
          <a:prstGeom prst="rect">
            <a:avLst/>
          </a:prstGeom>
        </p:spPr>
      </p:pic>
      <p:sp>
        <p:nvSpPr>
          <p:cNvPr id="6" name="TextBox 5"/>
          <p:cNvSpPr txBox="1"/>
          <p:nvPr/>
        </p:nvSpPr>
        <p:spPr>
          <a:xfrm>
            <a:off x="0" y="1219200"/>
            <a:ext cx="9144000" cy="830997"/>
          </a:xfrm>
          <a:prstGeom prst="rect">
            <a:avLst/>
          </a:prstGeom>
          <a:noFill/>
        </p:spPr>
        <p:txBody>
          <a:bodyPr wrap="square" rtlCol="0">
            <a:spAutoFit/>
          </a:bodyPr>
          <a:lstStyle/>
          <a:p>
            <a:r>
              <a:rPr lang="en-US" dirty="0">
                <a:latin typeface="Calibri" panose="020F0502020204030204" pitchFamily="34" charset="0"/>
              </a:rPr>
              <a:t>Minimize the total area of these squares (where the side of each square is the residual)</a:t>
            </a:r>
          </a:p>
        </p:txBody>
      </p:sp>
    </p:spTree>
    <p:extLst>
      <p:ext uri="{BB962C8B-B14F-4D97-AF65-F5344CB8AC3E}">
        <p14:creationId xmlns:p14="http://schemas.microsoft.com/office/powerpoint/2010/main" val="21154686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056" y="1371600"/>
            <a:ext cx="4510088" cy="5069888"/>
          </a:xfrm>
          <a:prstGeom prst="rect">
            <a:avLst/>
          </a:prstGeom>
        </p:spPr>
      </p:pic>
      <p:sp>
        <p:nvSpPr>
          <p:cNvPr id="4" name="Title 1"/>
          <p:cNvSpPr>
            <a:spLocks noGrp="1"/>
          </p:cNvSpPr>
          <p:nvPr>
            <p:ph type="title"/>
          </p:nvPr>
        </p:nvSpPr>
        <p:spPr>
          <a:xfrm>
            <a:off x="0" y="304800"/>
            <a:ext cx="8458200" cy="838200"/>
          </a:xfrm>
        </p:spPr>
        <p:txBody>
          <a:bodyPr/>
          <a:lstStyle/>
          <a:p>
            <a:pPr algn="l"/>
            <a:r>
              <a:rPr lang="en-US" sz="3600" b="1" dirty="0">
                <a:solidFill>
                  <a:schemeClr val="tx1"/>
                </a:solidFill>
                <a:latin typeface="Calibri" pitchFamily="34" charset="0"/>
                <a:cs typeface="Calibri" pitchFamily="34" charset="0"/>
              </a:rPr>
              <a:t>Least Squares Estimation</a:t>
            </a:r>
          </a:p>
        </p:txBody>
      </p:sp>
      <p:sp>
        <p:nvSpPr>
          <p:cNvPr id="5" name="TextBox 4"/>
          <p:cNvSpPr txBox="1"/>
          <p:nvPr/>
        </p:nvSpPr>
        <p:spPr>
          <a:xfrm>
            <a:off x="0" y="6396335"/>
            <a:ext cx="4114800" cy="400110"/>
          </a:xfrm>
          <a:prstGeom prst="rect">
            <a:avLst/>
          </a:prstGeom>
          <a:noFill/>
        </p:spPr>
        <p:txBody>
          <a:bodyPr wrap="square" rtlCol="0">
            <a:spAutoFit/>
          </a:bodyPr>
          <a:lstStyle/>
          <a:p>
            <a:r>
              <a:rPr lang="en-US" sz="2000" dirty="0">
                <a:latin typeface="Calibri" panose="020F0502020204030204" pitchFamily="34" charset="0"/>
              </a:rPr>
              <a:t>Source: </a:t>
            </a:r>
            <a:r>
              <a:rPr lang="en-US" sz="2000" dirty="0">
                <a:latin typeface="Calibri" panose="020F0502020204030204" pitchFamily="34" charset="0"/>
                <a:hlinkClick r:id="rId3"/>
              </a:rPr>
              <a:t>www.causeweb.org</a:t>
            </a:r>
            <a:endParaRPr lang="en-US" sz="2000" dirty="0">
              <a:latin typeface="Calibri" panose="020F0502020204030204" pitchFamily="34" charset="0"/>
            </a:endParaRPr>
          </a:p>
        </p:txBody>
      </p:sp>
    </p:spTree>
    <p:extLst>
      <p:ext uri="{BB962C8B-B14F-4D97-AF65-F5344CB8AC3E}">
        <p14:creationId xmlns:p14="http://schemas.microsoft.com/office/powerpoint/2010/main" val="21639110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147211"/>
            <a:ext cx="8458200" cy="838200"/>
          </a:xfrm>
        </p:spPr>
        <p:txBody>
          <a:bodyPr/>
          <a:lstStyle/>
          <a:p>
            <a:pPr algn="l"/>
            <a:r>
              <a:rPr lang="en-US" sz="3600" b="1" dirty="0">
                <a:solidFill>
                  <a:schemeClr val="tx1"/>
                </a:solidFill>
                <a:latin typeface="Calibri" pitchFamily="34" charset="0"/>
                <a:cs typeface="Calibri" pitchFamily="34" charset="0"/>
              </a:rPr>
              <a:t>Least Squares Estimation (Cont’d)</a:t>
            </a:r>
          </a:p>
        </p:txBody>
      </p:sp>
      <p:sp>
        <p:nvSpPr>
          <p:cNvPr id="7476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18" name="TextBox 17"/>
              <p:cNvSpPr txBox="1"/>
              <p:nvPr/>
            </p:nvSpPr>
            <p:spPr>
              <a:xfrm>
                <a:off x="15240" y="1009360"/>
                <a:ext cx="9144000" cy="5632311"/>
              </a:xfrm>
              <a:prstGeom prst="rect">
                <a:avLst/>
              </a:prstGeom>
              <a:noFill/>
            </p:spPr>
            <p:txBody>
              <a:bodyPr wrap="square" rtlCol="0">
                <a:spAutoFit/>
              </a:bodyPr>
              <a:lstStyle/>
              <a:p>
                <a:r>
                  <a:rPr lang="en-US" dirty="0">
                    <a:latin typeface="Calibri" pitchFamily="34" charset="0"/>
                    <a:cs typeface="Calibri" pitchFamily="34" charset="0"/>
                  </a:rPr>
                  <a:t>After solving a couple of partial differential equations, we get the least squares estimate of the slope coefficient </a:t>
                </a:r>
                <a14:m>
                  <m:oMath xmlns:m="http://schemas.openxmlformats.org/officeDocument/2006/math">
                    <m:sSub>
                      <m:sSubPr>
                        <m:ctrlPr>
                          <a:rPr lang="el-GR" i="1" dirty="0" smtClean="0">
                            <a:latin typeface="Cambria Math" panose="02040503050406030204" pitchFamily="18" charset="0"/>
                          </a:rPr>
                        </m:ctrlPr>
                      </m:sSubPr>
                      <m:e>
                        <m:r>
                          <a:rPr lang="el-GR" i="1" dirty="0">
                            <a:latin typeface="Cambria Math" panose="02040503050406030204" pitchFamily="18" charset="0"/>
                            <a:cs typeface="Calibri" pitchFamily="34" charset="0"/>
                          </a:rPr>
                          <m:t>𝛽</m:t>
                        </m:r>
                      </m:e>
                      <m:sub>
                        <m:r>
                          <a:rPr lang="en-US" b="0" i="1" dirty="0" smtClean="0">
                            <a:latin typeface="Cambria Math" panose="02040503050406030204" pitchFamily="18" charset="0"/>
                          </a:rPr>
                          <m:t>𝑖</m:t>
                        </m:r>
                      </m:sub>
                    </m:sSub>
                  </m:oMath>
                </a14:m>
                <a:r>
                  <a:rPr lang="en-US" dirty="0">
                    <a:latin typeface="Calibri" pitchFamily="34" charset="0"/>
                    <a:cs typeface="Calibri" pitchFamily="34" charset="0"/>
                  </a:rPr>
                  <a:t> of the true regression line:</a:t>
                </a:r>
              </a:p>
              <a:p>
                <a:endParaRPr lang="en-US" dirty="0">
                  <a:latin typeface="Calibri" pitchFamily="34" charset="0"/>
                  <a:cs typeface="Calibri" pitchFamily="34" charset="0"/>
                </a:endParaRPr>
              </a:p>
              <a:p>
                <a:endParaRPr lang="en-US" dirty="0">
                  <a:latin typeface="Calibri" pitchFamily="34" charset="0"/>
                  <a:cs typeface="Calibri" pitchFamily="34" charset="0"/>
                </a:endParaRPr>
              </a:p>
              <a:p>
                <a:endParaRPr lang="en-US" dirty="0">
                  <a:latin typeface="Calibri" pitchFamily="34" charset="0"/>
                  <a:cs typeface="Calibri" pitchFamily="34" charset="0"/>
                </a:endParaRPr>
              </a:p>
              <a:p>
                <a:endParaRPr lang="en-US" dirty="0">
                  <a:latin typeface="Calibri" pitchFamily="34" charset="0"/>
                  <a:cs typeface="Calibri" pitchFamily="34" charset="0"/>
                </a:endParaRPr>
              </a:p>
              <a:p>
                <a:r>
                  <a:rPr lang="en-US" dirty="0">
                    <a:latin typeface="Calibri" pitchFamily="34" charset="0"/>
                    <a:cs typeface="Calibri" pitchFamily="34" charset="0"/>
                  </a:rPr>
                  <a:t>and the least squares estimate of the intercept </a:t>
                </a:r>
                <a14:m>
                  <m:oMath xmlns:m="http://schemas.openxmlformats.org/officeDocument/2006/math">
                    <m:sSub>
                      <m:sSubPr>
                        <m:ctrlPr>
                          <a:rPr lang="el-GR" i="1" dirty="0">
                            <a:latin typeface="Cambria Math" panose="02040503050406030204" pitchFamily="18" charset="0"/>
                          </a:rPr>
                        </m:ctrlPr>
                      </m:sSubPr>
                      <m:e>
                        <m:r>
                          <a:rPr lang="el-GR" i="1" dirty="0">
                            <a:latin typeface="Cambria Math" panose="02040503050406030204" pitchFamily="18" charset="0"/>
                            <a:cs typeface="Calibri" pitchFamily="34" charset="0"/>
                          </a:rPr>
                          <m:t>𝛽</m:t>
                        </m:r>
                      </m:e>
                      <m:sub>
                        <m:r>
                          <a:rPr lang="en-US" i="1" dirty="0">
                            <a:latin typeface="Cambria Math" panose="02040503050406030204" pitchFamily="18" charset="0"/>
                          </a:rPr>
                          <m:t>𝑖</m:t>
                        </m:r>
                      </m:sub>
                    </m:sSub>
                  </m:oMath>
                </a14:m>
                <a:r>
                  <a:rPr lang="en-US" dirty="0">
                    <a:latin typeface="Calibri" pitchFamily="34" charset="0"/>
                    <a:cs typeface="Calibri" pitchFamily="34" charset="0"/>
                  </a:rPr>
                  <a:t> of the true regression line is:</a:t>
                </a:r>
              </a:p>
              <a:p>
                <a:endParaRPr lang="en-US" dirty="0">
                  <a:latin typeface="Calibri" pitchFamily="34" charset="0"/>
                  <a:cs typeface="Calibri" pitchFamily="34" charset="0"/>
                </a:endParaRPr>
              </a:p>
              <a:p>
                <a:endParaRPr lang="en-US" dirty="0">
                  <a:latin typeface="Calibri" pitchFamily="34" charset="0"/>
                  <a:cs typeface="Calibri" pitchFamily="34" charset="0"/>
                </a:endParaRPr>
              </a:p>
              <a:p>
                <a:r>
                  <a:rPr lang="en-US" b="1" dirty="0">
                    <a:latin typeface="Calibri" pitchFamily="34" charset="0"/>
                    <a:cs typeface="Calibri" pitchFamily="34" charset="0"/>
                  </a:rPr>
                  <a:t>**Note that these formulas are for simple regression only. Formulas for multiple regression are omitted (see slide 108)</a:t>
                </a:r>
              </a:p>
              <a:p>
                <a:endParaRPr lang="en-US" b="1" i="1" dirty="0">
                  <a:latin typeface="Calibri" pitchFamily="34" charset="0"/>
                  <a:cs typeface="Calibri" pitchFamily="34" charset="0"/>
                </a:endParaRPr>
              </a:p>
              <a:p>
                <a:endParaRPr lang="en-US" b="1" i="1" dirty="0">
                  <a:latin typeface="Calibri" pitchFamily="34" charset="0"/>
                  <a:cs typeface="Calibri" pitchFamily="34" charset="0"/>
                </a:endParaRPr>
              </a:p>
              <a:p>
                <a:r>
                  <a:rPr lang="en-US" b="1" i="1" dirty="0">
                    <a:latin typeface="Calibri" pitchFamily="34" charset="0"/>
                    <a:cs typeface="Calibri" pitchFamily="34" charset="0"/>
                  </a:rPr>
                  <a:t>See file </a:t>
                </a:r>
                <a:r>
                  <a:rPr lang="en-US" b="1" i="1" dirty="0">
                    <a:solidFill>
                      <a:schemeClr val="accent2"/>
                    </a:solidFill>
                    <a:latin typeface="Calibri" pitchFamily="34" charset="0"/>
                    <a:cs typeface="Calibri" pitchFamily="34" charset="0"/>
                  </a:rPr>
                  <a:t>Lecture 4 – OLS Derivation.pdf</a:t>
                </a:r>
              </a:p>
            </p:txBody>
          </p:sp>
        </mc:Choice>
        <mc:Fallback xmlns="">
          <p:sp>
            <p:nvSpPr>
              <p:cNvPr id="18" name="TextBox 17"/>
              <p:cNvSpPr txBox="1">
                <a:spLocks noRot="1" noChangeAspect="1" noMove="1" noResize="1" noEditPoints="1" noAdjustHandles="1" noChangeArrowheads="1" noChangeShapeType="1" noTextEdit="1"/>
              </p:cNvSpPr>
              <p:nvPr/>
            </p:nvSpPr>
            <p:spPr>
              <a:xfrm>
                <a:off x="15240" y="1009360"/>
                <a:ext cx="9144000" cy="5632311"/>
              </a:xfrm>
              <a:prstGeom prst="rect">
                <a:avLst/>
              </a:prstGeom>
              <a:blipFill>
                <a:blip r:embed="rId2"/>
                <a:stretch>
                  <a:fillRect l="-1067" t="-866" r="-467"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685800" y="2126525"/>
                <a:ext cx="7484933" cy="9473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𝑏</m:t>
                          </m:r>
                        </m:e>
                        <m:sub>
                          <m:r>
                            <a:rPr lang="en-US" b="0" i="1" smtClean="0">
                              <a:latin typeface="Cambria Math"/>
                            </a:rPr>
                            <m:t>1</m:t>
                          </m:r>
                        </m:sub>
                      </m:sSub>
                      <m:r>
                        <a:rPr lang="en-US" b="0" i="1" smtClean="0">
                          <a:latin typeface="Cambria Math"/>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a:ea typeface="Cambria Math"/>
                                </a:rPr>
                                <m:t>𝛽</m:t>
                              </m:r>
                            </m:e>
                          </m:acc>
                        </m:e>
                        <m:sub>
                          <m:r>
                            <a:rPr lang="en-US" b="0" i="1" smtClean="0">
                              <a:latin typeface="Cambria Math"/>
                            </a:rPr>
                            <m:t>1</m:t>
                          </m:r>
                        </m:sub>
                      </m:sSub>
                      <m:r>
                        <a:rPr lang="en-US" b="0" i="1" smtClean="0">
                          <a:latin typeface="Cambria Math"/>
                        </a:rPr>
                        <m:t>=</m:t>
                      </m:r>
                      <m:f>
                        <m:fPr>
                          <m:ctrlPr>
                            <a:rPr lang="en-US" b="0" i="1" smtClean="0">
                              <a:latin typeface="Cambria Math" panose="02040503050406030204" pitchFamily="18" charset="0"/>
                            </a:rPr>
                          </m:ctrlPr>
                        </m:fPr>
                        <m:num>
                          <m:nary>
                            <m:naryPr>
                              <m:chr m:val="∑"/>
                              <m:subHide m:val="on"/>
                              <m:supHide m:val="on"/>
                              <m:ctrlPr>
                                <a:rPr lang="en-US" b="0" i="1" smtClean="0">
                                  <a:latin typeface="Cambria Math" panose="02040503050406030204" pitchFamily="18" charset="0"/>
                                </a:rPr>
                              </m:ctrlPr>
                            </m:naryPr>
                            <m:sub/>
                            <m:sup/>
                            <m:e>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𝑖</m:t>
                                  </m:r>
                                </m:sub>
                              </m:sSub>
                              <m:r>
                                <a:rPr lang="en-US" b="0" i="1" smtClean="0">
                                  <a:latin typeface="Cambria Math"/>
                                </a:rPr>
                                <m:t>−</m:t>
                              </m:r>
                              <m:acc>
                                <m:accPr>
                                  <m:chr m:val="̅"/>
                                  <m:ctrlPr>
                                    <a:rPr lang="en-US" b="0" i="1" smtClean="0">
                                      <a:latin typeface="Cambria Math" panose="02040503050406030204" pitchFamily="18" charset="0"/>
                                    </a:rPr>
                                  </m:ctrlPr>
                                </m:accPr>
                                <m:e>
                                  <m:r>
                                    <a:rPr lang="en-US" i="1">
                                      <a:latin typeface="Cambria Math"/>
                                    </a:rPr>
                                    <m:t>𝑥</m:t>
                                  </m:r>
                                </m:e>
                              </m:acc>
                              <m:r>
                                <a:rPr lang="en-US" b="0" i="1" smtClean="0">
                                  <a:latin typeface="Cambria Math"/>
                                </a:rPr>
                                <m:t>)</m:t>
                              </m:r>
                              <m:r>
                                <a:rPr lang="en-US" i="1">
                                  <a:latin typeface="Cambria Math"/>
                                </a:rPr>
                                <m:t>(</m:t>
                              </m:r>
                              <m:sSub>
                                <m:sSubPr>
                                  <m:ctrlPr>
                                    <a:rPr lang="en-US" i="1">
                                      <a:latin typeface="Cambria Math" panose="02040503050406030204" pitchFamily="18" charset="0"/>
                                    </a:rPr>
                                  </m:ctrlPr>
                                </m:sSubPr>
                                <m:e>
                                  <m:r>
                                    <a:rPr lang="en-US" b="0" i="1" smtClean="0">
                                      <a:latin typeface="Cambria Math"/>
                                    </a:rPr>
                                    <m:t>𝑦</m:t>
                                  </m:r>
                                </m:e>
                                <m:sub>
                                  <m:r>
                                    <a:rPr lang="en-US" i="1">
                                      <a:latin typeface="Cambria Math"/>
                                    </a:rPr>
                                    <m:t>𝑖</m:t>
                                  </m:r>
                                </m:sub>
                              </m:sSub>
                              <m:r>
                                <a:rPr lang="en-US" i="1">
                                  <a:latin typeface="Cambria Math"/>
                                </a:rPr>
                                <m:t>−</m:t>
                              </m:r>
                              <m:acc>
                                <m:accPr>
                                  <m:chr m:val="̅"/>
                                  <m:ctrlPr>
                                    <a:rPr lang="en-US" i="1" smtClean="0">
                                      <a:latin typeface="Cambria Math" panose="02040503050406030204" pitchFamily="18" charset="0"/>
                                    </a:rPr>
                                  </m:ctrlPr>
                                </m:accPr>
                                <m:e>
                                  <m:r>
                                    <a:rPr lang="en-US" b="0" i="1" smtClean="0">
                                      <a:latin typeface="Cambria Math"/>
                                    </a:rPr>
                                    <m:t>𝑦</m:t>
                                  </m:r>
                                </m:e>
                              </m:acc>
                              <m:r>
                                <a:rPr lang="en-US" i="1">
                                  <a:latin typeface="Cambria Math"/>
                                </a:rPr>
                                <m:t>)</m:t>
                              </m:r>
                            </m:e>
                          </m:nary>
                        </m:num>
                        <m:den>
                          <m:nary>
                            <m:naryPr>
                              <m:chr m:val="∑"/>
                              <m:subHide m:val="on"/>
                              <m:supHide m:val="on"/>
                              <m:ctrlPr>
                                <a:rPr lang="en-US" i="1">
                                  <a:latin typeface="Cambria Math" panose="02040503050406030204" pitchFamily="18" charset="0"/>
                                </a:rPr>
                              </m:ctrlPr>
                            </m:naryPr>
                            <m:sub/>
                            <m:sup/>
                            <m:e>
                              <m:sSup>
                                <m:sSupPr>
                                  <m:ctrlPr>
                                    <a:rPr lang="en-US" i="1" smtClean="0">
                                      <a:latin typeface="Cambria Math" panose="02040503050406030204" pitchFamily="18" charset="0"/>
                                    </a:rPr>
                                  </m:ctrlPr>
                                </m:sSupPr>
                                <m:e>
                                  <m:r>
                                    <a:rPr lang="en-US" i="1">
                                      <a:latin typeface="Cambria Math"/>
                                    </a:rPr>
                                    <m:t>(</m:t>
                                  </m:r>
                                  <m:sSub>
                                    <m:sSubPr>
                                      <m:ctrlPr>
                                        <a:rPr lang="en-US" i="1">
                                          <a:latin typeface="Cambria Math" panose="02040503050406030204" pitchFamily="18" charset="0"/>
                                        </a:rPr>
                                      </m:ctrlPr>
                                    </m:sSubPr>
                                    <m:e>
                                      <m:r>
                                        <a:rPr lang="en-US" i="1">
                                          <a:latin typeface="Cambria Math"/>
                                        </a:rPr>
                                        <m:t>𝑥</m:t>
                                      </m:r>
                                    </m:e>
                                    <m:sub>
                                      <m:r>
                                        <a:rPr lang="en-US" i="1">
                                          <a:latin typeface="Cambria Math"/>
                                        </a:rPr>
                                        <m:t>𝑖</m:t>
                                      </m:r>
                                    </m:sub>
                                  </m:sSub>
                                  <m:r>
                                    <a:rPr lang="en-US" i="1">
                                      <a:latin typeface="Cambria Math"/>
                                    </a:rPr>
                                    <m:t>−</m:t>
                                  </m:r>
                                  <m:acc>
                                    <m:accPr>
                                      <m:chr m:val="̅"/>
                                      <m:ctrlPr>
                                        <a:rPr lang="en-US" i="1">
                                          <a:latin typeface="Cambria Math" panose="02040503050406030204" pitchFamily="18" charset="0"/>
                                        </a:rPr>
                                      </m:ctrlPr>
                                    </m:accPr>
                                    <m:e>
                                      <m:r>
                                        <a:rPr lang="en-US" i="1">
                                          <a:latin typeface="Cambria Math"/>
                                        </a:rPr>
                                        <m:t>𝑥</m:t>
                                      </m:r>
                                    </m:e>
                                  </m:acc>
                                  <m:r>
                                    <a:rPr lang="en-US" i="1">
                                      <a:latin typeface="Cambria Math"/>
                                    </a:rPr>
                                    <m:t>)</m:t>
                                  </m:r>
                                </m:e>
                                <m:sup>
                                  <m:r>
                                    <a:rPr lang="en-US" b="0" i="1" smtClean="0">
                                      <a:latin typeface="Cambria Math"/>
                                    </a:rPr>
                                    <m:t>2</m:t>
                                  </m:r>
                                </m:sup>
                              </m:sSup>
                            </m:e>
                          </m:nary>
                        </m:den>
                      </m:f>
                      <m:r>
                        <a:rPr lang="en-US" b="0" i="1" smtClean="0">
                          <a:latin typeface="Cambria Math"/>
                        </a:rPr>
                        <m:t>=</m:t>
                      </m:r>
                      <m:f>
                        <m:fPr>
                          <m:ctrlPr>
                            <a:rPr lang="en-US" b="0" i="1" smtClean="0">
                              <a:latin typeface="Cambria Math" panose="02040503050406030204" pitchFamily="18" charset="0"/>
                            </a:rPr>
                          </m:ctrlPr>
                        </m:fPr>
                        <m:num>
                          <m:nary>
                            <m:naryPr>
                              <m:chr m:val="∑"/>
                              <m:subHide m:val="on"/>
                              <m:supHide m:val="on"/>
                              <m:ctrlPr>
                                <a:rPr lang="en-US" i="1">
                                  <a:latin typeface="Cambria Math" panose="02040503050406030204" pitchFamily="18" charset="0"/>
                                </a:rPr>
                              </m:ctrlPr>
                            </m:naryP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r>
                                <a:rPr lang="en-US" b="0" i="1" smtClean="0">
                                  <a:latin typeface="Cambria Math"/>
                                </a:rPr>
                                <m:t>−</m:t>
                              </m:r>
                            </m:e>
                          </m:nary>
                          <m:r>
                            <a:rPr lang="en-US" b="0" i="1" smtClean="0">
                              <a:latin typeface="Cambria Math"/>
                            </a:rPr>
                            <m:t>(</m:t>
                          </m:r>
                          <m:nary>
                            <m:naryPr>
                              <m:chr m:val="∑"/>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a:rPr>
                                <m:t>)</m:t>
                              </m:r>
                            </m:e>
                          </m:nary>
                          <m:r>
                            <a:rPr lang="en-US" i="1">
                              <a:latin typeface="Cambria Math"/>
                            </a:rPr>
                            <m:t>(</m:t>
                          </m:r>
                          <m:nary>
                            <m:naryPr>
                              <m:chr m:val="∑"/>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r>
                                <a:rPr lang="en-US" i="1">
                                  <a:latin typeface="Cambria Math"/>
                                </a:rPr>
                                <m:t>)</m:t>
                              </m:r>
                              <m:r>
                                <a:rPr lang="en-US" b="0" i="1" smtClean="0">
                                  <a:latin typeface="Cambria Math"/>
                                </a:rPr>
                                <m:t>/</m:t>
                              </m:r>
                              <m:r>
                                <a:rPr lang="en-US" b="0" i="1" smtClean="0">
                                  <a:latin typeface="Cambria Math"/>
                                </a:rPr>
                                <m:t>𝑛</m:t>
                              </m:r>
                            </m:e>
                          </m:nary>
                        </m:num>
                        <m:den>
                          <m:nary>
                            <m:naryPr>
                              <m:chr m:val="∑"/>
                              <m:subHide m:val="on"/>
                              <m:supHide m:val="on"/>
                              <m:ctrlPr>
                                <a:rPr lang="en-US" b="0" i="1" smtClean="0">
                                  <a:latin typeface="Cambria Math" panose="02040503050406030204" pitchFamily="18" charset="0"/>
                                </a:rPr>
                              </m:ctrlPr>
                            </m:naryPr>
                            <m:sub/>
                            <m:sup/>
                            <m:e>
                              <m:sSubSup>
                                <m:sSubSupPr>
                                  <m:ctrlPr>
                                    <a:rPr lang="en-US" b="0" i="1" smtClean="0">
                                      <a:latin typeface="Cambria Math" panose="02040503050406030204" pitchFamily="18" charset="0"/>
                                    </a:rPr>
                                  </m:ctrlPr>
                                </m:sSubSupPr>
                                <m:e>
                                  <m:r>
                                    <a:rPr lang="en-US" b="0" i="1" smtClean="0">
                                      <a:latin typeface="Cambria Math"/>
                                    </a:rPr>
                                    <m:t>𝑥</m:t>
                                  </m:r>
                                </m:e>
                                <m:sub>
                                  <m:r>
                                    <a:rPr lang="en-US" b="0" i="1" smtClean="0">
                                      <a:latin typeface="Cambria Math"/>
                                    </a:rPr>
                                    <m:t>𝑖</m:t>
                                  </m:r>
                                </m:sub>
                                <m:sup>
                                  <m:r>
                                    <a:rPr lang="en-US" b="0" i="1" smtClean="0">
                                      <a:latin typeface="Cambria Math"/>
                                    </a:rPr>
                                    <m:t>2</m:t>
                                  </m:r>
                                </m:sup>
                              </m:sSubSup>
                              <m:r>
                                <a:rPr lang="en-US" b="0" i="1" smtClean="0">
                                  <a:latin typeface="Cambria Math"/>
                                </a:rPr>
                                <m:t>−</m:t>
                              </m:r>
                            </m:e>
                          </m:nary>
                          <m:sSup>
                            <m:sSupPr>
                              <m:ctrlPr>
                                <a:rPr lang="en-US" b="0" i="1" smtClean="0">
                                  <a:latin typeface="Cambria Math" panose="02040503050406030204" pitchFamily="18" charset="0"/>
                                </a:rPr>
                              </m:ctrlPr>
                            </m:sSupPr>
                            <m:e>
                              <m:r>
                                <a:rPr lang="en-US" i="1">
                                  <a:latin typeface="Cambria Math"/>
                                </a:rPr>
                                <m:t>(</m:t>
                              </m:r>
                              <m:nary>
                                <m:naryPr>
                                  <m:chr m:val="∑"/>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a:rPr>
                                    <m:t>)</m:t>
                                  </m:r>
                                </m:e>
                              </m:nary>
                            </m:e>
                            <m:sup>
                              <m:r>
                                <a:rPr lang="en-US" b="0" i="1" smtClean="0">
                                  <a:latin typeface="Cambria Math"/>
                                </a:rPr>
                                <m:t>2</m:t>
                              </m:r>
                            </m:sup>
                          </m:sSup>
                          <m:r>
                            <a:rPr lang="en-US" b="0" i="1" smtClean="0">
                              <a:latin typeface="Cambria Math"/>
                            </a:rPr>
                            <m:t>/</m:t>
                          </m:r>
                          <m:r>
                            <a:rPr lang="en-US" b="0" i="1" smtClean="0">
                              <a:latin typeface="Cambria Math"/>
                            </a:rPr>
                            <m:t>𝑛</m:t>
                          </m:r>
                        </m:den>
                      </m:f>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685800" y="2126525"/>
                <a:ext cx="7484933" cy="94731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793657" y="3784165"/>
                <a:ext cx="4870885" cy="8545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𝑏</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a:ea typeface="Cambria Math"/>
                                </a:rPr>
                                <m:t>𝛽</m:t>
                              </m:r>
                            </m:e>
                          </m:acc>
                        </m:e>
                        <m:sub>
                          <m:r>
                            <a:rPr lang="en-US" b="0" i="1" smtClean="0">
                              <a:latin typeface="Cambria Math"/>
                            </a:rPr>
                            <m:t>0</m:t>
                          </m:r>
                        </m:sub>
                      </m:sSub>
                      <m:r>
                        <a:rPr lang="en-US" b="0" i="1" smtClean="0">
                          <a:latin typeface="Cambria Math"/>
                        </a:rPr>
                        <m:t>=</m:t>
                      </m:r>
                      <m:f>
                        <m:fPr>
                          <m:ctrlPr>
                            <a:rPr lang="en-US" b="0" i="1" smtClean="0">
                              <a:latin typeface="Cambria Math" panose="02040503050406030204" pitchFamily="18" charset="0"/>
                            </a:rPr>
                          </m:ctrlPr>
                        </m:fPr>
                        <m:num>
                          <m:nary>
                            <m:naryPr>
                              <m:chr m:val="∑"/>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𝑖</m:t>
                                  </m:r>
                                </m:sub>
                              </m:sSub>
                              <m:r>
                                <a:rPr lang="en-US" b="0" i="1" smtClean="0">
                                  <a:latin typeface="Cambria Math"/>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b="0" i="1" smtClean="0">
                                      <a:latin typeface="Cambria Math"/>
                                    </a:rPr>
                                    <m:t>1</m:t>
                                  </m:r>
                                </m:sub>
                              </m:sSub>
                            </m:e>
                          </m:nary>
                          <m:nary>
                            <m:naryPr>
                              <m:chr m:val="∑"/>
                              <m:subHide m:val="on"/>
                              <m:supHide m:val="on"/>
                              <m:ctrlPr>
                                <a:rPr lang="en-US" i="1">
                                  <a:latin typeface="Cambria Math" panose="02040503050406030204" pitchFamily="18" charset="0"/>
                                </a:rPr>
                              </m:ctrlPr>
                            </m:naryPr>
                            <m:sub/>
                            <m:sup/>
                            <m:e>
                              <m:sSub>
                                <m:sSubPr>
                                  <m:ctrlPr>
                                    <a:rPr lang="en-US" i="1" smtClean="0">
                                      <a:latin typeface="Cambria Math" panose="02040503050406030204" pitchFamily="18" charset="0"/>
                                    </a:rPr>
                                  </m:ctrlPr>
                                </m:sSubPr>
                                <m:e>
                                  <m:r>
                                    <a:rPr lang="en-US" b="0" i="1" smtClean="0">
                                      <a:latin typeface="Cambria Math"/>
                                    </a:rPr>
                                    <m:t>𝑥</m:t>
                                  </m:r>
                                </m:e>
                                <m:sub>
                                  <m:r>
                                    <a:rPr lang="en-US" i="1">
                                      <a:latin typeface="Cambria Math"/>
                                    </a:rPr>
                                    <m:t>𝑖</m:t>
                                  </m:r>
                                </m:sub>
                              </m:sSub>
                            </m:e>
                          </m:nary>
                        </m:num>
                        <m:den>
                          <m:r>
                            <a:rPr lang="en-US" b="0" i="1" smtClean="0">
                              <a:latin typeface="Cambria Math"/>
                            </a:rPr>
                            <m:t>𝑛</m:t>
                          </m:r>
                        </m:den>
                      </m:f>
                      <m:r>
                        <a:rPr lang="en-US" b="0" i="1" smtClean="0">
                          <a:latin typeface="Cambria Math"/>
                        </a:rPr>
                        <m:t>=</m:t>
                      </m:r>
                      <m:acc>
                        <m:accPr>
                          <m:chr m:val="̅"/>
                          <m:ctrlPr>
                            <a:rPr lang="en-US" b="0" i="1" smtClean="0">
                              <a:latin typeface="Cambria Math" panose="02040503050406030204" pitchFamily="18" charset="0"/>
                            </a:rPr>
                          </m:ctrlPr>
                        </m:accPr>
                        <m:e>
                          <m:r>
                            <a:rPr lang="en-US" b="0" i="1" smtClean="0">
                              <a:latin typeface="Cambria Math"/>
                            </a:rPr>
                            <m:t>𝑦</m:t>
                          </m:r>
                        </m:e>
                      </m:acc>
                      <m:r>
                        <a:rPr lang="en-US" b="0" i="1" smtClean="0">
                          <a:latin typeface="Cambria Math"/>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i="1">
                              <a:latin typeface="Cambria Math"/>
                            </a:rPr>
                            <m:t>1</m:t>
                          </m:r>
                        </m:sub>
                      </m:sSub>
                      <m:acc>
                        <m:accPr>
                          <m:chr m:val="̅"/>
                          <m:ctrlPr>
                            <a:rPr lang="en-US" i="1">
                              <a:latin typeface="Cambria Math" panose="02040503050406030204" pitchFamily="18" charset="0"/>
                            </a:rPr>
                          </m:ctrlPr>
                        </m:accPr>
                        <m:e>
                          <m:r>
                            <a:rPr lang="en-US" b="0" i="1" smtClean="0">
                              <a:latin typeface="Cambria Math"/>
                            </a:rPr>
                            <m:t>𝑥</m:t>
                          </m:r>
                        </m:e>
                      </m:acc>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793657" y="3784165"/>
                <a:ext cx="4870885" cy="854593"/>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335816"/>
            <a:ext cx="8458200" cy="762000"/>
          </a:xfrm>
        </p:spPr>
        <p:txBody>
          <a:bodyPr/>
          <a:lstStyle/>
          <a:p>
            <a:pPr algn="l"/>
            <a:r>
              <a:rPr lang="en-US" sz="3600" b="1" dirty="0">
                <a:solidFill>
                  <a:schemeClr val="tx1"/>
                </a:solidFill>
                <a:latin typeface="Calibri" pitchFamily="34" charset="0"/>
                <a:cs typeface="Calibri" pitchFamily="34" charset="0"/>
              </a:rPr>
              <a:t>Example</a:t>
            </a:r>
          </a:p>
        </p:txBody>
      </p:sp>
      <p:sp>
        <p:nvSpPr>
          <p:cNvPr id="6" name="TextBox 5"/>
          <p:cNvSpPr txBox="1"/>
          <p:nvPr/>
        </p:nvSpPr>
        <p:spPr>
          <a:xfrm>
            <a:off x="0" y="1202323"/>
            <a:ext cx="9144000" cy="1631216"/>
          </a:xfrm>
          <a:prstGeom prst="rect">
            <a:avLst/>
          </a:prstGeom>
          <a:noFill/>
        </p:spPr>
        <p:txBody>
          <a:bodyPr wrap="square" rtlCol="0">
            <a:spAutoFit/>
          </a:bodyPr>
          <a:lstStyle/>
          <a:p>
            <a:r>
              <a:rPr lang="en-US" sz="2000" dirty="0">
                <a:latin typeface="Calibri" pitchFamily="34" charset="0"/>
                <a:cs typeface="Calibri" pitchFamily="34" charset="0"/>
              </a:rPr>
              <a:t>Assume that we want to study how the number of shoplifting incidents in a region is associated with annual rents for Wawa stores. In the scatter plot below, we see that in our sample of n=15 Wawa stores, y=annual rent (measured in $1000) is linearly related to x=number of shoplifting incidents in the immediate area. The data are presented on the next slide.</a:t>
            </a:r>
          </a:p>
        </p:txBody>
      </p:sp>
      <p:grpSp>
        <p:nvGrpSpPr>
          <p:cNvPr id="10" name="Group 9"/>
          <p:cNvGrpSpPr/>
          <p:nvPr/>
        </p:nvGrpSpPr>
        <p:grpSpPr>
          <a:xfrm>
            <a:off x="1752602" y="2938046"/>
            <a:ext cx="5181598" cy="3843754"/>
            <a:chOff x="1752602" y="2971800"/>
            <a:chExt cx="5181598" cy="3843754"/>
          </a:xfrm>
        </p:grpSpPr>
        <p:pic>
          <p:nvPicPr>
            <p:cNvPr id="137217" name="Picture 1"/>
            <p:cNvPicPr>
              <a:picLocks noChangeAspect="1" noChangeArrowheads="1"/>
            </p:cNvPicPr>
            <p:nvPr/>
          </p:nvPicPr>
          <p:blipFill>
            <a:blip r:embed="rId2" cstate="print"/>
            <a:srcRect/>
            <a:stretch>
              <a:fillRect/>
            </a:stretch>
          </p:blipFill>
          <p:spPr bwMode="auto">
            <a:xfrm>
              <a:off x="2057400" y="2971800"/>
              <a:ext cx="4857750" cy="3552825"/>
            </a:xfrm>
            <a:prstGeom prst="rect">
              <a:avLst/>
            </a:prstGeom>
            <a:noFill/>
            <a:ln w="9525">
              <a:noFill/>
              <a:miter lim="800000"/>
              <a:headEnd/>
              <a:tailEnd/>
            </a:ln>
          </p:spPr>
        </p:pic>
        <p:sp>
          <p:nvSpPr>
            <p:cNvPr id="7" name="TextBox 6"/>
            <p:cNvSpPr txBox="1"/>
            <p:nvPr/>
          </p:nvSpPr>
          <p:spPr>
            <a:xfrm>
              <a:off x="1828800" y="6477000"/>
              <a:ext cx="5105400" cy="338554"/>
            </a:xfrm>
            <a:prstGeom prst="rect">
              <a:avLst/>
            </a:prstGeom>
            <a:noFill/>
          </p:spPr>
          <p:txBody>
            <a:bodyPr wrap="square" rtlCol="0">
              <a:spAutoFit/>
            </a:bodyPr>
            <a:lstStyle/>
            <a:p>
              <a:pPr algn="r"/>
              <a:r>
                <a:rPr lang="en-US" sz="1600" dirty="0">
                  <a:latin typeface="Calibri" pitchFamily="34" charset="0"/>
                  <a:cs typeface="Calibri" pitchFamily="34" charset="0"/>
                </a:rPr>
                <a:t># of shoplifting incidents in all businesses in the area</a:t>
              </a:r>
            </a:p>
          </p:txBody>
        </p:sp>
        <p:sp>
          <p:nvSpPr>
            <p:cNvPr id="9" name="TextBox 8"/>
            <p:cNvSpPr txBox="1"/>
            <p:nvPr/>
          </p:nvSpPr>
          <p:spPr>
            <a:xfrm rot="16200000">
              <a:off x="490955" y="4572001"/>
              <a:ext cx="2861847" cy="338554"/>
            </a:xfrm>
            <a:prstGeom prst="rect">
              <a:avLst/>
            </a:prstGeom>
            <a:noFill/>
          </p:spPr>
          <p:txBody>
            <a:bodyPr wrap="square" rtlCol="0">
              <a:spAutoFit/>
            </a:bodyPr>
            <a:lstStyle/>
            <a:p>
              <a:r>
                <a:rPr lang="en-US" sz="1600" dirty="0">
                  <a:latin typeface="Calibri" pitchFamily="34" charset="0"/>
                  <a:cs typeface="Calibri" pitchFamily="34" charset="0"/>
                </a:rPr>
                <a:t>Annual Rent for Store (in $1000)</a:t>
              </a: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162800" y="1981200"/>
            <a:ext cx="1981200" cy="1200329"/>
          </a:xfrm>
          <a:prstGeom prst="rect">
            <a:avLst/>
          </a:prstGeom>
          <a:noFill/>
        </p:spPr>
        <p:txBody>
          <a:bodyPr wrap="square" rtlCol="0">
            <a:spAutoFit/>
          </a:bodyPr>
          <a:lstStyle/>
          <a:p>
            <a:r>
              <a:rPr lang="en-US" dirty="0">
                <a:latin typeface="Calibri" pitchFamily="34" charset="0"/>
                <a:cs typeface="Calibri" pitchFamily="34" charset="0"/>
              </a:rPr>
              <a:t>Plug in values into formulas to solve for</a:t>
            </a:r>
          </a:p>
        </p:txBody>
      </p:sp>
      <p:pic>
        <p:nvPicPr>
          <p:cNvPr id="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315200" y="3124200"/>
            <a:ext cx="322729" cy="438150"/>
          </a:xfrm>
          <a:prstGeom prst="rect">
            <a:avLst/>
          </a:prstGeom>
          <a:noFill/>
        </p:spPr>
      </p:pic>
      <p:pic>
        <p:nvPicPr>
          <p:cNvPr id="10"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229601" y="3124200"/>
            <a:ext cx="312644" cy="438150"/>
          </a:xfrm>
          <a:prstGeom prst="rect">
            <a:avLst/>
          </a:prstGeom>
          <a:noFill/>
        </p:spPr>
      </p:pic>
      <p:sp>
        <p:nvSpPr>
          <p:cNvPr id="11" name="Rectangle 11"/>
          <p:cNvSpPr>
            <a:spLocks noChangeArrowheads="1"/>
          </p:cNvSpPr>
          <p:nvPr/>
        </p:nvSpPr>
        <p:spPr bwMode="auto">
          <a:xfrm>
            <a:off x="7543801" y="3124200"/>
            <a:ext cx="806824"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ea typeface="Times New Roman" pitchFamily="18" charset="0"/>
                <a:cs typeface="Arial" pitchFamily="34" charset="0"/>
              </a:rPr>
              <a:t> and  </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12"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315200" y="5257800"/>
            <a:ext cx="322729" cy="438150"/>
          </a:xfrm>
          <a:prstGeom prst="rect">
            <a:avLst/>
          </a:prstGeom>
          <a:noFill/>
        </p:spPr>
      </p:pic>
      <p:pic>
        <p:nvPicPr>
          <p:cNvPr id="13"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315200" y="4648200"/>
            <a:ext cx="312644" cy="438150"/>
          </a:xfrm>
          <a:prstGeom prst="rect">
            <a:avLst/>
          </a:prstGeom>
          <a:noFill/>
        </p:spPr>
      </p:pic>
      <p:sp>
        <p:nvSpPr>
          <p:cNvPr id="14" name="TextBox 13"/>
          <p:cNvSpPr txBox="1"/>
          <p:nvPr/>
        </p:nvSpPr>
        <p:spPr>
          <a:xfrm>
            <a:off x="7620000" y="4637782"/>
            <a:ext cx="1447800" cy="1077218"/>
          </a:xfrm>
          <a:prstGeom prst="rect">
            <a:avLst/>
          </a:prstGeom>
          <a:noFill/>
        </p:spPr>
        <p:txBody>
          <a:bodyPr wrap="square" rtlCol="0">
            <a:spAutoFit/>
          </a:bodyPr>
          <a:lstStyle/>
          <a:p>
            <a:r>
              <a:rPr lang="en-US" dirty="0">
                <a:latin typeface="Calibri" pitchFamily="34" charset="0"/>
                <a:cs typeface="Calibri" pitchFamily="34" charset="0"/>
              </a:rPr>
              <a:t>= -0.905</a:t>
            </a:r>
          </a:p>
          <a:p>
            <a:endParaRPr lang="en-US" sz="1600" dirty="0">
              <a:latin typeface="Calibri" pitchFamily="34" charset="0"/>
              <a:cs typeface="Calibri" pitchFamily="34" charset="0"/>
            </a:endParaRPr>
          </a:p>
          <a:p>
            <a:r>
              <a:rPr lang="en-US" dirty="0">
                <a:latin typeface="Calibri" pitchFamily="34" charset="0"/>
                <a:cs typeface="Calibri" pitchFamily="34" charset="0"/>
              </a:rPr>
              <a:t>=118.91</a:t>
            </a:r>
          </a:p>
        </p:txBody>
      </p:sp>
      <p:sp>
        <p:nvSpPr>
          <p:cNvPr id="15" name="TextBox 14"/>
          <p:cNvSpPr txBox="1"/>
          <p:nvPr/>
        </p:nvSpPr>
        <p:spPr>
          <a:xfrm>
            <a:off x="7162800" y="4038600"/>
            <a:ext cx="1600200" cy="461665"/>
          </a:xfrm>
          <a:prstGeom prst="rect">
            <a:avLst/>
          </a:prstGeom>
          <a:noFill/>
        </p:spPr>
        <p:txBody>
          <a:bodyPr wrap="square" rtlCol="0">
            <a:spAutoFit/>
          </a:bodyPr>
          <a:lstStyle/>
          <a:p>
            <a:r>
              <a:rPr lang="en-US" dirty="0">
                <a:latin typeface="Calibri" pitchFamily="34" charset="0"/>
                <a:cs typeface="Calibri" pitchFamily="34" charset="0"/>
              </a:rPr>
              <a:t>We get:</a:t>
            </a:r>
          </a:p>
        </p:txBody>
      </p:sp>
      <mc:AlternateContent xmlns:mc="http://schemas.openxmlformats.org/markup-compatibility/2006" xmlns:a14="http://schemas.microsoft.com/office/drawing/2010/main">
        <mc:Choice Requires="a14">
          <p:sp>
            <p:nvSpPr>
              <p:cNvPr id="16" name="TextBox 15"/>
              <p:cNvSpPr txBox="1"/>
              <p:nvPr/>
            </p:nvSpPr>
            <p:spPr>
              <a:xfrm>
                <a:off x="76200" y="5451208"/>
                <a:ext cx="4058675" cy="9473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a:ea typeface="Cambria Math"/>
                                </a:rPr>
                                <m:t>𝛽</m:t>
                              </m:r>
                            </m:e>
                          </m:acc>
                        </m:e>
                        <m:sub>
                          <m:r>
                            <a:rPr lang="en-US" b="0" i="1" smtClean="0">
                              <a:latin typeface="Cambria Math"/>
                            </a:rPr>
                            <m:t>1</m:t>
                          </m:r>
                        </m:sub>
                      </m:sSub>
                      <m:r>
                        <a:rPr lang="en-US" b="0" i="1" smtClean="0">
                          <a:latin typeface="Cambria Math"/>
                        </a:rPr>
                        <m:t>=</m:t>
                      </m:r>
                      <m:f>
                        <m:fPr>
                          <m:ctrlPr>
                            <a:rPr lang="en-US" i="1">
                              <a:latin typeface="Cambria Math" panose="02040503050406030204" pitchFamily="18" charset="0"/>
                            </a:rPr>
                          </m:ctrlPr>
                        </m:fPr>
                        <m:num>
                          <m:nary>
                            <m:naryPr>
                              <m:chr m:val="∑"/>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a:rPr>
                                <m:t>−</m:t>
                              </m:r>
                            </m:e>
                          </m:nary>
                          <m:r>
                            <a:rPr lang="en-US" i="1">
                              <a:latin typeface="Cambria Math"/>
                            </a:rPr>
                            <m:t>(</m:t>
                          </m:r>
                          <m:nary>
                            <m:naryPr>
                              <m:chr m:val="∑"/>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a:rPr>
                                <m:t>)</m:t>
                              </m:r>
                            </m:e>
                          </m:nary>
                          <m:r>
                            <a:rPr lang="en-US" i="1">
                              <a:latin typeface="Cambria Math"/>
                            </a:rPr>
                            <m:t>(</m:t>
                          </m:r>
                          <m:nary>
                            <m:naryPr>
                              <m:chr m:val="∑"/>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a:rPr>
                                <m:t>)/</m:t>
                              </m:r>
                              <m:r>
                                <a:rPr lang="en-US" i="1">
                                  <a:latin typeface="Cambria Math"/>
                                </a:rPr>
                                <m:t>𝑛</m:t>
                              </m:r>
                            </m:e>
                          </m:nary>
                        </m:num>
                        <m:den>
                          <m:nary>
                            <m:naryPr>
                              <m:chr m:val="∑"/>
                              <m:subHide m:val="on"/>
                              <m:supHide m:val="on"/>
                              <m:ctrlPr>
                                <a:rPr lang="en-US" i="1">
                                  <a:latin typeface="Cambria Math" panose="02040503050406030204" pitchFamily="18" charset="0"/>
                                </a:rPr>
                              </m:ctrlPr>
                            </m:naryPr>
                            <m:sub/>
                            <m:sup/>
                            <m:e>
                              <m:sSubSup>
                                <m:sSubSupPr>
                                  <m:ctrlPr>
                                    <a:rPr lang="en-US" i="1">
                                      <a:latin typeface="Cambria Math" panose="02040503050406030204" pitchFamily="18" charset="0"/>
                                    </a:rPr>
                                  </m:ctrlPr>
                                </m:sSubSupPr>
                                <m:e>
                                  <m:r>
                                    <a:rPr lang="en-US" i="1">
                                      <a:latin typeface="Cambria Math"/>
                                    </a:rPr>
                                    <m:t>𝑥</m:t>
                                  </m:r>
                                </m:e>
                                <m:sub>
                                  <m:r>
                                    <a:rPr lang="en-US" i="1">
                                      <a:latin typeface="Cambria Math"/>
                                    </a:rPr>
                                    <m:t>𝑖</m:t>
                                  </m:r>
                                </m:sub>
                                <m:sup>
                                  <m:r>
                                    <a:rPr lang="en-US" i="1">
                                      <a:latin typeface="Cambria Math"/>
                                    </a:rPr>
                                    <m:t>2</m:t>
                                  </m:r>
                                </m:sup>
                              </m:sSubSup>
                              <m:r>
                                <a:rPr lang="en-US" i="1">
                                  <a:latin typeface="Cambria Math"/>
                                </a:rPr>
                                <m:t>−</m:t>
                              </m:r>
                            </m:e>
                          </m:nary>
                          <m:sSup>
                            <m:sSupPr>
                              <m:ctrlPr>
                                <a:rPr lang="en-US" i="1">
                                  <a:latin typeface="Cambria Math" panose="02040503050406030204" pitchFamily="18" charset="0"/>
                                </a:rPr>
                              </m:ctrlPr>
                            </m:sSupPr>
                            <m:e>
                              <m:r>
                                <a:rPr lang="en-US" i="1">
                                  <a:latin typeface="Cambria Math"/>
                                </a:rPr>
                                <m:t>(</m:t>
                              </m:r>
                              <m:nary>
                                <m:naryPr>
                                  <m:chr m:val="∑"/>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a:rPr>
                                    <m:t>)</m:t>
                                  </m:r>
                                </m:e>
                              </m:nary>
                            </m:e>
                            <m:sup>
                              <m:r>
                                <a:rPr lang="en-US" i="1">
                                  <a:latin typeface="Cambria Math"/>
                                </a:rPr>
                                <m:t>2</m:t>
                              </m:r>
                            </m:sup>
                          </m:sSup>
                          <m:r>
                            <a:rPr lang="en-US" i="1">
                              <a:latin typeface="Cambria Math"/>
                            </a:rPr>
                            <m:t>/</m:t>
                          </m:r>
                          <m:r>
                            <a:rPr lang="en-US" i="1">
                              <a:latin typeface="Cambria Math"/>
                            </a:rPr>
                            <m:t>𝑛</m:t>
                          </m:r>
                        </m:den>
                      </m:f>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76200" y="5451208"/>
                <a:ext cx="4058675" cy="9473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584700" y="5603608"/>
                <a:ext cx="1988301" cy="4816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a:ea typeface="Cambria Math"/>
                                </a:rPr>
                                <m:t>𝛽</m:t>
                              </m:r>
                            </m:e>
                          </m:acc>
                        </m:e>
                        <m:sub>
                          <m:r>
                            <a:rPr lang="en-US" b="0" i="1" smtClean="0">
                              <a:latin typeface="Cambria Math"/>
                            </a:rPr>
                            <m:t>0</m:t>
                          </m:r>
                        </m:sub>
                      </m:sSub>
                      <m:r>
                        <a:rPr lang="en-US" b="0" i="1" smtClean="0">
                          <a:latin typeface="Cambria Math"/>
                        </a:rPr>
                        <m:t>=</m:t>
                      </m:r>
                      <m:acc>
                        <m:accPr>
                          <m:chr m:val="̅"/>
                          <m:ctrlPr>
                            <a:rPr lang="en-US" b="0" i="1" smtClean="0">
                              <a:latin typeface="Cambria Math" panose="02040503050406030204" pitchFamily="18" charset="0"/>
                            </a:rPr>
                          </m:ctrlPr>
                        </m:accPr>
                        <m:e>
                          <m:r>
                            <a:rPr lang="en-US" b="0" i="1" smtClean="0">
                              <a:latin typeface="Cambria Math"/>
                            </a:rPr>
                            <m:t>𝑦</m:t>
                          </m:r>
                        </m:e>
                      </m:acc>
                      <m:r>
                        <a:rPr lang="en-US" b="0" i="1" smtClean="0">
                          <a:latin typeface="Cambria Math"/>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i="1">
                              <a:latin typeface="Cambria Math"/>
                            </a:rPr>
                            <m:t>1</m:t>
                          </m:r>
                        </m:sub>
                      </m:sSub>
                      <m:acc>
                        <m:accPr>
                          <m:chr m:val="̅"/>
                          <m:ctrlPr>
                            <a:rPr lang="en-US" i="1">
                              <a:latin typeface="Cambria Math" panose="02040503050406030204" pitchFamily="18" charset="0"/>
                            </a:rPr>
                          </m:ctrlPr>
                        </m:accPr>
                        <m:e>
                          <m:r>
                            <a:rPr lang="en-US" b="0" i="1" smtClean="0">
                              <a:latin typeface="Cambria Math"/>
                            </a:rPr>
                            <m:t>𝑥</m:t>
                          </m:r>
                        </m:e>
                      </m:acc>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4584700" y="5603608"/>
                <a:ext cx="1988301" cy="481670"/>
              </a:xfrm>
              <a:prstGeom prst="rect">
                <a:avLst/>
              </a:prstGeom>
              <a:blipFill>
                <a:blip r:embed="rId5"/>
                <a:stretch>
                  <a:fillRect/>
                </a:stretch>
              </a:blipFill>
            </p:spPr>
            <p:txBody>
              <a:bodyPr/>
              <a:lstStyle/>
              <a:p>
                <a:r>
                  <a:rPr lang="en-US">
                    <a:noFill/>
                  </a:rPr>
                  <a:t> </a:t>
                </a:r>
              </a:p>
            </p:txBody>
          </p:sp>
        </mc:Fallback>
      </mc:AlternateContent>
      <p:pic>
        <p:nvPicPr>
          <p:cNvPr id="2" name="Picture 1"/>
          <p:cNvPicPr>
            <a:picLocks noChangeAspect="1"/>
          </p:cNvPicPr>
          <p:nvPr/>
        </p:nvPicPr>
        <p:blipFill>
          <a:blip r:embed="rId6"/>
          <a:stretch>
            <a:fillRect/>
          </a:stretch>
        </p:blipFill>
        <p:spPr>
          <a:xfrm>
            <a:off x="311978" y="136258"/>
            <a:ext cx="5848350" cy="5314950"/>
          </a:xfrm>
          <a:prstGeom prst="rect">
            <a:avLst/>
          </a:prstGeom>
        </p:spPr>
      </p:pic>
      <p:sp>
        <p:nvSpPr>
          <p:cNvPr id="3" name="TextBox 2">
            <a:extLst>
              <a:ext uri="{FF2B5EF4-FFF2-40B4-BE49-F238E27FC236}">
                <a16:creationId xmlns:a16="http://schemas.microsoft.com/office/drawing/2014/main" id="{F971863A-66D5-463E-B37F-D4C6CC2E11D5}"/>
              </a:ext>
            </a:extLst>
          </p:cNvPr>
          <p:cNvSpPr txBox="1"/>
          <p:nvPr/>
        </p:nvSpPr>
        <p:spPr>
          <a:xfrm>
            <a:off x="0" y="6460462"/>
            <a:ext cx="9144000"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For a detailed demonstration, see file </a:t>
            </a:r>
            <a:r>
              <a:rPr lang="en-US" sz="2000" b="1" i="1" dirty="0">
                <a:solidFill>
                  <a:schemeClr val="accent2"/>
                </a:solidFill>
                <a:latin typeface="Calibri" panose="020F0502020204030204" pitchFamily="34" charset="0"/>
                <a:cs typeface="Calibri" panose="020F0502020204030204" pitchFamily="34" charset="0"/>
              </a:rPr>
              <a:t>Lecture 4 – Estimation of Beta Coefficients.docx</a:t>
            </a:r>
            <a:endParaRPr lang="en-US" sz="2000" b="1" dirty="0">
              <a:solidFill>
                <a:schemeClr val="accent2"/>
              </a:solidFill>
              <a:latin typeface="Calibri" panose="020F0502020204030204" pitchFamily="34" charset="0"/>
              <a:cs typeface="Calibri" panose="020F050202020403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8625"/>
            <a:ext cx="8458200" cy="838200"/>
          </a:xfrm>
        </p:spPr>
        <p:txBody>
          <a:bodyPr/>
          <a:lstStyle/>
          <a:p>
            <a:pPr algn="l"/>
            <a:r>
              <a:rPr lang="en-US" sz="3600" b="1" dirty="0">
                <a:solidFill>
                  <a:schemeClr val="tx1"/>
                </a:solidFill>
                <a:latin typeface="Calibri" pitchFamily="34" charset="0"/>
                <a:cs typeface="Calibri" pitchFamily="34" charset="0"/>
              </a:rPr>
              <a:t>Interpretation</a:t>
            </a:r>
          </a:p>
        </p:txBody>
      </p:sp>
      <p:sp>
        <p:nvSpPr>
          <p:cNvPr id="3" name="TextBox 2"/>
          <p:cNvSpPr txBox="1"/>
          <p:nvPr/>
        </p:nvSpPr>
        <p:spPr>
          <a:xfrm>
            <a:off x="152400" y="3352800"/>
            <a:ext cx="8839200" cy="2677656"/>
          </a:xfrm>
          <a:prstGeom prst="rect">
            <a:avLst/>
          </a:prstGeom>
          <a:noFill/>
        </p:spPr>
        <p:txBody>
          <a:bodyPr wrap="square" rtlCol="0">
            <a:spAutoFit/>
          </a:bodyPr>
          <a:lstStyle/>
          <a:p>
            <a:r>
              <a:rPr lang="en-US" dirty="0">
                <a:latin typeface="Calibri" pitchFamily="34" charset="0"/>
                <a:cs typeface="Calibri" pitchFamily="34" charset="0"/>
              </a:rPr>
              <a:t>So, the expected change in annual store rent associated with 1 additional shoplifting incident in the area is -.905*($1000) = -$905. Said differently, 1 additional shoplifting incident in the area is associated with a $905 decrease in annual store rent.</a:t>
            </a:r>
          </a:p>
          <a:p>
            <a:endParaRPr lang="en-US" dirty="0">
              <a:latin typeface="Calibri" pitchFamily="34" charset="0"/>
              <a:cs typeface="Calibri" pitchFamily="34" charset="0"/>
            </a:endParaRPr>
          </a:p>
          <a:p>
            <a:r>
              <a:rPr lang="en-US" dirty="0">
                <a:latin typeface="Calibri" pitchFamily="34" charset="0"/>
                <a:cs typeface="Calibri" pitchFamily="34" charset="0"/>
              </a:rPr>
              <a:t>A point estimate for true average annual rent for all stores located in an area with 110 shoplifting incidents is:</a:t>
            </a:r>
          </a:p>
        </p:txBody>
      </p:sp>
      <p:pic>
        <p:nvPicPr>
          <p:cNvPr id="4" name="Picture 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276600" y="1447800"/>
            <a:ext cx="312644" cy="438150"/>
          </a:xfrm>
          <a:prstGeom prst="rect">
            <a:avLst/>
          </a:prstGeom>
          <a:noFill/>
        </p:spPr>
      </p:pic>
      <p:sp>
        <p:nvSpPr>
          <p:cNvPr id="778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7825"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667000" y="2696021"/>
            <a:ext cx="2876550" cy="409575"/>
          </a:xfrm>
          <a:prstGeom prst="rect">
            <a:avLst/>
          </a:prstGeom>
          <a:noFill/>
        </p:spPr>
      </p:pic>
      <p:pic>
        <p:nvPicPr>
          <p:cNvPr id="9"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276600" y="1991618"/>
            <a:ext cx="322729" cy="438150"/>
          </a:xfrm>
          <a:prstGeom prst="rect">
            <a:avLst/>
          </a:prstGeom>
          <a:noFill/>
        </p:spPr>
      </p:pic>
      <p:sp>
        <p:nvSpPr>
          <p:cNvPr id="11" name="TextBox 10"/>
          <p:cNvSpPr txBox="1"/>
          <p:nvPr/>
        </p:nvSpPr>
        <p:spPr>
          <a:xfrm>
            <a:off x="3581400" y="1371600"/>
            <a:ext cx="1447800" cy="1077218"/>
          </a:xfrm>
          <a:prstGeom prst="rect">
            <a:avLst/>
          </a:prstGeom>
          <a:noFill/>
        </p:spPr>
        <p:txBody>
          <a:bodyPr wrap="square" rtlCol="0">
            <a:spAutoFit/>
          </a:bodyPr>
          <a:lstStyle/>
          <a:p>
            <a:r>
              <a:rPr lang="en-US" dirty="0">
                <a:latin typeface="Calibri" pitchFamily="34" charset="0"/>
                <a:cs typeface="Calibri" pitchFamily="34" charset="0"/>
              </a:rPr>
              <a:t>=  -.905</a:t>
            </a:r>
          </a:p>
          <a:p>
            <a:endParaRPr lang="en-US" sz="1600" dirty="0">
              <a:latin typeface="Calibri" pitchFamily="34" charset="0"/>
              <a:cs typeface="Calibri" pitchFamily="34" charset="0"/>
            </a:endParaRPr>
          </a:p>
          <a:p>
            <a:r>
              <a:rPr lang="en-US" dirty="0">
                <a:latin typeface="Calibri" pitchFamily="34" charset="0"/>
                <a:cs typeface="Calibri" pitchFamily="34" charset="0"/>
              </a:rPr>
              <a:t>= 118.91</a:t>
            </a:r>
          </a:p>
        </p:txBody>
      </p:sp>
      <p:sp>
        <p:nvSpPr>
          <p:cNvPr id="778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7829" name="Rectangle 5"/>
          <p:cNvSpPr>
            <a:spLocks noChangeArrowheads="1"/>
          </p:cNvSpPr>
          <p:nvPr/>
        </p:nvSpPr>
        <p:spPr bwMode="auto">
          <a:xfrm>
            <a:off x="0" y="13049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7831"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7832" name="Rectangle 8"/>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135169" name="Picture 1"/>
          <p:cNvPicPr>
            <a:picLocks noChangeAspect="1" noChangeArrowheads="1"/>
          </p:cNvPicPr>
          <p:nvPr/>
        </p:nvPicPr>
        <p:blipFill>
          <a:blip r:embed="rId5" cstate="print"/>
          <a:srcRect/>
          <a:stretch>
            <a:fillRect/>
          </a:stretch>
        </p:blipFill>
        <p:spPr bwMode="auto">
          <a:xfrm>
            <a:off x="0" y="6087971"/>
            <a:ext cx="9144000" cy="48176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8458200" cy="762000"/>
          </a:xfrm>
        </p:spPr>
        <p:txBody>
          <a:bodyPr/>
          <a:lstStyle/>
          <a:p>
            <a:pPr algn="l"/>
            <a:r>
              <a:rPr lang="en-US" sz="3600" b="1" dirty="0">
                <a:solidFill>
                  <a:schemeClr val="tx1"/>
                </a:solidFill>
                <a:latin typeface="Calibri" pitchFamily="34" charset="0"/>
                <a:cs typeface="Calibri" pitchFamily="34" charset="0"/>
              </a:rPr>
              <a:t>Sample Correlation Calculation</a:t>
            </a:r>
          </a:p>
        </p:txBody>
      </p:sp>
      <p:grpSp>
        <p:nvGrpSpPr>
          <p:cNvPr id="4" name="Group 3"/>
          <p:cNvGrpSpPr/>
          <p:nvPr/>
        </p:nvGrpSpPr>
        <p:grpSpPr>
          <a:xfrm>
            <a:off x="2514600" y="1139825"/>
            <a:ext cx="3886200" cy="1057275"/>
            <a:chOff x="2819400" y="3581400"/>
            <a:chExt cx="3886200" cy="1057275"/>
          </a:xfrm>
        </p:grpSpPr>
        <p:pic>
          <p:nvPicPr>
            <p:cNvPr id="5" name="Picture 1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819400" y="3581400"/>
              <a:ext cx="3886200" cy="1057275"/>
            </a:xfrm>
            <a:prstGeom prst="rect">
              <a:avLst/>
            </a:prstGeom>
            <a:noFill/>
          </p:spPr>
        </p:pic>
        <p:sp>
          <p:nvSpPr>
            <p:cNvPr id="6" name="TextBox 5"/>
            <p:cNvSpPr txBox="1"/>
            <p:nvPr/>
          </p:nvSpPr>
          <p:spPr>
            <a:xfrm>
              <a:off x="4267200" y="3810000"/>
              <a:ext cx="1447800" cy="307777"/>
            </a:xfrm>
            <a:prstGeom prst="rect">
              <a:avLst/>
            </a:prstGeom>
            <a:noFill/>
          </p:spPr>
          <p:txBody>
            <a:bodyPr wrap="square" rtlCol="0">
              <a:spAutoFit/>
            </a:bodyPr>
            <a:lstStyle/>
            <a:p>
              <a:r>
                <a:rPr lang="en-US" sz="1400" b="1" i="1" dirty="0"/>
                <a:t>i                       i</a:t>
              </a:r>
            </a:p>
          </p:txBody>
        </p:sp>
      </p:grpSp>
      <mc:AlternateContent xmlns:mc="http://schemas.openxmlformats.org/markup-compatibility/2006" xmlns:a14="http://schemas.microsoft.com/office/drawing/2010/main">
        <mc:Choice Requires="a14">
          <p:sp>
            <p:nvSpPr>
              <p:cNvPr id="8" name="TextBox 7"/>
              <p:cNvSpPr txBox="1"/>
              <p:nvPr/>
            </p:nvSpPr>
            <p:spPr>
              <a:xfrm>
                <a:off x="0" y="2425700"/>
                <a:ext cx="9144000" cy="4203330"/>
              </a:xfrm>
              <a:prstGeom prst="rect">
                <a:avLst/>
              </a:prstGeom>
              <a:noFill/>
            </p:spPr>
            <p:txBody>
              <a:bodyPr wrap="square" rtlCol="0">
                <a:spAutoFit/>
              </a:bodyPr>
              <a:lstStyle/>
              <a:p>
                <a:pPr algn="ctr"/>
                <a:r>
                  <a:rPr lang="en-US" b="1" dirty="0">
                    <a:latin typeface="Calibri" panose="020F0502020204030204" pitchFamily="34" charset="0"/>
                  </a:rPr>
                  <a:t>In English:</a:t>
                </a:r>
              </a:p>
              <a:p>
                <a:endParaRPr lang="en-US" sz="2000" dirty="0">
                  <a:latin typeface="Calibri" panose="020F0502020204030204" pitchFamily="34" charset="0"/>
                </a:endParaRPr>
              </a:p>
              <a:p>
                <a:r>
                  <a:rPr lang="en-US" sz="2000" dirty="0">
                    <a:latin typeface="Calibri" panose="020F0502020204030204" pitchFamily="34" charset="0"/>
                  </a:rPr>
                  <a:t>In a data set with </a:t>
                </a:r>
                <a14:m>
                  <m:oMath xmlns:m="http://schemas.openxmlformats.org/officeDocument/2006/math">
                    <m:r>
                      <a:rPr lang="en-US" sz="2000" i="1" dirty="0" smtClean="0">
                        <a:latin typeface="Cambria Math" panose="02040503050406030204" pitchFamily="18" charset="0"/>
                      </a:rPr>
                      <m:t>𝑛</m:t>
                    </m:r>
                  </m:oMath>
                </a14:m>
                <a:r>
                  <a:rPr lang="en-US" sz="2000" dirty="0">
                    <a:latin typeface="Calibri" panose="020F0502020204030204" pitchFamily="34" charset="0"/>
                  </a:rPr>
                  <a:t> observations, the correlation coefficient </a:t>
                </a:r>
                <a14:m>
                  <m:oMath xmlns:m="http://schemas.openxmlformats.org/officeDocument/2006/math">
                    <m:r>
                      <a:rPr lang="en-US" sz="2000" i="1" dirty="0" smtClean="0">
                        <a:latin typeface="Cambria Math" panose="02040503050406030204" pitchFamily="18" charset="0"/>
                      </a:rPr>
                      <m:t>𝑟</m:t>
                    </m:r>
                  </m:oMath>
                </a14:m>
                <a:r>
                  <a:rPr lang="en-US" sz="2000" dirty="0">
                    <a:latin typeface="Calibri" panose="020F0502020204030204" pitchFamily="34" charset="0"/>
                  </a:rPr>
                  <a:t> between variables </a:t>
                </a:r>
                <a14:m>
                  <m:oMath xmlns:m="http://schemas.openxmlformats.org/officeDocument/2006/math">
                    <m:r>
                      <a:rPr lang="en-US" sz="2000" i="1" dirty="0" smtClean="0">
                        <a:latin typeface="Cambria Math" panose="02040503050406030204" pitchFamily="18" charset="0"/>
                      </a:rPr>
                      <m:t>𝑥</m:t>
                    </m:r>
                  </m:oMath>
                </a14:m>
                <a:r>
                  <a:rPr lang="en-US" sz="2000" dirty="0">
                    <a:latin typeface="Calibri" panose="020F0502020204030204" pitchFamily="34" charset="0"/>
                  </a:rPr>
                  <a:t> and </a:t>
                </a:r>
                <a14:m>
                  <m:oMath xmlns:m="http://schemas.openxmlformats.org/officeDocument/2006/math">
                    <m:r>
                      <a:rPr lang="en-US" sz="2000" i="1" dirty="0" smtClean="0">
                        <a:latin typeface="Cambria Math" panose="02040503050406030204" pitchFamily="18" charset="0"/>
                      </a:rPr>
                      <m:t>𝑦</m:t>
                    </m:r>
                  </m:oMath>
                </a14:m>
                <a:r>
                  <a:rPr lang="en-US" sz="2000" dirty="0">
                    <a:latin typeface="Calibri" panose="020F0502020204030204" pitchFamily="34" charset="0"/>
                  </a:rPr>
                  <a:t> can be calculated as follows:</a:t>
                </a:r>
              </a:p>
              <a:p>
                <a:endParaRPr lang="en-US" sz="2000" dirty="0">
                  <a:latin typeface="Calibri" panose="020F0502020204030204" pitchFamily="34" charset="0"/>
                </a:endParaRPr>
              </a:p>
              <a:p>
                <a:r>
                  <a:rPr lang="en-US" sz="2000" dirty="0">
                    <a:latin typeface="Calibri" panose="020F0502020204030204" pitchFamily="34" charset="0"/>
                  </a:rPr>
                  <a:t>1. Find the mean values of the variables </a:t>
                </a:r>
                <a14:m>
                  <m:oMath xmlns:m="http://schemas.openxmlformats.org/officeDocument/2006/math">
                    <m:r>
                      <a:rPr lang="en-US" sz="2000" i="1" dirty="0" smtClean="0">
                        <a:latin typeface="Cambria Math" panose="02040503050406030204" pitchFamily="18" charset="0"/>
                      </a:rPr>
                      <m:t>𝑥</m:t>
                    </m:r>
                  </m:oMath>
                </a14:m>
                <a:r>
                  <a:rPr lang="en-US" sz="2000" dirty="0">
                    <a:latin typeface="Calibri" panose="020F0502020204030204" pitchFamily="34" charset="0"/>
                  </a:rPr>
                  <a:t> and </a:t>
                </a:r>
                <a14:m>
                  <m:oMath xmlns:m="http://schemas.openxmlformats.org/officeDocument/2006/math">
                    <m:r>
                      <a:rPr lang="en-US" sz="2000" i="1" dirty="0" smtClean="0">
                        <a:latin typeface="Cambria Math" panose="02040503050406030204" pitchFamily="18" charset="0"/>
                      </a:rPr>
                      <m:t>𝑦</m:t>
                    </m:r>
                  </m:oMath>
                </a14:m>
                <a:r>
                  <a:rPr lang="en-US" sz="2000" dirty="0">
                    <a:latin typeface="Calibri" panose="020F0502020204030204" pitchFamily="34" charset="0"/>
                  </a:rPr>
                  <a:t> (denoted by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𝑥</m:t>
                        </m:r>
                      </m:e>
                    </m:acc>
                  </m:oMath>
                </a14:m>
                <a:r>
                  <a:rPr lang="en-US" sz="2000" dirty="0">
                    <a:latin typeface="Calibri" panose="020F0502020204030204" pitchFamily="34" charset="0"/>
                  </a:rPr>
                  <a:t> and </a:t>
                </a:r>
                <a14:m>
                  <m:oMath xmlns:m="http://schemas.openxmlformats.org/officeDocument/2006/math">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𝑦</m:t>
                        </m:r>
                      </m:e>
                    </m:acc>
                  </m:oMath>
                </a14:m>
                <a:r>
                  <a:rPr lang="en-US" sz="2000" dirty="0">
                    <a:latin typeface="Calibri" panose="020F0502020204030204" pitchFamily="34" charset="0"/>
                  </a:rPr>
                  <a:t>)</a:t>
                </a:r>
              </a:p>
              <a:p>
                <a:r>
                  <a:rPr lang="en-US" sz="2000" dirty="0">
                    <a:latin typeface="Calibri" panose="020F0502020204030204" pitchFamily="34" charset="0"/>
                  </a:rPr>
                  <a:t>2. Find the standard deviation values of the variables </a:t>
                </a:r>
                <a14:m>
                  <m:oMath xmlns:m="http://schemas.openxmlformats.org/officeDocument/2006/math">
                    <m:r>
                      <a:rPr lang="en-US" sz="2000" i="1" dirty="0" smtClean="0">
                        <a:latin typeface="Cambria Math" panose="02040503050406030204" pitchFamily="18" charset="0"/>
                      </a:rPr>
                      <m:t>𝑥</m:t>
                    </m:r>
                  </m:oMath>
                </a14:m>
                <a:r>
                  <a:rPr lang="en-US" sz="2000" dirty="0">
                    <a:latin typeface="Calibri" panose="020F0502020204030204" pitchFamily="34" charset="0"/>
                  </a:rPr>
                  <a:t> and </a:t>
                </a:r>
                <a14:m>
                  <m:oMath xmlns:m="http://schemas.openxmlformats.org/officeDocument/2006/math">
                    <m:r>
                      <a:rPr lang="en-US" sz="2000" i="1" dirty="0" smtClean="0">
                        <a:latin typeface="Cambria Math" panose="02040503050406030204" pitchFamily="18" charset="0"/>
                      </a:rPr>
                      <m:t>𝑦</m:t>
                    </m:r>
                  </m:oMath>
                </a14:m>
                <a:r>
                  <a:rPr lang="en-US" sz="2000" dirty="0">
                    <a:latin typeface="Calibri" panose="020F0502020204030204" pitchFamily="34" charset="0"/>
                  </a:rPr>
                  <a:t> (denoted by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𝑥</m:t>
                        </m:r>
                      </m:sub>
                    </m:sSub>
                  </m:oMath>
                </a14:m>
                <a:r>
                  <a:rPr lang="en-US" sz="2000" dirty="0">
                    <a:latin typeface="Calibri" panose="020F0502020204030204" pitchFamily="34" charset="0"/>
                  </a:rPr>
                  <a:t> and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𝑦</m:t>
                        </m:r>
                      </m:sub>
                    </m:sSub>
                  </m:oMath>
                </a14:m>
                <a:r>
                  <a:rPr lang="en-US" sz="2000" dirty="0">
                    <a:latin typeface="Calibri" panose="020F0502020204030204" pitchFamily="34" charset="0"/>
                  </a:rPr>
                  <a:t>).</a:t>
                </a:r>
              </a:p>
              <a:p>
                <a:r>
                  <a:rPr lang="en-US" sz="2000" dirty="0">
                    <a:latin typeface="Calibri" panose="020F0502020204030204" pitchFamily="34" charset="0"/>
                  </a:rPr>
                  <a:t>3. For each observation </a:t>
                </a:r>
                <a14:m>
                  <m:oMath xmlns:m="http://schemas.openxmlformats.org/officeDocument/2006/math">
                    <m:r>
                      <a:rPr lang="en-US" sz="2000" i="1" dirty="0" smtClean="0">
                        <a:latin typeface="Cambria Math" panose="02040503050406030204" pitchFamily="18" charset="0"/>
                      </a:rPr>
                      <m:t>𝑖</m:t>
                    </m:r>
                  </m:oMath>
                </a14:m>
                <a:r>
                  <a:rPr lang="en-US" sz="2000" dirty="0">
                    <a:latin typeface="Calibri" panose="020F0502020204030204" pitchFamily="34" charset="0"/>
                  </a:rPr>
                  <a:t>, do the following:</a:t>
                </a:r>
              </a:p>
              <a:p>
                <a:r>
                  <a:rPr lang="en-US" sz="2000" dirty="0">
                    <a:latin typeface="Calibri" panose="020F0502020204030204" pitchFamily="34" charset="0"/>
                  </a:rPr>
                  <a:t>	a. Subtract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oMath>
                </a14:m>
                <a:r>
                  <a:rPr lang="en-US" sz="2000" dirty="0">
                    <a:latin typeface="Calibri" panose="020F0502020204030204" pitchFamily="34" charset="0"/>
                  </a:rPr>
                  <a:t> from </a:t>
                </a:r>
                <a14:m>
                  <m:oMath xmlns:m="http://schemas.openxmlformats.org/officeDocument/2006/math">
                    <m:r>
                      <a:rPr lang="en-US" sz="2000" i="1" dirty="0" smtClean="0">
                        <a:latin typeface="Cambria Math" panose="02040503050406030204" pitchFamily="18" charset="0"/>
                      </a:rPr>
                      <m:t>𝑥</m:t>
                    </m:r>
                  </m:oMath>
                </a14:m>
                <a:r>
                  <a:rPr lang="en-US" sz="2000" dirty="0">
                    <a:latin typeface="Calibri" panose="020F0502020204030204" pitchFamily="34" charset="0"/>
                  </a:rPr>
                  <a:t>, and divide the difference by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𝑥</m:t>
                        </m:r>
                      </m:sub>
                    </m:sSub>
                  </m:oMath>
                </a14:m>
                <a:r>
                  <a:rPr lang="en-US" sz="2000" dirty="0">
                    <a:latin typeface="Calibri" panose="020F0502020204030204" pitchFamily="34" charset="0"/>
                  </a:rPr>
                  <a:t>.</a:t>
                </a:r>
              </a:p>
              <a:p>
                <a:r>
                  <a:rPr lang="en-US" sz="2000" dirty="0">
                    <a:latin typeface="Calibri" panose="020F0502020204030204" pitchFamily="34" charset="0"/>
                  </a:rPr>
                  <a:t>	b. Subtract </a:t>
                </a:r>
                <a14:m>
                  <m:oMath xmlns:m="http://schemas.openxmlformats.org/officeDocument/2006/math">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𝑦</m:t>
                        </m:r>
                      </m:e>
                    </m:acc>
                  </m:oMath>
                </a14:m>
                <a:r>
                  <a:rPr lang="en-US" sz="2000" dirty="0">
                    <a:latin typeface="Calibri" panose="020F0502020204030204" pitchFamily="34" charset="0"/>
                  </a:rPr>
                  <a:t> from </a:t>
                </a:r>
                <a14:m>
                  <m:oMath xmlns:m="http://schemas.openxmlformats.org/officeDocument/2006/math">
                    <m:r>
                      <a:rPr lang="en-US" sz="2000" b="0" i="1" dirty="0" smtClean="0">
                        <a:latin typeface="Cambria Math" panose="02040503050406030204" pitchFamily="18" charset="0"/>
                      </a:rPr>
                      <m:t>𝑦</m:t>
                    </m:r>
                  </m:oMath>
                </a14:m>
                <a:r>
                  <a:rPr lang="en-US" sz="2000" dirty="0">
                    <a:latin typeface="Calibri" panose="020F0502020204030204" pitchFamily="34" charset="0"/>
                  </a:rPr>
                  <a:t>, and divide the difference by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b="0" i="1" smtClean="0">
                            <a:latin typeface="Cambria Math" panose="02040503050406030204" pitchFamily="18" charset="0"/>
                          </a:rPr>
                          <m:t>𝑦</m:t>
                        </m:r>
                      </m:sub>
                    </m:sSub>
                  </m:oMath>
                </a14:m>
                <a:r>
                  <a:rPr lang="en-US" sz="2000" dirty="0">
                    <a:latin typeface="Calibri" panose="020F0502020204030204" pitchFamily="34" charset="0"/>
                  </a:rPr>
                  <a:t>.</a:t>
                </a:r>
              </a:p>
              <a:p>
                <a:r>
                  <a:rPr lang="en-US" sz="2000" dirty="0">
                    <a:latin typeface="Calibri" panose="020F0502020204030204" pitchFamily="34" charset="0"/>
                  </a:rPr>
                  <a:t>	c. Multiply 3.a by 3.b.</a:t>
                </a:r>
              </a:p>
              <a:p>
                <a:r>
                  <a:rPr lang="en-US" sz="2000" dirty="0">
                    <a:latin typeface="Calibri" panose="020F0502020204030204" pitchFamily="34" charset="0"/>
                  </a:rPr>
                  <a:t>4. Calculate the sum of 3.c across all observations </a:t>
                </a:r>
                <a14:m>
                  <m:oMath xmlns:m="http://schemas.openxmlformats.org/officeDocument/2006/math">
                    <m:r>
                      <a:rPr lang="en-US" sz="2000" i="1" dirty="0" smtClean="0">
                        <a:latin typeface="Cambria Math" panose="02040503050406030204" pitchFamily="18" charset="0"/>
                      </a:rPr>
                      <m:t>𝑖</m:t>
                    </m:r>
                  </m:oMath>
                </a14:m>
                <a:r>
                  <a:rPr lang="en-US" sz="2000" dirty="0">
                    <a:latin typeface="Calibri" panose="020F0502020204030204" pitchFamily="34" charset="0"/>
                  </a:rPr>
                  <a:t>.</a:t>
                </a:r>
              </a:p>
              <a:p>
                <a:r>
                  <a:rPr lang="en-US" sz="2000" dirty="0">
                    <a:latin typeface="Calibri" panose="020F0502020204030204" pitchFamily="34" charset="0"/>
                  </a:rPr>
                  <a:t>5. Divide the sum in 4 above by the </a:t>
                </a:r>
                <a14:m>
                  <m:oMath xmlns:m="http://schemas.openxmlformats.org/officeDocument/2006/math">
                    <m:r>
                      <a:rPr lang="en-US" sz="2000" i="1" dirty="0" smtClean="0">
                        <a:latin typeface="Cambria Math" panose="02040503050406030204" pitchFamily="18" charset="0"/>
                      </a:rPr>
                      <m:t>𝑛</m:t>
                    </m:r>
                    <m:r>
                      <a:rPr lang="en-US" sz="2000" i="1" dirty="0" smtClean="0">
                        <a:latin typeface="Cambria Math" panose="02040503050406030204" pitchFamily="18" charset="0"/>
                      </a:rPr>
                      <m:t> – 1</m:t>
                    </m:r>
                  </m:oMath>
                </a14:m>
                <a:r>
                  <a:rPr lang="en-US" sz="2000" i="1" dirty="0">
                    <a:latin typeface="Calibri" panose="020F0502020204030204" pitchFamily="34" charset="0"/>
                  </a:rPr>
                  <a:t>.</a:t>
                </a:r>
                <a:endParaRPr lang="en-US" dirty="0">
                  <a:latin typeface="Calibri" panose="020F0502020204030204"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0" y="2425700"/>
                <a:ext cx="9144000" cy="4203330"/>
              </a:xfrm>
              <a:prstGeom prst="rect">
                <a:avLst/>
              </a:prstGeom>
              <a:blipFill rotWithShape="0">
                <a:blip r:embed="rId3"/>
                <a:stretch>
                  <a:fillRect l="-667" t="-1161" r="-1067" b="-1742"/>
                </a:stretch>
              </a:blipFill>
            </p:spPr>
            <p:txBody>
              <a:bodyPr/>
              <a:lstStyle/>
              <a:p>
                <a:r>
                  <a:rPr lang="en-US">
                    <a:noFill/>
                  </a:rPr>
                  <a:t> </a:t>
                </a:r>
              </a:p>
            </p:txBody>
          </p:sp>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8229600" cy="762000"/>
          </a:xfrm>
        </p:spPr>
        <p:txBody>
          <a:bodyPr/>
          <a:lstStyle/>
          <a:p>
            <a:pPr algn="l"/>
            <a:r>
              <a:rPr lang="en-US" sz="3600" b="1" dirty="0">
                <a:solidFill>
                  <a:schemeClr val="tx1"/>
                </a:solidFill>
                <a:latin typeface="Calibri" pitchFamily="34" charset="0"/>
                <a:cs typeface="Calibri" pitchFamily="34" charset="0"/>
              </a:rPr>
              <a:t>Estimating </a:t>
            </a:r>
            <a:r>
              <a:rPr lang="el-GR" sz="3600" b="1" dirty="0">
                <a:solidFill>
                  <a:schemeClr val="tx1"/>
                </a:solidFill>
                <a:latin typeface="Calibri" pitchFamily="34" charset="0"/>
                <a:cs typeface="Calibri" pitchFamily="34" charset="0"/>
              </a:rPr>
              <a:t>σ</a:t>
            </a:r>
            <a:r>
              <a:rPr lang="en-US" sz="3600" b="1" baseline="30000" dirty="0">
                <a:solidFill>
                  <a:schemeClr val="tx1"/>
                </a:solidFill>
                <a:latin typeface="Calibri" pitchFamily="34" charset="0"/>
                <a:cs typeface="Calibri" pitchFamily="34" charset="0"/>
              </a:rPr>
              <a:t>2</a:t>
            </a:r>
            <a:endParaRPr lang="en-US" sz="3600" b="1" dirty="0">
              <a:solidFill>
                <a:schemeClr val="tx1"/>
              </a:solidFill>
              <a:latin typeface="Calibri" pitchFamily="34" charset="0"/>
              <a:cs typeface="Calibri" pitchFamily="34" charset="0"/>
            </a:endParaRPr>
          </a:p>
        </p:txBody>
      </p:sp>
      <p:sp>
        <p:nvSpPr>
          <p:cNvPr id="3" name="TextBox 2"/>
          <p:cNvSpPr txBox="1"/>
          <p:nvPr/>
        </p:nvSpPr>
        <p:spPr>
          <a:xfrm>
            <a:off x="0" y="1179095"/>
            <a:ext cx="9144000" cy="2677656"/>
          </a:xfrm>
          <a:prstGeom prst="rect">
            <a:avLst/>
          </a:prstGeom>
          <a:noFill/>
        </p:spPr>
        <p:txBody>
          <a:bodyPr wrap="square" rtlCol="0">
            <a:spAutoFit/>
          </a:bodyPr>
          <a:lstStyle/>
          <a:p>
            <a:pPr marL="457200" indent="-457200">
              <a:buFont typeface="Arial" pitchFamily="34" charset="0"/>
              <a:buChar char="•"/>
            </a:pPr>
            <a:r>
              <a:rPr lang="en-US" dirty="0">
                <a:latin typeface="Calibri" pitchFamily="34" charset="0"/>
                <a:cs typeface="Calibri" pitchFamily="34" charset="0"/>
              </a:rPr>
              <a:t>The parameter </a:t>
            </a:r>
            <a:r>
              <a:rPr lang="el-GR" dirty="0">
                <a:latin typeface="Calibri" pitchFamily="34" charset="0"/>
                <a:cs typeface="Calibri" pitchFamily="34" charset="0"/>
              </a:rPr>
              <a:t>σ</a:t>
            </a:r>
            <a:r>
              <a:rPr lang="en-US" baseline="30000" dirty="0">
                <a:latin typeface="Calibri" pitchFamily="34" charset="0"/>
                <a:cs typeface="Calibri" pitchFamily="34" charset="0"/>
              </a:rPr>
              <a:t>2</a:t>
            </a:r>
            <a:r>
              <a:rPr lang="en-US" dirty="0">
                <a:latin typeface="Calibri" pitchFamily="34" charset="0"/>
                <a:cs typeface="Calibri" pitchFamily="34" charset="0"/>
              </a:rPr>
              <a:t> determines the amount of variability inherent in the regression model.</a:t>
            </a:r>
          </a:p>
          <a:p>
            <a:pPr marL="914400" lvl="1" indent="-457200">
              <a:buFont typeface="Arial" pitchFamily="34" charset="0"/>
              <a:buChar char="•"/>
            </a:pPr>
            <a:r>
              <a:rPr lang="en-US" dirty="0">
                <a:latin typeface="Calibri" pitchFamily="34" charset="0"/>
                <a:cs typeface="Calibri" pitchFamily="34" charset="0"/>
              </a:rPr>
              <a:t>If </a:t>
            </a:r>
            <a:r>
              <a:rPr lang="el-GR" dirty="0">
                <a:latin typeface="Calibri" pitchFamily="34" charset="0"/>
                <a:cs typeface="Calibri" pitchFamily="34" charset="0"/>
              </a:rPr>
              <a:t>σ</a:t>
            </a:r>
            <a:r>
              <a:rPr lang="en-US" baseline="30000" dirty="0">
                <a:latin typeface="Calibri" pitchFamily="34" charset="0"/>
                <a:cs typeface="Calibri" pitchFamily="34" charset="0"/>
              </a:rPr>
              <a:t>2</a:t>
            </a:r>
            <a:r>
              <a:rPr lang="en-US" dirty="0">
                <a:latin typeface="Calibri" pitchFamily="34" charset="0"/>
                <a:cs typeface="Calibri" pitchFamily="34" charset="0"/>
              </a:rPr>
              <a:t> is small, then the pairs (x</a:t>
            </a:r>
            <a:r>
              <a:rPr lang="en-US" sz="1200" dirty="0">
                <a:latin typeface="Calibri" pitchFamily="34" charset="0"/>
                <a:cs typeface="Calibri" pitchFamily="34" charset="0"/>
              </a:rPr>
              <a:t>i</a:t>
            </a:r>
            <a:r>
              <a:rPr lang="en-US" dirty="0">
                <a:latin typeface="Calibri" pitchFamily="34" charset="0"/>
                <a:cs typeface="Calibri" pitchFamily="34" charset="0"/>
              </a:rPr>
              <a:t>, </a:t>
            </a:r>
            <a:r>
              <a:rPr lang="en-US" dirty="0" err="1">
                <a:latin typeface="Calibri" pitchFamily="34" charset="0"/>
                <a:cs typeface="Calibri" pitchFamily="34" charset="0"/>
              </a:rPr>
              <a:t>y</a:t>
            </a:r>
            <a:r>
              <a:rPr lang="en-US" sz="1200" dirty="0" err="1">
                <a:latin typeface="Calibri" pitchFamily="34" charset="0"/>
                <a:cs typeface="Calibri" pitchFamily="34" charset="0"/>
              </a:rPr>
              <a:t>i</a:t>
            </a:r>
            <a:r>
              <a:rPr lang="en-US" dirty="0">
                <a:latin typeface="Calibri" pitchFamily="34" charset="0"/>
                <a:cs typeface="Calibri" pitchFamily="34" charset="0"/>
              </a:rPr>
              <a:t>) are going to fall very close to the true line (graph a)</a:t>
            </a:r>
          </a:p>
          <a:p>
            <a:pPr marL="914400" lvl="1" indent="-457200">
              <a:buFont typeface="Arial" pitchFamily="34" charset="0"/>
              <a:buChar char="•"/>
            </a:pPr>
            <a:r>
              <a:rPr lang="en-US" dirty="0">
                <a:latin typeface="Calibri" pitchFamily="34" charset="0"/>
                <a:cs typeface="Calibri" pitchFamily="34" charset="0"/>
              </a:rPr>
              <a:t>If </a:t>
            </a:r>
            <a:r>
              <a:rPr lang="el-GR" dirty="0">
                <a:latin typeface="Calibri" pitchFamily="34" charset="0"/>
                <a:cs typeface="Calibri" pitchFamily="34" charset="0"/>
              </a:rPr>
              <a:t>σ</a:t>
            </a:r>
            <a:r>
              <a:rPr lang="en-US" baseline="30000" dirty="0">
                <a:latin typeface="Calibri" pitchFamily="34" charset="0"/>
                <a:cs typeface="Calibri" pitchFamily="34" charset="0"/>
              </a:rPr>
              <a:t>2</a:t>
            </a:r>
            <a:r>
              <a:rPr lang="en-US" dirty="0">
                <a:latin typeface="Calibri" pitchFamily="34" charset="0"/>
                <a:cs typeface="Calibri" pitchFamily="34" charset="0"/>
              </a:rPr>
              <a:t> is large, then the pairs (x</a:t>
            </a:r>
            <a:r>
              <a:rPr lang="en-US" sz="1200" dirty="0">
                <a:latin typeface="Calibri" pitchFamily="34" charset="0"/>
                <a:cs typeface="Calibri" pitchFamily="34" charset="0"/>
              </a:rPr>
              <a:t>i</a:t>
            </a:r>
            <a:r>
              <a:rPr lang="en-US" dirty="0">
                <a:latin typeface="Calibri" pitchFamily="34" charset="0"/>
                <a:cs typeface="Calibri" pitchFamily="34" charset="0"/>
              </a:rPr>
              <a:t>, </a:t>
            </a:r>
            <a:r>
              <a:rPr lang="en-US" dirty="0" err="1">
                <a:latin typeface="Calibri" pitchFamily="34" charset="0"/>
                <a:cs typeface="Calibri" pitchFamily="34" charset="0"/>
              </a:rPr>
              <a:t>y</a:t>
            </a:r>
            <a:r>
              <a:rPr lang="en-US" sz="1200" dirty="0" err="1">
                <a:latin typeface="Calibri" pitchFamily="34" charset="0"/>
                <a:cs typeface="Calibri" pitchFamily="34" charset="0"/>
              </a:rPr>
              <a:t>i</a:t>
            </a:r>
            <a:r>
              <a:rPr lang="en-US" dirty="0">
                <a:latin typeface="Calibri" pitchFamily="34" charset="0"/>
                <a:cs typeface="Calibri" pitchFamily="34" charset="0"/>
              </a:rPr>
              <a:t>) are going to be quite spread out about the true regression line (graph b)</a:t>
            </a:r>
          </a:p>
          <a:p>
            <a:pPr marL="914400" lvl="1" indent="-457200">
              <a:buFont typeface="Arial" pitchFamily="34" charset="0"/>
              <a:buChar char="•"/>
            </a:pPr>
            <a:endParaRPr lang="en-US" dirty="0">
              <a:latin typeface="Calibri" pitchFamily="34" charset="0"/>
              <a:cs typeface="Calibri" pitchFamily="34" charset="0"/>
            </a:endParaRPr>
          </a:p>
        </p:txBody>
      </p:sp>
      <p:pic>
        <p:nvPicPr>
          <p:cNvPr id="4" name="Picture 4" descr="1209"/>
          <p:cNvPicPr>
            <a:picLocks noChangeAspect="1" noChangeArrowheads="1"/>
          </p:cNvPicPr>
          <p:nvPr/>
        </p:nvPicPr>
        <p:blipFill>
          <a:blip r:embed="rId2" cstate="print"/>
          <a:srcRect/>
          <a:stretch>
            <a:fillRect/>
          </a:stretch>
        </p:blipFill>
        <p:spPr bwMode="auto">
          <a:xfrm>
            <a:off x="685800" y="3780992"/>
            <a:ext cx="7848600" cy="3077008"/>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0" y="438244"/>
            <a:ext cx="8458200" cy="762000"/>
          </a:xfrm>
        </p:spPr>
        <p:txBody>
          <a:bodyPr/>
          <a:lstStyle/>
          <a:p>
            <a:pPr algn="l"/>
            <a:r>
              <a:rPr lang="en-US" sz="3600" b="1" dirty="0">
                <a:solidFill>
                  <a:schemeClr val="tx1"/>
                </a:solidFill>
                <a:latin typeface="Calibri" pitchFamily="34" charset="0"/>
                <a:cs typeface="Calibri" pitchFamily="34" charset="0"/>
              </a:rPr>
              <a:t>Estimating </a:t>
            </a:r>
            <a:r>
              <a:rPr lang="el-GR" sz="3600" b="1" dirty="0">
                <a:solidFill>
                  <a:schemeClr val="tx1"/>
                </a:solidFill>
                <a:latin typeface="Calibri" pitchFamily="34" charset="0"/>
                <a:cs typeface="Calibri" pitchFamily="34" charset="0"/>
              </a:rPr>
              <a:t>σ</a:t>
            </a:r>
            <a:r>
              <a:rPr lang="en-US" sz="3600" b="1" baseline="30000" dirty="0">
                <a:solidFill>
                  <a:schemeClr val="tx1"/>
                </a:solidFill>
                <a:latin typeface="Calibri" pitchFamily="34" charset="0"/>
                <a:cs typeface="Calibri" pitchFamily="34" charset="0"/>
              </a:rPr>
              <a:t>2</a:t>
            </a:r>
            <a:endParaRPr lang="en-US" sz="3600" b="1" dirty="0">
              <a:solidFill>
                <a:schemeClr val="tx1"/>
              </a:solidFill>
              <a:latin typeface="Calibri" pitchFamily="34" charset="0"/>
              <a:cs typeface="Calibri" pitchFamily="34" charset="0"/>
            </a:endParaRPr>
          </a:p>
        </p:txBody>
      </p:sp>
      <p:sp>
        <p:nvSpPr>
          <p:cNvPr id="4" name="TextBox 3"/>
          <p:cNvSpPr txBox="1"/>
          <p:nvPr/>
        </p:nvSpPr>
        <p:spPr>
          <a:xfrm>
            <a:off x="0" y="1356151"/>
            <a:ext cx="9144000" cy="830997"/>
          </a:xfrm>
          <a:prstGeom prst="rect">
            <a:avLst/>
          </a:prstGeom>
          <a:noFill/>
        </p:spPr>
        <p:txBody>
          <a:bodyPr wrap="square" rtlCol="0">
            <a:spAutoFit/>
          </a:bodyPr>
          <a:lstStyle/>
          <a:p>
            <a:r>
              <a:rPr lang="en-US" dirty="0">
                <a:latin typeface="Calibri" pitchFamily="34" charset="0"/>
                <a:cs typeface="Calibri" pitchFamily="34" charset="0"/>
              </a:rPr>
              <a:t>The </a:t>
            </a:r>
            <a:r>
              <a:rPr lang="en-US" b="1" dirty="0">
                <a:latin typeface="Calibri" pitchFamily="34" charset="0"/>
                <a:cs typeface="Calibri" pitchFamily="34" charset="0"/>
              </a:rPr>
              <a:t>fitted</a:t>
            </a:r>
            <a:r>
              <a:rPr lang="en-US" dirty="0">
                <a:latin typeface="Calibri" pitchFamily="34" charset="0"/>
                <a:cs typeface="Calibri" pitchFamily="34" charset="0"/>
              </a:rPr>
              <a:t> (or </a:t>
            </a:r>
            <a:r>
              <a:rPr lang="en-US" b="1" dirty="0">
                <a:latin typeface="Calibri" pitchFamily="34" charset="0"/>
                <a:cs typeface="Calibri" pitchFamily="34" charset="0"/>
              </a:rPr>
              <a:t>predicted</a:t>
            </a:r>
            <a:r>
              <a:rPr lang="en-US" dirty="0">
                <a:latin typeface="Calibri" pitchFamily="34" charset="0"/>
                <a:cs typeface="Calibri" pitchFamily="34" charset="0"/>
              </a:rPr>
              <a:t>) </a:t>
            </a:r>
            <a:r>
              <a:rPr lang="en-US" b="1" dirty="0">
                <a:latin typeface="Calibri" pitchFamily="34" charset="0"/>
                <a:cs typeface="Calibri" pitchFamily="34" charset="0"/>
              </a:rPr>
              <a:t>values </a:t>
            </a:r>
            <a:r>
              <a:rPr lang="en-US" dirty="0">
                <a:latin typeface="Calibri" pitchFamily="34" charset="0"/>
                <a:cs typeface="Calibri" pitchFamily="34" charset="0"/>
              </a:rPr>
              <a:t>ŷ</a:t>
            </a:r>
            <a:r>
              <a:rPr lang="en-US" sz="1200" dirty="0">
                <a:latin typeface="Calibri" pitchFamily="34" charset="0"/>
                <a:cs typeface="Calibri" pitchFamily="34" charset="0"/>
              </a:rPr>
              <a:t>1</a:t>
            </a:r>
            <a:r>
              <a:rPr lang="en-US" dirty="0">
                <a:latin typeface="Calibri" pitchFamily="34" charset="0"/>
                <a:cs typeface="Calibri" pitchFamily="34" charset="0"/>
              </a:rPr>
              <a:t>, ŷ</a:t>
            </a:r>
            <a:r>
              <a:rPr lang="en-US" sz="1200" dirty="0">
                <a:latin typeface="Calibri" pitchFamily="34" charset="0"/>
                <a:cs typeface="Calibri" pitchFamily="34" charset="0"/>
              </a:rPr>
              <a:t>2 </a:t>
            </a:r>
            <a:r>
              <a:rPr lang="en-US" dirty="0">
                <a:latin typeface="Calibri" pitchFamily="34" charset="0"/>
                <a:cs typeface="Calibri" pitchFamily="34" charset="0"/>
              </a:rPr>
              <a:t>,…, </a:t>
            </a:r>
            <a:r>
              <a:rPr lang="en-US" dirty="0" err="1">
                <a:latin typeface="Calibri" pitchFamily="34" charset="0"/>
                <a:cs typeface="Calibri" pitchFamily="34" charset="0"/>
              </a:rPr>
              <a:t>ŷ</a:t>
            </a:r>
            <a:r>
              <a:rPr lang="en-US" sz="1200" dirty="0" err="1">
                <a:latin typeface="Calibri" pitchFamily="34" charset="0"/>
                <a:cs typeface="Calibri" pitchFamily="34" charset="0"/>
              </a:rPr>
              <a:t>n</a:t>
            </a:r>
            <a:r>
              <a:rPr lang="en-US" sz="1200" dirty="0">
                <a:latin typeface="Calibri" pitchFamily="34" charset="0"/>
                <a:cs typeface="Calibri" pitchFamily="34" charset="0"/>
              </a:rPr>
              <a:t> </a:t>
            </a:r>
            <a:r>
              <a:rPr lang="en-US" dirty="0">
                <a:latin typeface="Calibri" pitchFamily="34" charset="0"/>
                <a:cs typeface="Calibri" pitchFamily="34" charset="0"/>
              </a:rPr>
              <a:t>are obtained by substituting x</a:t>
            </a:r>
            <a:r>
              <a:rPr lang="en-US" sz="1200" dirty="0">
                <a:latin typeface="Calibri" pitchFamily="34" charset="0"/>
                <a:cs typeface="Calibri" pitchFamily="34" charset="0"/>
              </a:rPr>
              <a:t>1</a:t>
            </a:r>
            <a:r>
              <a:rPr lang="en-US" dirty="0">
                <a:latin typeface="Calibri" pitchFamily="34" charset="0"/>
                <a:cs typeface="Calibri" pitchFamily="34" charset="0"/>
              </a:rPr>
              <a:t>,…,</a:t>
            </a:r>
            <a:r>
              <a:rPr lang="en-US" dirty="0" err="1">
                <a:latin typeface="Calibri" pitchFamily="34" charset="0"/>
                <a:cs typeface="Calibri" pitchFamily="34" charset="0"/>
              </a:rPr>
              <a:t>x</a:t>
            </a:r>
            <a:r>
              <a:rPr lang="en-US" sz="1200" dirty="0" err="1">
                <a:latin typeface="Calibri" pitchFamily="34" charset="0"/>
                <a:cs typeface="Calibri" pitchFamily="34" charset="0"/>
              </a:rPr>
              <a:t>n</a:t>
            </a:r>
            <a:r>
              <a:rPr lang="en-US" dirty="0">
                <a:latin typeface="Calibri" pitchFamily="34" charset="0"/>
                <a:cs typeface="Calibri" pitchFamily="34" charset="0"/>
              </a:rPr>
              <a:t> into the equation of the estimated regression line, so:</a:t>
            </a:r>
          </a:p>
        </p:txBody>
      </p:sp>
      <p:pic>
        <p:nvPicPr>
          <p:cNvPr id="1027"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495675" y="2362200"/>
            <a:ext cx="1952625" cy="438150"/>
          </a:xfrm>
          <a:prstGeom prst="rect">
            <a:avLst/>
          </a:prstGeom>
          <a:noFill/>
        </p:spPr>
      </p:pic>
      <p:pic>
        <p:nvPicPr>
          <p:cNvPr id="102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495675" y="2800350"/>
            <a:ext cx="1971675" cy="438150"/>
          </a:xfrm>
          <a:prstGeom prst="rect">
            <a:avLst/>
          </a:prstGeom>
          <a:noFill/>
        </p:spPr>
      </p:pic>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29" name="Rectangle 5"/>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30" name="Rectangle 6"/>
          <p:cNvSpPr>
            <a:spLocks noChangeArrowheads="1"/>
          </p:cNvSpPr>
          <p:nvPr/>
        </p:nvSpPr>
        <p:spPr bwMode="auto">
          <a:xfrm>
            <a:off x="0" y="13335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31" name="Rectangle 7"/>
          <p:cNvSpPr>
            <a:spLocks noChangeArrowheads="1"/>
          </p:cNvSpPr>
          <p:nvPr/>
        </p:nvSpPr>
        <p:spPr bwMode="auto">
          <a:xfrm>
            <a:off x="0" y="1771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2" name="TextBox 11"/>
              <p:cNvSpPr txBox="1"/>
              <p:nvPr/>
            </p:nvSpPr>
            <p:spPr>
              <a:xfrm>
                <a:off x="0" y="3851702"/>
                <a:ext cx="9144000" cy="2677656"/>
              </a:xfrm>
              <a:prstGeom prst="rect">
                <a:avLst/>
              </a:prstGeom>
              <a:noFill/>
            </p:spPr>
            <p:txBody>
              <a:bodyPr wrap="square" rtlCol="0">
                <a:spAutoFit/>
              </a:bodyPr>
              <a:lstStyle/>
              <a:p>
                <a:r>
                  <a:rPr lang="en-US" dirty="0">
                    <a:latin typeface="Calibri" pitchFamily="34" charset="0"/>
                    <a:cs typeface="Calibri" pitchFamily="34" charset="0"/>
                  </a:rPr>
                  <a:t>The </a:t>
                </a:r>
                <a:r>
                  <a:rPr lang="en-US" b="1" dirty="0">
                    <a:latin typeface="Calibri" pitchFamily="34" charset="0"/>
                    <a:cs typeface="Calibri" pitchFamily="34" charset="0"/>
                  </a:rPr>
                  <a:t>residuals </a:t>
                </a:r>
                <a:r>
                  <a:rPr lang="en-US" dirty="0">
                    <a:latin typeface="Calibri" pitchFamily="34" charset="0"/>
                    <a:cs typeface="Calibri" pitchFamily="34" charset="0"/>
                  </a:rPr>
                  <a:t>are vertical deviations </a:t>
                </a:r>
              </a:p>
              <a:p>
                <a:endParaRPr lang="en-US" dirty="0">
                  <a:latin typeface="Calibri" pitchFamily="34" charset="0"/>
                  <a:cs typeface="Calibri" pitchFamily="34"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e>
                        <m:sub>
                          <m:r>
                            <a:rPr lang="en-US" i="1">
                              <a:latin typeface="Cambria Math" panose="02040503050406030204" pitchFamily="18" charset="0"/>
                            </a:rPr>
                            <m:t>1</m:t>
                          </m:r>
                        </m:sub>
                      </m:sSub>
                    </m:oMath>
                  </m:oMathPara>
                </a14:m>
                <a:endParaRPr lang="en-US" dirty="0">
                  <a:latin typeface="Calibri" pitchFamily="34" charset="0"/>
                  <a:cs typeface="Calibri" pitchFamily="34"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e>
                        <m:sub>
                          <m:r>
                            <a:rPr lang="en-US" b="0" i="1" smtClean="0">
                              <a:latin typeface="Cambria Math" panose="02040503050406030204" pitchFamily="18" charset="0"/>
                            </a:rPr>
                            <m:t>2</m:t>
                          </m:r>
                        </m:sub>
                      </m:sSub>
                    </m:oMath>
                  </m:oMathPara>
                </a14:m>
                <a:endParaRPr lang="en-US" dirty="0">
                  <a:latin typeface="Calibri" pitchFamily="34" charset="0"/>
                  <a:cs typeface="Calibri" pitchFamily="34"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ea typeface="Cambria Math" panose="02040503050406030204" pitchFamily="18" charset="0"/>
                            </a:rPr>
                            <m:t>𝑛</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e>
                        <m:sub>
                          <m:r>
                            <a:rPr lang="en-US" b="0" i="1" smtClean="0">
                              <a:latin typeface="Cambria Math" panose="02040503050406030204" pitchFamily="18" charset="0"/>
                              <a:ea typeface="Cambria Math" panose="02040503050406030204" pitchFamily="18" charset="0"/>
                            </a:rPr>
                            <m:t>𝑛</m:t>
                          </m:r>
                        </m:sub>
                      </m:sSub>
                    </m:oMath>
                  </m:oMathPara>
                </a14:m>
                <a:endParaRPr lang="en-US" dirty="0">
                  <a:latin typeface="Calibri" pitchFamily="34" charset="0"/>
                  <a:cs typeface="Calibri" pitchFamily="34" charset="0"/>
                </a:endParaRPr>
              </a:p>
              <a:p>
                <a:endParaRPr lang="en-US" dirty="0">
                  <a:latin typeface="Calibri" pitchFamily="34" charset="0"/>
                  <a:cs typeface="Calibri" pitchFamily="34" charset="0"/>
                </a:endParaRPr>
              </a:p>
              <a:p>
                <a:r>
                  <a:rPr lang="en-US" dirty="0">
                    <a:latin typeface="Calibri" pitchFamily="34" charset="0"/>
                    <a:cs typeface="Calibri" pitchFamily="34" charset="0"/>
                  </a:rPr>
                  <a:t>from the estimated line.</a:t>
                </a:r>
              </a:p>
            </p:txBody>
          </p:sp>
        </mc:Choice>
        <mc:Fallback xmlns="">
          <p:sp>
            <p:nvSpPr>
              <p:cNvPr id="12" name="TextBox 11"/>
              <p:cNvSpPr txBox="1">
                <a:spLocks noRot="1" noChangeAspect="1" noMove="1" noResize="1" noEditPoints="1" noAdjustHandles="1" noChangeArrowheads="1" noChangeShapeType="1" noTextEdit="1"/>
              </p:cNvSpPr>
              <p:nvPr/>
            </p:nvSpPr>
            <p:spPr>
              <a:xfrm>
                <a:off x="0" y="3851702"/>
                <a:ext cx="9144000" cy="2677656"/>
              </a:xfrm>
              <a:prstGeom prst="rect">
                <a:avLst/>
              </a:prstGeom>
              <a:blipFill rotWithShape="0">
                <a:blip r:embed="rId4"/>
                <a:stretch>
                  <a:fillRect l="-1000" t="-1822" b="-4328"/>
                </a:stretch>
              </a:blipFill>
            </p:spPr>
            <p:txBody>
              <a:bodyPr/>
              <a:lstStyle/>
              <a:p>
                <a:r>
                  <a:rPr lang="en-US">
                    <a:noFill/>
                  </a:rPr>
                  <a:t> </a:t>
                </a:r>
              </a:p>
            </p:txBody>
          </p:sp>
        </mc:Fallback>
      </mc:AlternateContent>
      <p:sp>
        <p:nvSpPr>
          <p:cNvPr id="103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6" name="Rectangle 12"/>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37" name="Rectangle 13"/>
          <p:cNvSpPr>
            <a:spLocks noChangeArrowheads="1"/>
          </p:cNvSpPr>
          <p:nvPr/>
        </p:nvSpPr>
        <p:spPr bwMode="auto">
          <a:xfrm>
            <a:off x="0" y="1276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38" name="Rectangle 14"/>
          <p:cNvSpPr>
            <a:spLocks noChangeArrowheads="1"/>
          </p:cNvSpPr>
          <p:nvPr/>
        </p:nvSpPr>
        <p:spPr bwMode="auto">
          <a:xfrm>
            <a:off x="0" y="16859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40" name="Rectangle 1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39" name="Picture 15"/>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495675" y="3276600"/>
            <a:ext cx="1990725" cy="438150"/>
          </a:xfrm>
          <a:prstGeom prst="rect">
            <a:avLst/>
          </a:prstGeom>
          <a:noFill/>
        </p:spPr>
      </p:pic>
      <p:sp>
        <p:nvSpPr>
          <p:cNvPr id="1041" name="Rectangle 17"/>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43" name="Rectangle 1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4" name="Rectangle 20"/>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6300788"/>
            <a:ext cx="8763000" cy="461665"/>
          </a:xfrm>
          <a:prstGeom prst="rect">
            <a:avLst/>
          </a:prstGeom>
          <a:noFill/>
        </p:spPr>
        <p:txBody>
          <a:bodyPr wrap="square" rtlCol="0">
            <a:spAutoFit/>
          </a:bodyPr>
          <a:lstStyle/>
          <a:p>
            <a:r>
              <a:rPr lang="en-US" b="1" i="1" dirty="0">
                <a:latin typeface="Calibri" pitchFamily="34" charset="0"/>
                <a:cs typeface="Calibri" pitchFamily="34" charset="0"/>
              </a:rPr>
              <a:t>NB: SSE is the quantity that the Least Squares attempts to minimize</a:t>
            </a:r>
          </a:p>
        </p:txBody>
      </p:sp>
      <p:pic>
        <p:nvPicPr>
          <p:cNvPr id="2" name="Picture 1"/>
          <p:cNvPicPr>
            <a:picLocks noChangeAspect="1"/>
          </p:cNvPicPr>
          <p:nvPr/>
        </p:nvPicPr>
        <p:blipFill>
          <a:blip r:embed="rId3"/>
          <a:stretch>
            <a:fillRect/>
          </a:stretch>
        </p:blipFill>
        <p:spPr>
          <a:xfrm>
            <a:off x="76200" y="1347787"/>
            <a:ext cx="8989295" cy="4595813"/>
          </a:xfrm>
          <a:prstGeom prst="rect">
            <a:avLst/>
          </a:prstGeom>
        </p:spPr>
      </p:pic>
      <p:sp>
        <p:nvSpPr>
          <p:cNvPr id="5" name="Title 1"/>
          <p:cNvSpPr>
            <a:spLocks noGrp="1"/>
          </p:cNvSpPr>
          <p:nvPr>
            <p:ph type="title"/>
          </p:nvPr>
        </p:nvSpPr>
        <p:spPr>
          <a:xfrm>
            <a:off x="0" y="228599"/>
            <a:ext cx="8458200" cy="762000"/>
          </a:xfrm>
        </p:spPr>
        <p:txBody>
          <a:bodyPr/>
          <a:lstStyle/>
          <a:p>
            <a:pPr algn="l"/>
            <a:r>
              <a:rPr lang="en-US" sz="3600" b="1" dirty="0">
                <a:solidFill>
                  <a:schemeClr val="tx1"/>
                </a:solidFill>
                <a:latin typeface="Calibri" pitchFamily="34" charset="0"/>
                <a:cs typeface="Calibri" pitchFamily="34" charset="0"/>
              </a:rPr>
              <a:t>Estimating </a:t>
            </a:r>
            <a:r>
              <a:rPr lang="el-GR" sz="3600" b="1" dirty="0">
                <a:solidFill>
                  <a:schemeClr val="tx1"/>
                </a:solidFill>
                <a:latin typeface="Calibri" pitchFamily="34" charset="0"/>
                <a:cs typeface="Calibri" pitchFamily="34" charset="0"/>
              </a:rPr>
              <a:t>σ</a:t>
            </a:r>
            <a:r>
              <a:rPr lang="en-US" sz="3600" b="1" baseline="30000" dirty="0">
                <a:solidFill>
                  <a:schemeClr val="tx1"/>
                </a:solidFill>
                <a:latin typeface="Calibri" pitchFamily="34" charset="0"/>
                <a:cs typeface="Calibri" pitchFamily="34" charset="0"/>
              </a:rPr>
              <a:t>2</a:t>
            </a:r>
            <a:r>
              <a:rPr lang="en-US" sz="3600" b="1" dirty="0">
                <a:solidFill>
                  <a:schemeClr val="tx1"/>
                </a:solidFill>
                <a:latin typeface="Calibri" pitchFamily="34" charset="0"/>
                <a:cs typeface="Calibri" pitchFamily="34" charset="0"/>
              </a:rPr>
              <a:t> (Cont’d)</a:t>
            </a:r>
          </a:p>
        </p:txBody>
      </p:sp>
      <p:sp>
        <p:nvSpPr>
          <p:cNvPr id="3" name="TextBox 2">
            <a:extLst>
              <a:ext uri="{FF2B5EF4-FFF2-40B4-BE49-F238E27FC236}">
                <a16:creationId xmlns:a16="http://schemas.microsoft.com/office/drawing/2014/main" id="{725870CF-9A1B-48D7-A97F-34FFCE4F3717}"/>
              </a:ext>
            </a:extLst>
          </p:cNvPr>
          <p:cNvSpPr txBox="1"/>
          <p:nvPr/>
        </p:nvSpPr>
        <p:spPr>
          <a:xfrm>
            <a:off x="6324600" y="3276600"/>
            <a:ext cx="2740895" cy="1077218"/>
          </a:xfrm>
          <a:prstGeom prst="rect">
            <a:avLst/>
          </a:prstGeom>
          <a:noFill/>
        </p:spPr>
        <p:txBody>
          <a:bodyPr wrap="square" rtlCol="0">
            <a:spAutoFit/>
          </a:bodyPr>
          <a:lstStyle/>
          <a:p>
            <a:r>
              <a:rPr lang="en-US" sz="1600" b="1" i="1" dirty="0">
                <a:latin typeface="Calibri" panose="020F0502020204030204" pitchFamily="34" charset="0"/>
                <a:cs typeface="Calibri" panose="020F0502020204030204" pitchFamily="34" charset="0"/>
              </a:rPr>
              <a:t>Note:</a:t>
            </a:r>
            <a:r>
              <a:rPr lang="en-US" sz="1600" i="1" dirty="0">
                <a:latin typeface="Calibri" panose="020F0502020204030204" pitchFamily="34" charset="0"/>
                <a:cs typeface="Calibri" panose="020F0502020204030204" pitchFamily="34" charset="0"/>
              </a:rPr>
              <a:t> This is the SSE formula for simple regression. Formula </a:t>
            </a:r>
            <a:r>
              <a:rPr lang="en-US" sz="1600" i="1">
                <a:latin typeface="Calibri" panose="020F0502020204030204" pitchFamily="34" charset="0"/>
                <a:cs typeface="Calibri" panose="020F0502020204030204" pitchFamily="34" charset="0"/>
              </a:rPr>
              <a:t>for SSE in multiple </a:t>
            </a:r>
            <a:r>
              <a:rPr lang="en-US" sz="1600" i="1" dirty="0">
                <a:latin typeface="Calibri" panose="020F0502020204030204" pitchFamily="34" charset="0"/>
                <a:cs typeface="Calibri" panose="020F0502020204030204" pitchFamily="34" charset="0"/>
              </a:rPr>
              <a:t>regression can be found on a later slide.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0" y="394414"/>
            <a:ext cx="8458200" cy="762000"/>
          </a:xfrm>
        </p:spPr>
        <p:txBody>
          <a:bodyPr/>
          <a:lstStyle/>
          <a:p>
            <a:pPr algn="l"/>
            <a:r>
              <a:rPr lang="en-US" sz="3600" b="1" dirty="0">
                <a:solidFill>
                  <a:schemeClr val="tx1"/>
                </a:solidFill>
                <a:latin typeface="Calibri" pitchFamily="34" charset="0"/>
                <a:cs typeface="Calibri" pitchFamily="34" charset="0"/>
              </a:rPr>
              <a:t>Estimating </a:t>
            </a:r>
            <a:r>
              <a:rPr lang="el-GR" sz="3600" b="1" dirty="0">
                <a:solidFill>
                  <a:schemeClr val="tx1"/>
                </a:solidFill>
                <a:latin typeface="Calibri" pitchFamily="34" charset="0"/>
                <a:cs typeface="Calibri" pitchFamily="34" charset="0"/>
              </a:rPr>
              <a:t>σ</a:t>
            </a:r>
            <a:r>
              <a:rPr lang="en-US" sz="3600" b="1" baseline="30000" dirty="0">
                <a:solidFill>
                  <a:schemeClr val="tx1"/>
                </a:solidFill>
                <a:latin typeface="Calibri" pitchFamily="34" charset="0"/>
                <a:cs typeface="Calibri" pitchFamily="34" charset="0"/>
              </a:rPr>
              <a:t>2</a:t>
            </a:r>
            <a:endParaRPr lang="en-US" sz="3600" b="1" dirty="0">
              <a:solidFill>
                <a:schemeClr val="tx1"/>
              </a:solidFill>
              <a:latin typeface="Calibri" pitchFamily="34" charset="0"/>
              <a:cs typeface="Calibri" pitchFamily="34" charset="0"/>
            </a:endParaRPr>
          </a:p>
        </p:txBody>
      </p:sp>
      <p:sp>
        <p:nvSpPr>
          <p:cNvPr id="4" name="TextBox 3"/>
          <p:cNvSpPr txBox="1"/>
          <p:nvPr/>
        </p:nvSpPr>
        <p:spPr>
          <a:xfrm>
            <a:off x="16042" y="1216395"/>
            <a:ext cx="9144000" cy="1200329"/>
          </a:xfrm>
          <a:prstGeom prst="rect">
            <a:avLst/>
          </a:prstGeom>
          <a:noFill/>
        </p:spPr>
        <p:txBody>
          <a:bodyPr wrap="square" rtlCol="0">
            <a:spAutoFit/>
          </a:bodyPr>
          <a:lstStyle/>
          <a:p>
            <a:r>
              <a:rPr lang="en-US" dirty="0">
                <a:latin typeface="Calibri" pitchFamily="34" charset="0"/>
                <a:cs typeface="Calibri" pitchFamily="34" charset="0"/>
              </a:rPr>
              <a:t>Assume we’re trying to regress variable y on x. Let x be traffic flow (thousands of cars per 24 hours). Let y be the lead content of bark on trees near the highway (g). Assume we have 11 observations as below.</a:t>
            </a:r>
          </a:p>
        </p:txBody>
      </p:sp>
      <p:sp>
        <p:nvSpPr>
          <p:cNvPr id="81929"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1934" name="Rectangle 14"/>
          <p:cNvSpPr>
            <a:spLocks noChangeArrowheads="1"/>
          </p:cNvSpPr>
          <p:nvPr/>
        </p:nvSpPr>
        <p:spPr bwMode="auto">
          <a:xfrm>
            <a:off x="0" y="26479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1936" name="Rectangle 1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1937" name="Rectangle 17"/>
          <p:cNvSpPr>
            <a:spLocks noChangeArrowheads="1"/>
          </p:cNvSpPr>
          <p:nvPr/>
        </p:nvSpPr>
        <p:spPr bwMode="auto">
          <a:xfrm>
            <a:off x="0" y="1314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1945" name="Rectangle 2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1946" name="Rectangle 26"/>
          <p:cNvSpPr>
            <a:spLocks noChangeArrowheads="1"/>
          </p:cNvSpPr>
          <p:nvPr/>
        </p:nvSpPr>
        <p:spPr bwMode="auto">
          <a:xfrm>
            <a:off x="0" y="13049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pSp>
        <p:nvGrpSpPr>
          <p:cNvPr id="39" name="Group 38"/>
          <p:cNvGrpSpPr/>
          <p:nvPr/>
        </p:nvGrpSpPr>
        <p:grpSpPr>
          <a:xfrm>
            <a:off x="5333999" y="2743200"/>
            <a:ext cx="2886635" cy="2171700"/>
            <a:chOff x="5181600" y="3048000"/>
            <a:chExt cx="2667000" cy="1866900"/>
          </a:xfrm>
        </p:grpSpPr>
        <p:pic>
          <p:nvPicPr>
            <p:cNvPr id="81949" name="Picture 29"/>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81600" y="3048000"/>
              <a:ext cx="2667000" cy="885825"/>
            </a:xfrm>
            <a:prstGeom prst="rect">
              <a:avLst/>
            </a:prstGeom>
            <a:noFill/>
          </p:spPr>
        </p:pic>
        <p:pic>
          <p:nvPicPr>
            <p:cNvPr id="81948" name="Picture 28"/>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181600" y="4038600"/>
              <a:ext cx="2600325" cy="876300"/>
            </a:xfrm>
            <a:prstGeom prst="rect">
              <a:avLst/>
            </a:prstGeom>
            <a:noFill/>
          </p:spPr>
        </p:pic>
      </p:grpSp>
      <p:sp>
        <p:nvSpPr>
          <p:cNvPr id="81950" name="Rectangle 3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1951" name="Rectangle 31"/>
          <p:cNvSpPr>
            <a:spLocks noChangeArrowheads="1"/>
          </p:cNvSpPr>
          <p:nvPr/>
        </p:nvSpPr>
        <p:spPr bwMode="auto">
          <a:xfrm>
            <a:off x="0" y="13430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1952" name="Rectangle 32"/>
          <p:cNvSpPr>
            <a:spLocks noChangeArrowheads="1"/>
          </p:cNvSpPr>
          <p:nvPr/>
        </p:nvSpPr>
        <p:spPr bwMode="auto">
          <a:xfrm>
            <a:off x="0" y="22193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1953" name="Rectangle 33"/>
          <p:cNvSpPr>
            <a:spLocks noChangeArrowheads="1"/>
          </p:cNvSpPr>
          <p:nvPr/>
        </p:nvSpPr>
        <p:spPr bwMode="auto">
          <a:xfrm>
            <a:off x="0" y="2495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1955" name="Rectangle 3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81954" name="Picture 3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334000" y="5212346"/>
            <a:ext cx="1676400" cy="338221"/>
          </a:xfrm>
          <a:prstGeom prst="rect">
            <a:avLst/>
          </a:prstGeom>
          <a:noFill/>
        </p:spPr>
      </p:pic>
      <p:sp>
        <p:nvSpPr>
          <p:cNvPr id="81957" name="Rectangle 3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81956" name="Picture 36"/>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8153400" y="4238625"/>
            <a:ext cx="914400" cy="304800"/>
          </a:xfrm>
          <a:prstGeom prst="rect">
            <a:avLst/>
          </a:prstGeom>
          <a:noFill/>
        </p:spPr>
      </p:pic>
      <p:sp>
        <p:nvSpPr>
          <p:cNvPr id="81958" name="Rectangle 38"/>
          <p:cNvSpPr>
            <a:spLocks noChangeArrowheads="1"/>
          </p:cNvSpPr>
          <p:nvPr/>
        </p:nvSpPr>
        <p:spPr bwMode="auto">
          <a:xfrm>
            <a:off x="0" y="7334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1960" name="Rectangle 4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81959" name="Picture 39"/>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5334000" y="5715000"/>
            <a:ext cx="3124200" cy="320622"/>
          </a:xfrm>
          <a:prstGeom prst="rect">
            <a:avLst/>
          </a:prstGeom>
          <a:noFill/>
        </p:spPr>
      </p:pic>
      <p:pic>
        <p:nvPicPr>
          <p:cNvPr id="81961" name="Picture 41"/>
          <p:cNvPicPr>
            <a:picLocks noChangeAspect="1" noChangeArrowheads="1"/>
          </p:cNvPicPr>
          <p:nvPr/>
        </p:nvPicPr>
        <p:blipFill>
          <a:blip r:embed="rId8" cstate="print"/>
          <a:srcRect/>
          <a:stretch>
            <a:fillRect/>
          </a:stretch>
        </p:blipFill>
        <p:spPr bwMode="auto">
          <a:xfrm>
            <a:off x="0" y="2590800"/>
            <a:ext cx="5119800" cy="4038600"/>
          </a:xfrm>
          <a:prstGeom prst="rect">
            <a:avLst/>
          </a:prstGeom>
          <a:noFill/>
          <a:ln w="9525">
            <a:noFill/>
            <a:miter lim="800000"/>
            <a:headEnd/>
            <a:tailEnd/>
          </a:ln>
        </p:spPr>
      </p:pic>
      <p:sp>
        <p:nvSpPr>
          <p:cNvPr id="81963" name="Rectangle 4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81962" name="Picture 42"/>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5334000" y="6142214"/>
            <a:ext cx="2438400" cy="715788"/>
          </a:xfrm>
          <a:prstGeom prst="rect">
            <a:avLst/>
          </a:prstGeom>
          <a:noFill/>
        </p:spPr>
      </p:pic>
      <p:sp>
        <p:nvSpPr>
          <p:cNvPr id="81964" name="Rectangle 44"/>
          <p:cNvSpPr>
            <a:spLocks noChangeArrowheads="1"/>
          </p:cNvSpPr>
          <p:nvPr/>
        </p:nvSpPr>
        <p:spPr bwMode="auto">
          <a:xfrm>
            <a:off x="0" y="13239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58" name="Rectangle 57"/>
          <p:cNvSpPr/>
          <p:nvPr/>
        </p:nvSpPr>
        <p:spPr>
          <a:xfrm>
            <a:off x="5212500" y="2505254"/>
            <a:ext cx="3962400" cy="4343400"/>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8458200" cy="762000"/>
          </a:xfrm>
        </p:spPr>
        <p:txBody>
          <a:bodyPr/>
          <a:lstStyle/>
          <a:p>
            <a:pPr algn="l"/>
            <a:r>
              <a:rPr lang="en-US" sz="3600" b="1" dirty="0">
                <a:solidFill>
                  <a:schemeClr val="tx1"/>
                </a:solidFill>
                <a:latin typeface="Calibri" pitchFamily="34" charset="0"/>
                <a:cs typeface="Calibri" pitchFamily="34" charset="0"/>
              </a:rPr>
              <a:t>Example (Cont’d)</a:t>
            </a:r>
            <a:endParaRPr lang="en-US" b="1" dirty="0">
              <a:solidFill>
                <a:schemeClr val="tx1"/>
              </a:solidFill>
              <a:latin typeface="Calibri" pitchFamily="34" charset="0"/>
              <a:cs typeface="Calibri" pitchFamily="34" charset="0"/>
            </a:endParaRPr>
          </a:p>
        </p:txBody>
      </p:sp>
      <p:pic>
        <p:nvPicPr>
          <p:cNvPr id="3" name="Picture 41"/>
          <p:cNvPicPr>
            <a:picLocks noChangeAspect="1" noChangeArrowheads="1"/>
          </p:cNvPicPr>
          <p:nvPr/>
        </p:nvPicPr>
        <p:blipFill>
          <a:blip r:embed="rId2" cstate="print"/>
          <a:srcRect/>
          <a:stretch>
            <a:fillRect/>
          </a:stretch>
        </p:blipFill>
        <p:spPr bwMode="auto">
          <a:xfrm>
            <a:off x="1905000" y="1198374"/>
            <a:ext cx="4953000" cy="3907025"/>
          </a:xfrm>
          <a:prstGeom prst="rect">
            <a:avLst/>
          </a:prstGeom>
          <a:noFill/>
          <a:ln w="9525">
            <a:noFill/>
            <a:miter lim="800000"/>
            <a:headEnd/>
            <a:tailEnd/>
          </a:ln>
        </p:spPr>
      </p:pic>
      <p:sp>
        <p:nvSpPr>
          <p:cNvPr id="12" name="TextBox 11"/>
          <p:cNvSpPr txBox="1"/>
          <p:nvPr/>
        </p:nvSpPr>
        <p:spPr>
          <a:xfrm>
            <a:off x="0" y="5352871"/>
            <a:ext cx="9144000" cy="1200329"/>
          </a:xfrm>
          <a:prstGeom prst="rect">
            <a:avLst/>
          </a:prstGeom>
          <a:noFill/>
        </p:spPr>
        <p:txBody>
          <a:bodyPr wrap="square" rtlCol="0">
            <a:spAutoFit/>
          </a:bodyPr>
          <a:lstStyle/>
          <a:p>
            <a:r>
              <a:rPr lang="en-US" dirty="0">
                <a:latin typeface="Calibri" pitchFamily="34" charset="0"/>
                <a:cs typeface="Calibri" pitchFamily="34" charset="0"/>
              </a:rPr>
              <a:t>Here, SSE = (-60.48)</a:t>
            </a:r>
            <a:r>
              <a:rPr lang="en-US" baseline="30000" dirty="0">
                <a:latin typeface="Calibri" pitchFamily="34" charset="0"/>
                <a:cs typeface="Calibri" pitchFamily="34" charset="0"/>
              </a:rPr>
              <a:t>2</a:t>
            </a:r>
            <a:r>
              <a:rPr lang="en-US" dirty="0">
                <a:latin typeface="Calibri" pitchFamily="34" charset="0"/>
                <a:cs typeface="Calibri" pitchFamily="34" charset="0"/>
              </a:rPr>
              <a:t> + (24.52)</a:t>
            </a:r>
            <a:r>
              <a:rPr lang="en-US" baseline="30000" dirty="0">
                <a:latin typeface="Calibri" pitchFamily="34" charset="0"/>
                <a:cs typeface="Calibri" pitchFamily="34" charset="0"/>
              </a:rPr>
              <a:t>2</a:t>
            </a:r>
            <a:r>
              <a:rPr lang="en-US" dirty="0">
                <a:latin typeface="Calibri" pitchFamily="34" charset="0"/>
                <a:cs typeface="Calibri" pitchFamily="34" charset="0"/>
              </a:rPr>
              <a:t> + (-62.98)</a:t>
            </a:r>
            <a:r>
              <a:rPr lang="en-US" baseline="30000" dirty="0">
                <a:latin typeface="Calibri" pitchFamily="34" charset="0"/>
                <a:cs typeface="Calibri" pitchFamily="34" charset="0"/>
              </a:rPr>
              <a:t>2</a:t>
            </a:r>
            <a:r>
              <a:rPr lang="en-US" dirty="0">
                <a:latin typeface="Calibri" pitchFamily="34" charset="0"/>
                <a:cs typeface="Calibri" pitchFamily="34" charset="0"/>
              </a:rPr>
              <a:t> + … + (60.06)</a:t>
            </a:r>
            <a:r>
              <a:rPr lang="en-US" baseline="30000" dirty="0">
                <a:latin typeface="Calibri" pitchFamily="34" charset="0"/>
                <a:cs typeface="Calibri" pitchFamily="34" charset="0"/>
              </a:rPr>
              <a:t>2</a:t>
            </a:r>
            <a:r>
              <a:rPr lang="en-US" dirty="0">
                <a:latin typeface="Calibri" pitchFamily="34" charset="0"/>
                <a:cs typeface="Calibri" pitchFamily="34" charset="0"/>
              </a:rPr>
              <a:t> = 76,493.98.</a:t>
            </a:r>
          </a:p>
          <a:p>
            <a:r>
              <a:rPr lang="en-US" dirty="0">
                <a:latin typeface="Calibri" pitchFamily="34" charset="0"/>
                <a:cs typeface="Calibri" pitchFamily="34" charset="0"/>
              </a:rPr>
              <a:t>Also, s</a:t>
            </a:r>
            <a:r>
              <a:rPr lang="en-US" baseline="30000" dirty="0">
                <a:latin typeface="Calibri" pitchFamily="34" charset="0"/>
                <a:cs typeface="Calibri" pitchFamily="34" charset="0"/>
              </a:rPr>
              <a:t>2</a:t>
            </a:r>
            <a:r>
              <a:rPr lang="en-US" dirty="0">
                <a:latin typeface="Calibri" pitchFamily="34" charset="0"/>
                <a:cs typeface="Calibri" pitchFamily="34" charset="0"/>
              </a:rPr>
              <a:t>, estimate of </a:t>
            </a:r>
            <a:r>
              <a:rPr lang="el-GR" dirty="0">
                <a:latin typeface="Calibri" pitchFamily="34" charset="0"/>
                <a:cs typeface="Calibri" pitchFamily="34" charset="0"/>
              </a:rPr>
              <a:t>σ</a:t>
            </a:r>
            <a:r>
              <a:rPr lang="en-US" baseline="30000" dirty="0">
                <a:latin typeface="Calibri" pitchFamily="34" charset="0"/>
                <a:cs typeface="Calibri" pitchFamily="34" charset="0"/>
              </a:rPr>
              <a:t>2</a:t>
            </a:r>
            <a:r>
              <a:rPr lang="en-US" dirty="0">
                <a:latin typeface="Calibri" pitchFamily="34" charset="0"/>
                <a:cs typeface="Calibri" pitchFamily="34" charset="0"/>
              </a:rPr>
              <a:t>, = 76,493.98/(11-2)=8499.33, and s = S.D. = √8499.33 = 92.19 = magnitude of a typical deviation from reg. line.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8" y="381000"/>
            <a:ext cx="8901112" cy="762000"/>
          </a:xfrm>
        </p:spPr>
        <p:txBody>
          <a:bodyPr/>
          <a:lstStyle/>
          <a:p>
            <a:pPr algn="l"/>
            <a:r>
              <a:rPr lang="en-US" sz="3600" b="1" dirty="0">
                <a:solidFill>
                  <a:schemeClr val="tx1"/>
                </a:solidFill>
                <a:latin typeface="Calibri" pitchFamily="34" charset="0"/>
                <a:cs typeface="Calibri" pitchFamily="34" charset="0"/>
              </a:rPr>
              <a:t>Amount of Variation Explained by Model</a:t>
            </a:r>
          </a:p>
        </p:txBody>
      </p:sp>
      <p:pic>
        <p:nvPicPr>
          <p:cNvPr id="82946" name="Picture 2"/>
          <p:cNvPicPr>
            <a:picLocks noChangeAspect="1" noChangeArrowheads="1"/>
          </p:cNvPicPr>
          <p:nvPr/>
        </p:nvPicPr>
        <p:blipFill>
          <a:blip r:embed="rId2" cstate="print"/>
          <a:srcRect/>
          <a:stretch>
            <a:fillRect/>
          </a:stretch>
        </p:blipFill>
        <p:spPr bwMode="auto">
          <a:xfrm>
            <a:off x="14288" y="1604963"/>
            <a:ext cx="9115425" cy="3190875"/>
          </a:xfrm>
          <a:prstGeom prst="rect">
            <a:avLst/>
          </a:prstGeom>
          <a:noFill/>
          <a:ln w="9525">
            <a:noFill/>
            <a:miter lim="800000"/>
            <a:headEnd/>
            <a:tailEnd/>
          </a:ln>
        </p:spPr>
      </p:pic>
      <p:sp>
        <p:nvSpPr>
          <p:cNvPr id="4" name="TextBox 3"/>
          <p:cNvSpPr txBox="1"/>
          <p:nvPr/>
        </p:nvSpPr>
        <p:spPr>
          <a:xfrm>
            <a:off x="0" y="5048071"/>
            <a:ext cx="9144000" cy="1200329"/>
          </a:xfrm>
          <a:prstGeom prst="rect">
            <a:avLst/>
          </a:prstGeom>
          <a:noFill/>
        </p:spPr>
        <p:txBody>
          <a:bodyPr wrap="square" rtlCol="0">
            <a:spAutoFit/>
          </a:bodyPr>
          <a:lstStyle/>
          <a:p>
            <a:pPr marL="457200" indent="-457200">
              <a:buAutoNum type="alphaLcParenBoth"/>
            </a:pPr>
            <a:r>
              <a:rPr lang="en-US" dirty="0">
                <a:latin typeface="Calibri" pitchFamily="34" charset="0"/>
                <a:cs typeface="Calibri" pitchFamily="34" charset="0"/>
              </a:rPr>
              <a:t>All of the variation in y is explained by predictor x.</a:t>
            </a:r>
          </a:p>
          <a:p>
            <a:pPr marL="457200" indent="-457200">
              <a:buAutoNum type="alphaLcParenBoth"/>
            </a:pPr>
            <a:r>
              <a:rPr lang="en-US" dirty="0">
                <a:latin typeface="Calibri" pitchFamily="34" charset="0"/>
                <a:cs typeface="Calibri" pitchFamily="34" charset="0"/>
              </a:rPr>
              <a:t>Most of the variation in y is explained by predictor x.</a:t>
            </a:r>
          </a:p>
          <a:p>
            <a:pPr marL="457200" indent="-457200">
              <a:buAutoNum type="alphaLcParenBoth"/>
            </a:pPr>
            <a:r>
              <a:rPr lang="en-US" dirty="0">
                <a:latin typeface="Calibri" pitchFamily="34" charset="0"/>
                <a:cs typeface="Calibri" pitchFamily="34" charset="0"/>
              </a:rPr>
              <a:t>Little of the variation in y is explained by predictor x.</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5987"/>
            <a:ext cx="8458200" cy="762000"/>
          </a:xfrm>
        </p:spPr>
        <p:txBody>
          <a:bodyPr/>
          <a:lstStyle/>
          <a:p>
            <a:pPr algn="l"/>
            <a:r>
              <a:rPr lang="en-US" sz="3600" b="1" dirty="0">
                <a:solidFill>
                  <a:schemeClr val="tx1"/>
                </a:solidFill>
                <a:latin typeface="Calibri" pitchFamily="34" charset="0"/>
                <a:cs typeface="Calibri" pitchFamily="34" charset="0"/>
              </a:rPr>
              <a:t>SST</a:t>
            </a:r>
          </a:p>
        </p:txBody>
      </p:sp>
      <p:sp>
        <p:nvSpPr>
          <p:cNvPr id="4" name="TextBox 3"/>
          <p:cNvSpPr txBox="1"/>
          <p:nvPr/>
        </p:nvSpPr>
        <p:spPr>
          <a:xfrm>
            <a:off x="0" y="1371600"/>
            <a:ext cx="9144000" cy="4154984"/>
          </a:xfrm>
          <a:prstGeom prst="rect">
            <a:avLst/>
          </a:prstGeom>
          <a:noFill/>
        </p:spPr>
        <p:txBody>
          <a:bodyPr wrap="square" rtlCol="0">
            <a:spAutoFit/>
          </a:bodyPr>
          <a:lstStyle/>
          <a:p>
            <a:pPr marL="457200" indent="-457200">
              <a:buFont typeface="Arial" pitchFamily="34" charset="0"/>
              <a:buChar char="•"/>
            </a:pPr>
            <a:r>
              <a:rPr lang="en-US" dirty="0">
                <a:latin typeface="Calibri" pitchFamily="34" charset="0"/>
                <a:cs typeface="Calibri" pitchFamily="34" charset="0"/>
              </a:rPr>
              <a:t>In the previous slide, there is no unexplained variation in </a:t>
            </a:r>
            <a:r>
              <a:rPr lang="en-US" dirty="0" err="1">
                <a:latin typeface="Calibri" pitchFamily="34" charset="0"/>
                <a:cs typeface="Calibri" pitchFamily="34" charset="0"/>
              </a:rPr>
              <a:t>scatterplot</a:t>
            </a:r>
            <a:r>
              <a:rPr lang="en-US" dirty="0">
                <a:latin typeface="Calibri" pitchFamily="34" charset="0"/>
                <a:cs typeface="Calibri" pitchFamily="34" charset="0"/>
              </a:rPr>
              <a:t> (a), whereas unexplained variation is present in </a:t>
            </a:r>
            <a:r>
              <a:rPr lang="en-US" dirty="0" err="1">
                <a:latin typeface="Calibri" pitchFamily="34" charset="0"/>
                <a:cs typeface="Calibri" pitchFamily="34" charset="0"/>
              </a:rPr>
              <a:t>scatterplot</a:t>
            </a:r>
            <a:r>
              <a:rPr lang="en-US" dirty="0">
                <a:latin typeface="Calibri" pitchFamily="34" charset="0"/>
                <a:cs typeface="Calibri" pitchFamily="34" charset="0"/>
              </a:rPr>
              <a:t> (b) and much more of it is present in </a:t>
            </a:r>
            <a:r>
              <a:rPr lang="en-US" dirty="0" err="1">
                <a:latin typeface="Calibri" pitchFamily="34" charset="0"/>
                <a:cs typeface="Calibri" pitchFamily="34" charset="0"/>
              </a:rPr>
              <a:t>scatterplot</a:t>
            </a:r>
            <a:r>
              <a:rPr lang="en-US" dirty="0">
                <a:latin typeface="Calibri" pitchFamily="34" charset="0"/>
                <a:cs typeface="Calibri" pitchFamily="34" charset="0"/>
              </a:rPr>
              <a:t> (c).</a:t>
            </a:r>
          </a:p>
          <a:p>
            <a:pPr marL="457200" indent="-457200">
              <a:buFont typeface="Arial" pitchFamily="34" charset="0"/>
              <a:buChar char="•"/>
            </a:pPr>
            <a:r>
              <a:rPr lang="en-US" dirty="0">
                <a:latin typeface="Calibri" pitchFamily="34" charset="0"/>
                <a:cs typeface="Calibri" pitchFamily="34" charset="0"/>
              </a:rPr>
              <a:t>A quantitative measure of the total amount of variation in observed </a:t>
            </a:r>
            <a:r>
              <a:rPr lang="en-US" i="1" dirty="0">
                <a:latin typeface="Calibri" pitchFamily="34" charset="0"/>
                <a:cs typeface="Calibri" pitchFamily="34" charset="0"/>
              </a:rPr>
              <a:t>y</a:t>
            </a:r>
            <a:r>
              <a:rPr lang="en-US" dirty="0">
                <a:latin typeface="Calibri" pitchFamily="34" charset="0"/>
                <a:cs typeface="Calibri" pitchFamily="34" charset="0"/>
              </a:rPr>
              <a:t> values is given by the </a:t>
            </a:r>
            <a:r>
              <a:rPr lang="en-US" b="1" dirty="0">
                <a:latin typeface="Calibri" pitchFamily="34" charset="0"/>
                <a:cs typeface="Calibri" pitchFamily="34" charset="0"/>
              </a:rPr>
              <a:t>total sum of squares (SST):</a:t>
            </a:r>
          </a:p>
          <a:p>
            <a:pPr marL="457200" indent="-457200">
              <a:buFont typeface="Arial" pitchFamily="34" charset="0"/>
              <a:buChar char="•"/>
            </a:pPr>
            <a:endParaRPr lang="en-US" b="1" dirty="0">
              <a:latin typeface="Calibri" pitchFamily="34" charset="0"/>
              <a:cs typeface="Calibri" pitchFamily="34" charset="0"/>
            </a:endParaRPr>
          </a:p>
          <a:p>
            <a:pPr marL="457200" indent="-457200">
              <a:buFont typeface="Arial" pitchFamily="34" charset="0"/>
              <a:buChar char="•"/>
            </a:pPr>
            <a:endParaRPr lang="en-US" b="1" dirty="0">
              <a:latin typeface="Calibri" pitchFamily="34" charset="0"/>
              <a:cs typeface="Calibri" pitchFamily="34" charset="0"/>
            </a:endParaRPr>
          </a:p>
          <a:p>
            <a:pPr marL="457200" indent="-457200">
              <a:buFont typeface="Arial" pitchFamily="34" charset="0"/>
              <a:buChar char="•"/>
            </a:pPr>
            <a:endParaRPr lang="en-US" b="1" dirty="0">
              <a:latin typeface="Calibri" pitchFamily="34" charset="0"/>
              <a:cs typeface="Calibri" pitchFamily="34" charset="0"/>
            </a:endParaRPr>
          </a:p>
          <a:p>
            <a:pPr marL="457200" indent="-457200">
              <a:buFont typeface="Arial" pitchFamily="34" charset="0"/>
              <a:buChar char="•"/>
            </a:pPr>
            <a:endParaRPr lang="en-US" b="1" dirty="0">
              <a:latin typeface="Calibri" pitchFamily="34" charset="0"/>
              <a:cs typeface="Calibri" pitchFamily="34" charset="0"/>
            </a:endParaRPr>
          </a:p>
          <a:p>
            <a:pPr marL="457200" indent="-457200">
              <a:buFont typeface="Arial" pitchFamily="34" charset="0"/>
              <a:buChar char="•"/>
            </a:pPr>
            <a:r>
              <a:rPr lang="en-US" dirty="0">
                <a:latin typeface="Calibri" pitchFamily="34" charset="0"/>
                <a:cs typeface="Calibri" pitchFamily="34" charset="0"/>
              </a:rPr>
              <a:t>The SST is the sum of squared deviations about the sample mean of the observed y values – without regard to x.</a:t>
            </a:r>
          </a:p>
        </p:txBody>
      </p:sp>
      <p:sp>
        <p:nvSpPr>
          <p:cNvPr id="768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68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6803"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581400" y="3352800"/>
            <a:ext cx="2505075" cy="1057275"/>
          </a:xfrm>
          <a:prstGeom prst="rect">
            <a:avLst/>
          </a:prstGeom>
          <a:noFill/>
        </p:spPr>
      </p:pic>
      <p:sp>
        <p:nvSpPr>
          <p:cNvPr id="76805" name="Rectangle 5"/>
          <p:cNvSpPr>
            <a:spLocks noChangeArrowheads="1"/>
          </p:cNvSpPr>
          <p:nvPr/>
        </p:nvSpPr>
        <p:spPr bwMode="auto">
          <a:xfrm>
            <a:off x="0" y="1514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1423"/>
            <a:ext cx="8458200" cy="762000"/>
          </a:xfrm>
        </p:spPr>
        <p:txBody>
          <a:bodyPr/>
          <a:lstStyle/>
          <a:p>
            <a:pPr algn="l"/>
            <a:r>
              <a:rPr lang="en-US" sz="3600" b="1" dirty="0">
                <a:solidFill>
                  <a:schemeClr val="tx1"/>
                </a:solidFill>
                <a:latin typeface="Calibri" pitchFamily="34" charset="0"/>
                <a:cs typeface="Calibri" pitchFamily="34" charset="0"/>
              </a:rPr>
              <a:t>SSE vs. SST</a:t>
            </a:r>
          </a:p>
        </p:txBody>
      </p:sp>
      <p:sp>
        <p:nvSpPr>
          <p:cNvPr id="4" name="TextBox 3"/>
          <p:cNvSpPr txBox="1"/>
          <p:nvPr/>
        </p:nvSpPr>
        <p:spPr>
          <a:xfrm>
            <a:off x="0" y="1255426"/>
            <a:ext cx="9144000" cy="3477875"/>
          </a:xfrm>
          <a:prstGeom prst="rect">
            <a:avLst/>
          </a:prstGeom>
          <a:noFill/>
        </p:spPr>
        <p:txBody>
          <a:bodyPr wrap="square" rtlCol="0">
            <a:spAutoFit/>
          </a:bodyPr>
          <a:lstStyle/>
          <a:p>
            <a:pPr marL="457200" indent="-457200">
              <a:buFont typeface="Arial" pitchFamily="34" charset="0"/>
              <a:buChar char="•"/>
            </a:pPr>
            <a:r>
              <a:rPr lang="en-US" dirty="0">
                <a:latin typeface="Calibri" pitchFamily="34" charset="0"/>
                <a:cs typeface="Calibri" pitchFamily="34" charset="0"/>
              </a:rPr>
              <a:t>The SSE and SST formulas are below:</a:t>
            </a:r>
            <a:endParaRPr lang="en-US" b="1" dirty="0">
              <a:latin typeface="Calibri" pitchFamily="34" charset="0"/>
              <a:cs typeface="Calibri" pitchFamily="34" charset="0"/>
            </a:endParaRPr>
          </a:p>
          <a:p>
            <a:pPr marL="457200" indent="-457200">
              <a:buFont typeface="Arial" pitchFamily="34" charset="0"/>
              <a:buChar char="•"/>
            </a:pPr>
            <a:endParaRPr lang="en-US" b="1" dirty="0">
              <a:latin typeface="Calibri" pitchFamily="34" charset="0"/>
              <a:cs typeface="Calibri" pitchFamily="34" charset="0"/>
            </a:endParaRPr>
          </a:p>
          <a:p>
            <a:pPr marL="457200" indent="-457200">
              <a:buFont typeface="Arial" pitchFamily="34" charset="0"/>
              <a:buChar char="•"/>
            </a:pPr>
            <a:endParaRPr lang="en-US" b="1" dirty="0">
              <a:latin typeface="Calibri" pitchFamily="34" charset="0"/>
              <a:cs typeface="Calibri" pitchFamily="34" charset="0"/>
            </a:endParaRPr>
          </a:p>
          <a:p>
            <a:pPr marL="457200" indent="-457200">
              <a:buFont typeface="Arial" pitchFamily="34" charset="0"/>
              <a:buChar char="•"/>
            </a:pPr>
            <a:endParaRPr lang="en-US" b="1" dirty="0">
              <a:latin typeface="Calibri" pitchFamily="34" charset="0"/>
              <a:cs typeface="Calibri" pitchFamily="34" charset="0"/>
            </a:endParaRPr>
          </a:p>
          <a:p>
            <a:pPr marL="457200" indent="-457200">
              <a:buFont typeface="Arial" pitchFamily="34" charset="0"/>
              <a:buChar char="•"/>
            </a:pPr>
            <a:r>
              <a:rPr lang="en-US" sz="2000" dirty="0">
                <a:latin typeface="Calibri" pitchFamily="34" charset="0"/>
                <a:cs typeface="Calibri" pitchFamily="34" charset="0"/>
              </a:rPr>
              <a:t>The SSE involves subtracting ŷ, the predicted value of y, from each </a:t>
            </a:r>
            <a:r>
              <a:rPr lang="en-US" sz="2000" dirty="0" err="1">
                <a:latin typeface="Calibri" pitchFamily="34" charset="0"/>
                <a:cs typeface="Calibri" pitchFamily="34" charset="0"/>
              </a:rPr>
              <a:t>y</a:t>
            </a:r>
            <a:r>
              <a:rPr lang="en-US" sz="1100" dirty="0" err="1">
                <a:latin typeface="Calibri" pitchFamily="34" charset="0"/>
                <a:cs typeface="Calibri" pitchFamily="34" charset="0"/>
              </a:rPr>
              <a:t>i</a:t>
            </a:r>
            <a:r>
              <a:rPr lang="en-US" sz="2000" dirty="0">
                <a:latin typeface="Calibri" pitchFamily="34" charset="0"/>
                <a:cs typeface="Calibri" pitchFamily="34" charset="0"/>
              </a:rPr>
              <a:t>, and then squaring each difference and summing all the differences. SSE depends on </a:t>
            </a:r>
            <a:r>
              <a:rPr lang="el-GR" sz="2000" dirty="0">
                <a:latin typeface="Calibri" pitchFamily="34" charset="0"/>
                <a:cs typeface="Calibri" pitchFamily="34" charset="0"/>
              </a:rPr>
              <a:t>β</a:t>
            </a:r>
            <a:r>
              <a:rPr lang="en-US" sz="2000" dirty="0">
                <a:latin typeface="Calibri" pitchFamily="34" charset="0"/>
                <a:cs typeface="Calibri" pitchFamily="34" charset="0"/>
              </a:rPr>
              <a:t>’s (i.e.,  in a linear model with non-zero slope, ŷ will be different for different levels of x). </a:t>
            </a:r>
          </a:p>
          <a:p>
            <a:pPr marL="457200" indent="-457200">
              <a:buFont typeface="Arial" pitchFamily="34" charset="0"/>
              <a:buChar char="•"/>
            </a:pPr>
            <a:r>
              <a:rPr lang="en-US" sz="2000" dirty="0">
                <a:latin typeface="Calibri" pitchFamily="34" charset="0"/>
                <a:cs typeface="Calibri" pitchFamily="34" charset="0"/>
              </a:rPr>
              <a:t>The SST involves subtracting y̅, the mean value of y, from each </a:t>
            </a:r>
            <a:r>
              <a:rPr lang="en-US" sz="2000" dirty="0" err="1">
                <a:latin typeface="Calibri" pitchFamily="34" charset="0"/>
                <a:cs typeface="Calibri" pitchFamily="34" charset="0"/>
              </a:rPr>
              <a:t>y</a:t>
            </a:r>
            <a:r>
              <a:rPr lang="en-US" sz="1100" dirty="0" err="1">
                <a:latin typeface="Calibri" pitchFamily="34" charset="0"/>
                <a:cs typeface="Calibri" pitchFamily="34" charset="0"/>
              </a:rPr>
              <a:t>i</a:t>
            </a:r>
            <a:r>
              <a:rPr lang="en-US" sz="2000" dirty="0">
                <a:latin typeface="Calibri" pitchFamily="34" charset="0"/>
                <a:cs typeface="Calibri" pitchFamily="34" charset="0"/>
              </a:rPr>
              <a:t>, and then squaring each difference and summing all the differences.</a:t>
            </a:r>
          </a:p>
          <a:p>
            <a:endParaRPr lang="en-US" dirty="0">
              <a:latin typeface="Calibri" pitchFamily="34" charset="0"/>
              <a:cs typeface="Calibri" pitchFamily="34" charset="0"/>
            </a:endParaRPr>
          </a:p>
        </p:txBody>
      </p:sp>
      <p:sp>
        <p:nvSpPr>
          <p:cNvPr id="768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68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6803"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486400" y="1685925"/>
            <a:ext cx="2505075" cy="1057275"/>
          </a:xfrm>
          <a:prstGeom prst="rect">
            <a:avLst/>
          </a:prstGeom>
          <a:noFill/>
        </p:spPr>
      </p:pic>
      <p:sp>
        <p:nvSpPr>
          <p:cNvPr id="76805" name="Rectangle 5"/>
          <p:cNvSpPr>
            <a:spLocks noChangeArrowheads="1"/>
          </p:cNvSpPr>
          <p:nvPr/>
        </p:nvSpPr>
        <p:spPr bwMode="auto">
          <a:xfrm>
            <a:off x="0" y="1514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987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9873"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285875" y="1685925"/>
            <a:ext cx="2600325" cy="1057275"/>
          </a:xfrm>
          <a:prstGeom prst="rect">
            <a:avLst/>
          </a:prstGeom>
          <a:noFill/>
        </p:spPr>
      </p:pic>
      <p:sp>
        <p:nvSpPr>
          <p:cNvPr id="79875" name="Rectangle 3"/>
          <p:cNvSpPr>
            <a:spLocks noChangeArrowheads="1"/>
          </p:cNvSpPr>
          <p:nvPr/>
        </p:nvSpPr>
        <p:spPr bwMode="auto">
          <a:xfrm>
            <a:off x="0" y="1514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79876" name="Picture 4"/>
          <p:cNvPicPr>
            <a:picLocks noChangeAspect="1" noChangeArrowheads="1"/>
          </p:cNvPicPr>
          <p:nvPr/>
        </p:nvPicPr>
        <p:blipFill>
          <a:blip r:embed="rId5" cstate="print"/>
          <a:srcRect/>
          <a:stretch>
            <a:fillRect/>
          </a:stretch>
        </p:blipFill>
        <p:spPr bwMode="auto">
          <a:xfrm>
            <a:off x="533400" y="4724400"/>
            <a:ext cx="8083485" cy="2133600"/>
          </a:xfrm>
          <a:prstGeom prst="rect">
            <a:avLst/>
          </a:prstGeom>
          <a:noFill/>
          <a:ln w="9525">
            <a:noFill/>
            <a:miter lim="800000"/>
            <a:headEnd/>
            <a:tailEnd/>
          </a:ln>
        </p:spPr>
      </p:pic>
      <p:sp>
        <p:nvSpPr>
          <p:cNvPr id="13" name="TextBox 12"/>
          <p:cNvSpPr txBox="1"/>
          <p:nvPr/>
        </p:nvSpPr>
        <p:spPr>
          <a:xfrm>
            <a:off x="1905000" y="4419600"/>
            <a:ext cx="6019800" cy="461665"/>
          </a:xfrm>
          <a:prstGeom prst="rect">
            <a:avLst/>
          </a:prstGeom>
          <a:noFill/>
        </p:spPr>
        <p:txBody>
          <a:bodyPr wrap="square" rtlCol="0">
            <a:spAutoFit/>
          </a:bodyPr>
          <a:lstStyle/>
          <a:p>
            <a:r>
              <a:rPr lang="en-US" b="1" dirty="0">
                <a:latin typeface="Calibri" pitchFamily="34" charset="0"/>
                <a:cs typeface="Calibri" pitchFamily="34" charset="0"/>
              </a:rPr>
              <a:t>SSE					SST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0" y="304800"/>
            <a:ext cx="84582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a:ln>
                  <a:noFill/>
                </a:ln>
                <a:effectLst/>
                <a:uLnTx/>
                <a:uFillTx/>
                <a:latin typeface="Calibri" pitchFamily="34" charset="0"/>
                <a:ea typeface="+mj-ea"/>
                <a:cs typeface="Calibri" pitchFamily="34" charset="0"/>
              </a:rPr>
              <a:t>The Coefficient of Determination</a:t>
            </a:r>
          </a:p>
        </p:txBody>
      </p:sp>
      <p:sp>
        <p:nvSpPr>
          <p:cNvPr id="6" name="TextBox 5"/>
          <p:cNvSpPr txBox="1"/>
          <p:nvPr/>
        </p:nvSpPr>
        <p:spPr>
          <a:xfrm>
            <a:off x="0" y="1143000"/>
            <a:ext cx="9144000" cy="5447645"/>
          </a:xfrm>
          <a:prstGeom prst="rect">
            <a:avLst/>
          </a:prstGeom>
          <a:noFill/>
        </p:spPr>
        <p:txBody>
          <a:bodyPr wrap="square" rtlCol="0">
            <a:spAutoFit/>
          </a:bodyPr>
          <a:lstStyle/>
          <a:p>
            <a:r>
              <a:rPr lang="en-US" dirty="0">
                <a:latin typeface="Calibri" pitchFamily="34" charset="0"/>
                <a:cs typeface="Calibri" pitchFamily="34" charset="0"/>
              </a:rPr>
              <a:t>If SSE is the amount of variance in </a:t>
            </a:r>
            <a:r>
              <a:rPr lang="en-US" i="1" dirty="0">
                <a:latin typeface="Calibri" pitchFamily="34" charset="0"/>
                <a:cs typeface="Calibri" pitchFamily="34" charset="0"/>
              </a:rPr>
              <a:t>y</a:t>
            </a:r>
            <a:r>
              <a:rPr lang="en-US" dirty="0">
                <a:latin typeface="Calibri" pitchFamily="34" charset="0"/>
                <a:cs typeface="Calibri" pitchFamily="34" charset="0"/>
              </a:rPr>
              <a:t> unexplained by the regression model and SST is the total amount of variance in </a:t>
            </a:r>
            <a:r>
              <a:rPr lang="en-US" i="1" dirty="0">
                <a:latin typeface="Calibri" pitchFamily="34" charset="0"/>
                <a:cs typeface="Calibri" pitchFamily="34" charset="0"/>
              </a:rPr>
              <a:t>y</a:t>
            </a:r>
            <a:r>
              <a:rPr lang="en-US" dirty="0">
                <a:latin typeface="Calibri" pitchFamily="34" charset="0"/>
                <a:cs typeface="Calibri" pitchFamily="34" charset="0"/>
              </a:rPr>
              <a:t>, then SSE/SST is the </a:t>
            </a:r>
            <a:r>
              <a:rPr lang="en-US" i="1" dirty="0">
                <a:latin typeface="Calibri" pitchFamily="34" charset="0"/>
                <a:cs typeface="Calibri" pitchFamily="34" charset="0"/>
              </a:rPr>
              <a:t>proportion </a:t>
            </a:r>
            <a:r>
              <a:rPr lang="en-US" dirty="0">
                <a:latin typeface="Calibri" pitchFamily="34" charset="0"/>
                <a:cs typeface="Calibri" pitchFamily="34" charset="0"/>
              </a:rPr>
              <a:t>of total variance that is </a:t>
            </a:r>
            <a:r>
              <a:rPr lang="en-US" i="1" dirty="0">
                <a:latin typeface="Calibri" pitchFamily="34" charset="0"/>
                <a:cs typeface="Calibri" pitchFamily="34" charset="0"/>
              </a:rPr>
              <a:t>unexplained</a:t>
            </a:r>
            <a:r>
              <a:rPr lang="en-US" dirty="0">
                <a:latin typeface="Calibri" pitchFamily="34" charset="0"/>
                <a:cs typeface="Calibri" pitchFamily="34" charset="0"/>
              </a:rPr>
              <a:t> by the model. </a:t>
            </a:r>
          </a:p>
          <a:p>
            <a:endParaRPr lang="en-US" sz="1200" dirty="0">
              <a:latin typeface="Calibri" pitchFamily="34" charset="0"/>
              <a:cs typeface="Calibri" pitchFamily="34" charset="0"/>
            </a:endParaRPr>
          </a:p>
          <a:p>
            <a:r>
              <a:rPr lang="en-US" dirty="0">
                <a:latin typeface="Calibri" pitchFamily="34" charset="0"/>
                <a:cs typeface="Calibri" pitchFamily="34" charset="0"/>
              </a:rPr>
              <a:t>Then </a:t>
            </a:r>
            <a:r>
              <a:rPr lang="en-US" b="1" dirty="0">
                <a:solidFill>
                  <a:srgbClr val="FF0000"/>
                </a:solidFill>
                <a:latin typeface="Calibri" pitchFamily="34" charset="0"/>
                <a:cs typeface="Calibri" pitchFamily="34" charset="0"/>
              </a:rPr>
              <a:t>1 – SSE/SST = SSR/SST = R</a:t>
            </a:r>
            <a:r>
              <a:rPr lang="en-US" b="1" baseline="30000" dirty="0">
                <a:solidFill>
                  <a:srgbClr val="FF0000"/>
                </a:solidFill>
                <a:latin typeface="Calibri" pitchFamily="34" charset="0"/>
                <a:cs typeface="Calibri" pitchFamily="34" charset="0"/>
              </a:rPr>
              <a:t>2</a:t>
            </a:r>
            <a:r>
              <a:rPr lang="en-US" dirty="0">
                <a:latin typeface="Calibri" pitchFamily="34" charset="0"/>
                <a:cs typeface="Calibri" pitchFamily="34" charset="0"/>
              </a:rPr>
              <a:t>, called the </a:t>
            </a:r>
            <a:r>
              <a:rPr lang="en-US" b="1" dirty="0">
                <a:latin typeface="Calibri" pitchFamily="34" charset="0"/>
                <a:cs typeface="Calibri" pitchFamily="34" charset="0"/>
              </a:rPr>
              <a:t>coefficient of determination</a:t>
            </a:r>
            <a:r>
              <a:rPr lang="en-US" dirty="0">
                <a:latin typeface="Calibri" pitchFamily="34" charset="0"/>
                <a:cs typeface="Calibri" pitchFamily="34" charset="0"/>
              </a:rPr>
              <a:t>, is the proportion of observed variation in the dependent variable </a:t>
            </a:r>
            <a:r>
              <a:rPr lang="en-US" i="1" dirty="0">
                <a:latin typeface="Calibri" pitchFamily="34" charset="0"/>
                <a:cs typeface="Calibri" pitchFamily="34" charset="0"/>
              </a:rPr>
              <a:t>y</a:t>
            </a:r>
            <a:r>
              <a:rPr lang="en-US" dirty="0">
                <a:latin typeface="Calibri" pitchFamily="34" charset="0"/>
                <a:cs typeface="Calibri" pitchFamily="34" charset="0"/>
              </a:rPr>
              <a:t> that was </a:t>
            </a:r>
            <a:r>
              <a:rPr lang="en-US" i="1" dirty="0">
                <a:latin typeface="Calibri" pitchFamily="34" charset="0"/>
                <a:cs typeface="Calibri" pitchFamily="34" charset="0"/>
              </a:rPr>
              <a:t>explained</a:t>
            </a:r>
            <a:r>
              <a:rPr lang="en-US" dirty="0">
                <a:latin typeface="Calibri" pitchFamily="34" charset="0"/>
                <a:cs typeface="Calibri" pitchFamily="34" charset="0"/>
              </a:rPr>
              <a:t> by the model. Here, SSR is the </a:t>
            </a:r>
            <a:r>
              <a:rPr lang="en-US" b="1" dirty="0">
                <a:latin typeface="Calibri" pitchFamily="34" charset="0"/>
                <a:cs typeface="Calibri" pitchFamily="34" charset="0"/>
              </a:rPr>
              <a:t>regression sum of squares</a:t>
            </a:r>
            <a:r>
              <a:rPr lang="en-US" dirty="0">
                <a:latin typeface="Calibri" pitchFamily="34" charset="0"/>
                <a:cs typeface="Calibri" pitchFamily="34" charset="0"/>
              </a:rPr>
              <a:t>, and is calculated as </a:t>
            </a:r>
            <a:r>
              <a:rPr lang="en-US" dirty="0">
                <a:solidFill>
                  <a:srgbClr val="FF0000"/>
                </a:solidFill>
                <a:latin typeface="Calibri" pitchFamily="34" charset="0"/>
                <a:cs typeface="Calibri" pitchFamily="34" charset="0"/>
              </a:rPr>
              <a:t>SSR = SST – SSE</a:t>
            </a:r>
            <a:r>
              <a:rPr lang="en-US" dirty="0">
                <a:latin typeface="Calibri" pitchFamily="34" charset="0"/>
                <a:cs typeface="Calibri" pitchFamily="34" charset="0"/>
              </a:rPr>
              <a:t>.</a:t>
            </a:r>
            <a:endParaRPr lang="en-US" b="1" dirty="0">
              <a:latin typeface="Calibri" pitchFamily="34" charset="0"/>
              <a:cs typeface="Calibri" pitchFamily="34" charset="0"/>
            </a:endParaRPr>
          </a:p>
          <a:p>
            <a:endParaRPr lang="en-US" sz="1200" dirty="0">
              <a:latin typeface="Calibri" pitchFamily="34" charset="0"/>
              <a:cs typeface="Calibri" pitchFamily="34" charset="0"/>
            </a:endParaRPr>
          </a:p>
          <a:p>
            <a:r>
              <a:rPr lang="en-US" dirty="0">
                <a:latin typeface="Calibri" pitchFamily="34" charset="0"/>
                <a:cs typeface="Calibri" pitchFamily="34" charset="0"/>
              </a:rPr>
              <a:t>The higher the value of R</a:t>
            </a:r>
            <a:r>
              <a:rPr lang="en-US" baseline="30000" dirty="0">
                <a:latin typeface="Calibri" pitchFamily="34" charset="0"/>
                <a:cs typeface="Calibri" pitchFamily="34" charset="0"/>
              </a:rPr>
              <a:t>2</a:t>
            </a:r>
            <a:r>
              <a:rPr lang="en-US" dirty="0">
                <a:latin typeface="Calibri" pitchFamily="34" charset="0"/>
                <a:cs typeface="Calibri" pitchFamily="34" charset="0"/>
              </a:rPr>
              <a:t>, the more successful is the simple linear regression model in explaining the variation in the dependent variable y. If R</a:t>
            </a:r>
            <a:r>
              <a:rPr lang="en-US" baseline="30000" dirty="0">
                <a:latin typeface="Calibri" pitchFamily="34" charset="0"/>
                <a:cs typeface="Calibri" pitchFamily="34" charset="0"/>
              </a:rPr>
              <a:t>2</a:t>
            </a:r>
            <a:r>
              <a:rPr lang="en-US" dirty="0">
                <a:latin typeface="Calibri" pitchFamily="34" charset="0"/>
                <a:cs typeface="Calibri" pitchFamily="34" charset="0"/>
              </a:rPr>
              <a:t> is small, then you will usually want to look for another model, which either includes alternative, additional, or transformed predictors (more on additional and transformed predictors later).</a:t>
            </a:r>
          </a:p>
          <a:p>
            <a:endParaRPr lang="en-US" sz="1200" dirty="0">
              <a:latin typeface="Calibri" pitchFamily="34" charset="0"/>
              <a:cs typeface="Calibri" pitchFamily="34" charset="0"/>
            </a:endParaRPr>
          </a:p>
          <a:p>
            <a:r>
              <a:rPr lang="en-US" dirty="0">
                <a:latin typeface="Calibri" pitchFamily="34" charset="0"/>
                <a:cs typeface="Calibri" pitchFamily="34" charset="0"/>
              </a:rPr>
              <a:t>N.B.: R</a:t>
            </a:r>
            <a:r>
              <a:rPr lang="en-US" baseline="30000" dirty="0">
                <a:latin typeface="Calibri" pitchFamily="34" charset="0"/>
                <a:cs typeface="Calibri" pitchFamily="34" charset="0"/>
              </a:rPr>
              <a:t>2</a:t>
            </a:r>
            <a:r>
              <a:rPr lang="en-US" dirty="0">
                <a:latin typeface="Calibri" pitchFamily="34" charset="0"/>
                <a:cs typeface="Calibri" pitchFamily="34" charset="0"/>
              </a:rPr>
              <a:t> is the square of </a:t>
            </a:r>
            <a:r>
              <a:rPr lang="en-US" i="1" dirty="0">
                <a:latin typeface="Calibri" pitchFamily="34" charset="0"/>
                <a:cs typeface="Calibri" pitchFamily="34" charset="0"/>
              </a:rPr>
              <a:t>r</a:t>
            </a:r>
            <a:r>
              <a:rPr lang="en-US" dirty="0">
                <a:latin typeface="Calibri" pitchFamily="34" charset="0"/>
                <a:cs typeface="Calibri" pitchFamily="34" charset="0"/>
              </a:rPr>
              <a:t>, the correlation coefficient we saw earlier!</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0" y="304800"/>
            <a:ext cx="84582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a:ln>
                  <a:noFill/>
                </a:ln>
                <a:effectLst/>
                <a:uLnTx/>
                <a:uFillTx/>
                <a:latin typeface="Calibri" pitchFamily="34" charset="0"/>
                <a:ea typeface="+mj-ea"/>
                <a:cs typeface="Calibri" pitchFamily="34" charset="0"/>
              </a:rPr>
              <a:t>SSE,</a:t>
            </a:r>
            <a:r>
              <a:rPr kumimoji="0" lang="en-US" sz="3600" b="1" i="0" u="none" strike="noStrike" kern="0" cap="none" spc="0" normalizeH="0" noProof="0" dirty="0">
                <a:ln>
                  <a:noFill/>
                </a:ln>
                <a:effectLst/>
                <a:uLnTx/>
                <a:uFillTx/>
                <a:latin typeface="Calibri" pitchFamily="34" charset="0"/>
                <a:ea typeface="+mj-ea"/>
                <a:cs typeface="Calibri" pitchFamily="34" charset="0"/>
              </a:rPr>
              <a:t> SSR and SST – Acronym Fiasco</a:t>
            </a:r>
            <a:endParaRPr kumimoji="0" lang="en-US" sz="3600" b="1" i="0" u="none" strike="noStrike" kern="0" cap="none" spc="0" normalizeH="0" baseline="0" noProof="0" dirty="0">
              <a:ln>
                <a:noFill/>
              </a:ln>
              <a:effectLst/>
              <a:uLnTx/>
              <a:uFillTx/>
              <a:latin typeface="Calibri" pitchFamily="34" charset="0"/>
              <a:ea typeface="+mj-ea"/>
              <a:cs typeface="Calibri"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972492281"/>
              </p:ext>
            </p:extLst>
          </p:nvPr>
        </p:nvGraphicFramePr>
        <p:xfrm>
          <a:off x="1133475" y="1371600"/>
          <a:ext cx="6875813" cy="4128135"/>
        </p:xfrm>
        <a:graphic>
          <a:graphicData uri="http://schemas.openxmlformats.org/drawingml/2006/table">
            <a:tbl>
              <a:tblPr>
                <a:tableStyleId>{5C22544A-7EE6-4342-B048-85BDC9FD1C3A}</a:tableStyleId>
              </a:tblPr>
              <a:tblGrid>
                <a:gridCol w="2235530">
                  <a:extLst>
                    <a:ext uri="{9D8B030D-6E8A-4147-A177-3AD203B41FA5}">
                      <a16:colId xmlns:a16="http://schemas.microsoft.com/office/drawing/2014/main" val="20000"/>
                    </a:ext>
                  </a:extLst>
                </a:gridCol>
                <a:gridCol w="1264722">
                  <a:extLst>
                    <a:ext uri="{9D8B030D-6E8A-4147-A177-3AD203B41FA5}">
                      <a16:colId xmlns:a16="http://schemas.microsoft.com/office/drawing/2014/main" val="20001"/>
                    </a:ext>
                  </a:extLst>
                </a:gridCol>
                <a:gridCol w="3375561">
                  <a:extLst>
                    <a:ext uri="{9D8B030D-6E8A-4147-A177-3AD203B41FA5}">
                      <a16:colId xmlns:a16="http://schemas.microsoft.com/office/drawing/2014/main" val="20002"/>
                    </a:ext>
                  </a:extLst>
                </a:gridCol>
              </a:tblGrid>
              <a:tr h="374073">
                <a:tc gridSpan="3">
                  <a:txBody>
                    <a:bodyPr/>
                    <a:lstStyle/>
                    <a:p>
                      <a:pPr algn="ctr" fontAlgn="b"/>
                      <a:r>
                        <a:rPr lang="en-US" sz="2400" b="1" i="0" u="none" strike="noStrike" dirty="0">
                          <a:solidFill>
                            <a:srgbClr val="000000"/>
                          </a:solidFill>
                          <a:effectLst/>
                          <a:latin typeface="Calibri" panose="020F0502020204030204" pitchFamily="34" charset="0"/>
                        </a:rPr>
                        <a:t>SSE</a:t>
                      </a:r>
                    </a:p>
                  </a:txBody>
                  <a:tcPr marL="9525" marR="9525" marT="9525" marB="0" anchor="b">
                    <a:lnT w="12700" cap="flat" cmpd="sng" algn="ctr">
                      <a:noFill/>
                      <a:prstDash val="solid"/>
                      <a:round/>
                      <a:headEnd type="none" w="med" len="med"/>
                      <a:tailEnd type="none" w="med" len="med"/>
                    </a:lnT>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4073">
                <a:tc>
                  <a:txBody>
                    <a:bodyPr/>
                    <a:lstStyle/>
                    <a:p>
                      <a:pPr algn="l" fontAlgn="b"/>
                      <a:r>
                        <a:rPr lang="en-US" sz="2400" b="0" i="0" u="none" strike="noStrike" dirty="0">
                          <a:solidFill>
                            <a:srgbClr val="000000"/>
                          </a:solidFill>
                          <a:effectLst/>
                          <a:latin typeface="Calibri" panose="020F0502020204030204" pitchFamily="34" charset="0"/>
                        </a:rPr>
                        <a:t>What we call it</a:t>
                      </a:r>
                    </a:p>
                  </a:txBody>
                  <a:tcPr marL="9525" marR="9525" marT="9525" marB="0" anchor="b"/>
                </a:tc>
                <a:tc>
                  <a:txBody>
                    <a:bodyPr/>
                    <a:lstStyle/>
                    <a:p>
                      <a:pPr algn="l" fontAlgn="b"/>
                      <a:r>
                        <a:rPr lang="en-US" sz="2400" b="0" i="0" u="none" strike="noStrike" dirty="0">
                          <a:solidFill>
                            <a:srgbClr val="000000"/>
                          </a:solidFill>
                          <a:effectLst/>
                          <a:latin typeface="Calibri" panose="020F0502020204030204" pitchFamily="34" charset="0"/>
                        </a:rPr>
                        <a:t>SSE</a:t>
                      </a:r>
                    </a:p>
                  </a:txBody>
                  <a:tcPr marL="9525" marR="9525" marT="9525" marB="0" anchor="b"/>
                </a:tc>
                <a:tc>
                  <a:txBody>
                    <a:bodyPr/>
                    <a:lstStyle/>
                    <a:p>
                      <a:pPr algn="l" fontAlgn="b"/>
                      <a:r>
                        <a:rPr lang="en-US" sz="2400" b="0" i="0" u="none" strike="noStrike">
                          <a:solidFill>
                            <a:srgbClr val="000000"/>
                          </a:solidFill>
                          <a:effectLst/>
                          <a:latin typeface="Calibri" panose="020F0502020204030204" pitchFamily="34" charset="0"/>
                        </a:rPr>
                        <a:t>Sum of squared errors</a:t>
                      </a:r>
                    </a:p>
                  </a:txBody>
                  <a:tcPr marL="9525" marR="9525" marT="9525" marB="0" anchor="b"/>
                </a:tc>
                <a:extLst>
                  <a:ext uri="{0D108BD9-81ED-4DB2-BD59-A6C34878D82A}">
                    <a16:rowId xmlns:a16="http://schemas.microsoft.com/office/drawing/2014/main" val="10001"/>
                  </a:ext>
                </a:extLst>
              </a:tr>
              <a:tr h="374073">
                <a:tc rowSpan="3">
                  <a:txBody>
                    <a:bodyPr/>
                    <a:lstStyle/>
                    <a:p>
                      <a:pPr algn="l" fontAlgn="ctr"/>
                      <a:r>
                        <a:rPr lang="en-US" sz="2400" b="0" i="0" u="none" strike="noStrike" dirty="0">
                          <a:solidFill>
                            <a:srgbClr val="000000"/>
                          </a:solidFill>
                          <a:effectLst/>
                          <a:latin typeface="Calibri" panose="020F0502020204030204" pitchFamily="34" charset="0"/>
                        </a:rPr>
                        <a:t>Other names</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en-US" sz="2400" b="0" i="1" u="none" strike="noStrike" dirty="0">
                          <a:solidFill>
                            <a:srgbClr val="FF0000"/>
                          </a:solidFill>
                          <a:effectLst/>
                          <a:latin typeface="Calibri" panose="020F0502020204030204" pitchFamily="34" charset="0"/>
                        </a:rPr>
                        <a:t>SSR</a:t>
                      </a:r>
                    </a:p>
                  </a:txBody>
                  <a:tcPr marL="9525" marR="9525" marT="9525" marB="0" anchor="b"/>
                </a:tc>
                <a:tc>
                  <a:txBody>
                    <a:bodyPr/>
                    <a:lstStyle/>
                    <a:p>
                      <a:pPr algn="l" fontAlgn="b"/>
                      <a:r>
                        <a:rPr lang="en-US" sz="2400" b="0" i="0" u="none" strike="noStrike" dirty="0">
                          <a:solidFill>
                            <a:srgbClr val="000000"/>
                          </a:solidFill>
                          <a:effectLst/>
                          <a:latin typeface="Calibri" panose="020F0502020204030204" pitchFamily="34" charset="0"/>
                        </a:rPr>
                        <a:t>Sum of squared residuals</a:t>
                      </a:r>
                    </a:p>
                  </a:txBody>
                  <a:tcPr marL="9525" marR="9525" marT="9525" marB="0" anchor="b"/>
                </a:tc>
                <a:extLst>
                  <a:ext uri="{0D108BD9-81ED-4DB2-BD59-A6C34878D82A}">
                    <a16:rowId xmlns:a16="http://schemas.microsoft.com/office/drawing/2014/main" val="10002"/>
                  </a:ext>
                </a:extLst>
              </a:tr>
              <a:tr h="374073">
                <a:tc vMerge="1">
                  <a:txBody>
                    <a:bodyPr/>
                    <a:lstStyle/>
                    <a:p>
                      <a:endParaRPr lang="en-US"/>
                    </a:p>
                  </a:txBody>
                  <a:tcPr/>
                </a:tc>
                <a:tc>
                  <a:txBody>
                    <a:bodyPr/>
                    <a:lstStyle/>
                    <a:p>
                      <a:pPr algn="l" fontAlgn="b"/>
                      <a:r>
                        <a:rPr lang="en-US" sz="2400" b="0" i="0" u="none" strike="noStrike" dirty="0">
                          <a:solidFill>
                            <a:srgbClr val="000000"/>
                          </a:solidFill>
                          <a:effectLst/>
                          <a:latin typeface="Calibri" panose="020F0502020204030204" pitchFamily="34" charset="0"/>
                        </a:rPr>
                        <a:t>ESS</a:t>
                      </a:r>
                    </a:p>
                  </a:txBody>
                  <a:tcPr marL="9525" marR="9525" marT="9525" marB="0" anchor="b"/>
                </a:tc>
                <a:tc>
                  <a:txBody>
                    <a:bodyPr/>
                    <a:lstStyle/>
                    <a:p>
                      <a:pPr algn="l" fontAlgn="b"/>
                      <a:r>
                        <a:rPr lang="en-US" sz="2400" b="0" i="0" u="none" strike="noStrike" dirty="0">
                          <a:solidFill>
                            <a:srgbClr val="000000"/>
                          </a:solidFill>
                          <a:effectLst/>
                          <a:latin typeface="Calibri" panose="020F0502020204030204" pitchFamily="34" charset="0"/>
                        </a:rPr>
                        <a:t>Error sum of squares</a:t>
                      </a:r>
                    </a:p>
                  </a:txBody>
                  <a:tcPr marL="9525" marR="9525" marT="9525" marB="0" anchor="b"/>
                </a:tc>
                <a:extLst>
                  <a:ext uri="{0D108BD9-81ED-4DB2-BD59-A6C34878D82A}">
                    <a16:rowId xmlns:a16="http://schemas.microsoft.com/office/drawing/2014/main" val="10003"/>
                  </a:ext>
                </a:extLst>
              </a:tr>
              <a:tr h="374073">
                <a:tc vMerge="1">
                  <a:txBody>
                    <a:bodyPr/>
                    <a:lstStyle/>
                    <a:p>
                      <a:endParaRPr lang="en-US"/>
                    </a:p>
                  </a:txBody>
                  <a:tcPr/>
                </a:tc>
                <a:tc>
                  <a:txBody>
                    <a:bodyPr/>
                    <a:lstStyle/>
                    <a:p>
                      <a:pPr algn="l" fontAlgn="b"/>
                      <a:r>
                        <a:rPr lang="en-US" sz="2400" b="0" i="1" u="none" strike="noStrike" dirty="0">
                          <a:solidFill>
                            <a:srgbClr val="FF0000"/>
                          </a:solidFill>
                          <a:effectLst/>
                          <a:latin typeface="Calibri" panose="020F0502020204030204" pitchFamily="34" charset="0"/>
                        </a:rPr>
                        <a:t>RSS</a:t>
                      </a:r>
                    </a:p>
                  </a:txBody>
                  <a:tcPr marL="9525" marR="9525" marT="9525" marB="0" anchor="b">
                    <a:lnB w="12700" cap="flat" cmpd="sng" algn="ctr">
                      <a:solidFill>
                        <a:schemeClr val="tx1"/>
                      </a:solidFill>
                      <a:prstDash val="solid"/>
                      <a:round/>
                      <a:headEnd type="none" w="med" len="med"/>
                      <a:tailEnd type="none" w="med" len="med"/>
                    </a:lnB>
                  </a:tcPr>
                </a:tc>
                <a:tc>
                  <a:txBody>
                    <a:bodyPr/>
                    <a:lstStyle/>
                    <a:p>
                      <a:pPr algn="l" fontAlgn="b"/>
                      <a:r>
                        <a:rPr lang="en-US" sz="2400" b="0" i="0" u="none" strike="noStrike" dirty="0">
                          <a:solidFill>
                            <a:srgbClr val="000000"/>
                          </a:solidFill>
                          <a:effectLst/>
                          <a:latin typeface="Calibri" panose="020F0502020204030204" pitchFamily="34" charset="0"/>
                        </a:rPr>
                        <a:t>Residual sum of squares</a:t>
                      </a: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4073">
                <a:tc gridSpan="3">
                  <a:txBody>
                    <a:bodyPr/>
                    <a:lstStyle/>
                    <a:p>
                      <a:pPr algn="ctr" fontAlgn="b"/>
                      <a:r>
                        <a:rPr lang="en-US" sz="2400" b="1" i="0" u="none" strike="noStrike" dirty="0">
                          <a:solidFill>
                            <a:srgbClr val="000000"/>
                          </a:solidFill>
                          <a:effectLst/>
                          <a:latin typeface="Calibri" panose="020F0502020204030204" pitchFamily="34" charset="0"/>
                        </a:rPr>
                        <a:t>SST</a:t>
                      </a:r>
                    </a:p>
                  </a:txBody>
                  <a:tcPr marL="9525" marR="9525" marT="9525" marB="0" anchor="b">
                    <a:lnT w="12700" cap="flat" cmpd="sng" algn="ctr">
                      <a:solidFill>
                        <a:schemeClr val="tx1"/>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374073">
                <a:tc>
                  <a:txBody>
                    <a:bodyPr/>
                    <a:lstStyle/>
                    <a:p>
                      <a:pPr algn="l" fontAlgn="b"/>
                      <a:r>
                        <a:rPr lang="en-US" sz="2400" b="0" i="0" u="none" strike="noStrike" dirty="0">
                          <a:solidFill>
                            <a:srgbClr val="000000"/>
                          </a:solidFill>
                          <a:effectLst/>
                          <a:latin typeface="Calibri" panose="020F0502020204030204" pitchFamily="34" charset="0"/>
                        </a:rPr>
                        <a:t>What we call it</a:t>
                      </a:r>
                    </a:p>
                  </a:txBody>
                  <a:tcPr marL="9525" marR="9525" marT="9525" marB="0" anchor="b">
                    <a:lnB w="12700" cap="flat" cmpd="sng" algn="ctr">
                      <a:solidFill>
                        <a:schemeClr val="tx1"/>
                      </a:solidFill>
                      <a:prstDash val="solid"/>
                      <a:round/>
                      <a:headEnd type="none" w="med" len="med"/>
                      <a:tailEnd type="none" w="med" len="med"/>
                    </a:lnB>
                  </a:tcPr>
                </a:tc>
                <a:tc>
                  <a:txBody>
                    <a:bodyPr/>
                    <a:lstStyle/>
                    <a:p>
                      <a:pPr algn="l" fontAlgn="b"/>
                      <a:r>
                        <a:rPr lang="en-US" sz="2400" b="0" i="0" u="none" strike="noStrike" dirty="0">
                          <a:solidFill>
                            <a:srgbClr val="000000"/>
                          </a:solidFill>
                          <a:effectLst/>
                          <a:latin typeface="Calibri" panose="020F0502020204030204" pitchFamily="34" charset="0"/>
                        </a:rPr>
                        <a:t>SST</a:t>
                      </a:r>
                    </a:p>
                  </a:txBody>
                  <a:tcPr marL="9525" marR="9525" marT="9525" marB="0" anchor="b">
                    <a:lnB w="12700" cap="flat" cmpd="sng" algn="ctr">
                      <a:solidFill>
                        <a:schemeClr val="tx1"/>
                      </a:solidFill>
                      <a:prstDash val="solid"/>
                      <a:round/>
                      <a:headEnd type="none" w="med" len="med"/>
                      <a:tailEnd type="none" w="med" len="med"/>
                    </a:lnB>
                  </a:tcPr>
                </a:tc>
                <a:tc>
                  <a:txBody>
                    <a:bodyPr/>
                    <a:lstStyle/>
                    <a:p>
                      <a:pPr algn="l" fontAlgn="b"/>
                      <a:r>
                        <a:rPr lang="en-US" sz="2400" b="0" i="0" u="none" strike="noStrike" dirty="0">
                          <a:solidFill>
                            <a:srgbClr val="000000"/>
                          </a:solidFill>
                          <a:effectLst/>
                          <a:latin typeface="Calibri" panose="020F0502020204030204" pitchFamily="34" charset="0"/>
                        </a:rPr>
                        <a:t>Total sum of squares</a:t>
                      </a: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4073">
                <a:tc gridSpan="3">
                  <a:txBody>
                    <a:bodyPr/>
                    <a:lstStyle/>
                    <a:p>
                      <a:pPr algn="ctr" fontAlgn="b"/>
                      <a:r>
                        <a:rPr lang="en-US" sz="2400" b="1" i="0" u="none" strike="noStrike" dirty="0">
                          <a:solidFill>
                            <a:srgbClr val="000000"/>
                          </a:solidFill>
                          <a:effectLst/>
                          <a:latin typeface="Calibri" panose="020F0502020204030204" pitchFamily="34" charset="0"/>
                        </a:rPr>
                        <a:t>SSM</a:t>
                      </a:r>
                    </a:p>
                  </a:txBody>
                  <a:tcPr marL="9525" marR="9525" marT="9525" marB="0" anchor="b">
                    <a:lnT w="12700" cap="flat" cmpd="sng" algn="ctr">
                      <a:solidFill>
                        <a:schemeClr val="tx1"/>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374073">
                <a:tc>
                  <a:txBody>
                    <a:bodyPr/>
                    <a:lstStyle/>
                    <a:p>
                      <a:pPr algn="l" fontAlgn="b"/>
                      <a:r>
                        <a:rPr lang="en-US" sz="2400" b="0" i="0" u="none" strike="noStrike">
                          <a:solidFill>
                            <a:srgbClr val="000000"/>
                          </a:solidFill>
                          <a:effectLst/>
                          <a:latin typeface="Calibri" panose="020F0502020204030204" pitchFamily="34" charset="0"/>
                        </a:rPr>
                        <a:t>What we call it</a:t>
                      </a:r>
                    </a:p>
                  </a:txBody>
                  <a:tcPr marL="9525" marR="9525" marT="9525" marB="0" anchor="b"/>
                </a:tc>
                <a:tc>
                  <a:txBody>
                    <a:bodyPr/>
                    <a:lstStyle/>
                    <a:p>
                      <a:pPr algn="l" fontAlgn="b"/>
                      <a:r>
                        <a:rPr lang="en-US" sz="2400" b="0" i="1" u="none" strike="noStrike" dirty="0">
                          <a:solidFill>
                            <a:srgbClr val="FF0000"/>
                          </a:solidFill>
                          <a:effectLst/>
                          <a:latin typeface="Calibri" panose="020F0502020204030204" pitchFamily="34" charset="0"/>
                        </a:rPr>
                        <a:t>SSR</a:t>
                      </a:r>
                    </a:p>
                  </a:txBody>
                  <a:tcPr marL="9525" marR="9525" marT="9525" marB="0" anchor="b"/>
                </a:tc>
                <a:tc>
                  <a:txBody>
                    <a:bodyPr/>
                    <a:lstStyle/>
                    <a:p>
                      <a:pPr algn="l" fontAlgn="b"/>
                      <a:r>
                        <a:rPr lang="en-US" sz="2400" b="0" i="0" u="none" strike="noStrike" dirty="0">
                          <a:solidFill>
                            <a:srgbClr val="000000"/>
                          </a:solidFill>
                          <a:effectLst/>
                          <a:latin typeface="Calibri" panose="020F0502020204030204" pitchFamily="34" charset="0"/>
                        </a:rPr>
                        <a:t>Regression sum of squares</a:t>
                      </a:r>
                    </a:p>
                  </a:txBody>
                  <a:tcPr marL="9525" marR="9525" marT="9525" marB="0" anchor="b"/>
                </a:tc>
                <a:extLst>
                  <a:ext uri="{0D108BD9-81ED-4DB2-BD59-A6C34878D82A}">
                    <a16:rowId xmlns:a16="http://schemas.microsoft.com/office/drawing/2014/main" val="10008"/>
                  </a:ext>
                </a:extLst>
              </a:tr>
              <a:tr h="374073">
                <a:tc rowSpan="2">
                  <a:txBody>
                    <a:bodyPr/>
                    <a:lstStyle/>
                    <a:p>
                      <a:pPr algn="l" fontAlgn="ctr"/>
                      <a:r>
                        <a:rPr lang="en-US" sz="2400" b="0" i="0" u="none" strike="noStrike">
                          <a:solidFill>
                            <a:srgbClr val="000000"/>
                          </a:solidFill>
                          <a:effectLst/>
                          <a:latin typeface="Calibri" panose="020F0502020204030204" pitchFamily="34" charset="0"/>
                        </a:rPr>
                        <a:t>Other names</a:t>
                      </a:r>
                    </a:p>
                  </a:txBody>
                  <a:tcPr marL="9525" marR="9525" marT="9525" marB="0" anchor="ctr"/>
                </a:tc>
                <a:tc>
                  <a:txBody>
                    <a:bodyPr/>
                    <a:lstStyle/>
                    <a:p>
                      <a:pPr algn="l" fontAlgn="b"/>
                      <a:r>
                        <a:rPr lang="en-US" sz="2400" b="0" i="1" u="none" strike="noStrike" dirty="0">
                          <a:solidFill>
                            <a:srgbClr val="FF0000"/>
                          </a:solidFill>
                          <a:effectLst/>
                          <a:latin typeface="Calibri" panose="020F0502020204030204" pitchFamily="34" charset="0"/>
                        </a:rPr>
                        <a:t>RSS</a:t>
                      </a:r>
                    </a:p>
                  </a:txBody>
                  <a:tcPr marL="9525" marR="9525" marT="9525" marB="0" anchor="b"/>
                </a:tc>
                <a:tc>
                  <a:txBody>
                    <a:bodyPr/>
                    <a:lstStyle/>
                    <a:p>
                      <a:pPr algn="l" fontAlgn="b"/>
                      <a:r>
                        <a:rPr lang="en-US" sz="2400" b="0" i="0" u="none" strike="noStrike" dirty="0">
                          <a:solidFill>
                            <a:srgbClr val="000000"/>
                          </a:solidFill>
                          <a:effectLst/>
                          <a:latin typeface="Calibri" panose="020F0502020204030204" pitchFamily="34" charset="0"/>
                        </a:rPr>
                        <a:t>Regression sum of squares</a:t>
                      </a:r>
                    </a:p>
                  </a:txBody>
                  <a:tcPr marL="9525" marR="9525" marT="9525" marB="0" anchor="b"/>
                </a:tc>
                <a:extLst>
                  <a:ext uri="{0D108BD9-81ED-4DB2-BD59-A6C34878D82A}">
                    <a16:rowId xmlns:a16="http://schemas.microsoft.com/office/drawing/2014/main" val="10009"/>
                  </a:ext>
                </a:extLst>
              </a:tr>
              <a:tr h="374073">
                <a:tc vMerge="1">
                  <a:txBody>
                    <a:bodyPr/>
                    <a:lstStyle/>
                    <a:p>
                      <a:endParaRPr lang="en-US"/>
                    </a:p>
                  </a:txBody>
                  <a:tcPr/>
                </a:tc>
                <a:tc>
                  <a:txBody>
                    <a:bodyPr/>
                    <a:lstStyle/>
                    <a:p>
                      <a:pPr algn="l" fontAlgn="b"/>
                      <a:r>
                        <a:rPr lang="en-US" sz="2400" b="0" i="0" u="none" strike="noStrike" dirty="0">
                          <a:solidFill>
                            <a:srgbClr val="000000"/>
                          </a:solidFill>
                          <a:effectLst/>
                          <a:latin typeface="Calibri" panose="020F0502020204030204" pitchFamily="34" charset="0"/>
                        </a:rPr>
                        <a:t>SSM</a:t>
                      </a:r>
                    </a:p>
                  </a:txBody>
                  <a:tcPr marL="9525" marR="9525" marT="9525" marB="0" anchor="b"/>
                </a:tc>
                <a:tc>
                  <a:txBody>
                    <a:bodyPr/>
                    <a:lstStyle/>
                    <a:p>
                      <a:pPr algn="l" fontAlgn="b"/>
                      <a:r>
                        <a:rPr lang="en-US" sz="2400" b="0" i="0" u="none" strike="noStrike" dirty="0">
                          <a:solidFill>
                            <a:srgbClr val="000000"/>
                          </a:solidFill>
                          <a:effectLst/>
                          <a:latin typeface="Calibri" panose="020F0502020204030204" pitchFamily="34" charset="0"/>
                        </a:rPr>
                        <a:t>Model sum of squares</a:t>
                      </a:r>
                    </a:p>
                  </a:txBody>
                  <a:tcPr marL="9525" marR="9525" marT="9525" marB="0" anchor="b"/>
                </a:tc>
                <a:extLst>
                  <a:ext uri="{0D108BD9-81ED-4DB2-BD59-A6C34878D82A}">
                    <a16:rowId xmlns:a16="http://schemas.microsoft.com/office/drawing/2014/main" val="10010"/>
                  </a:ext>
                </a:extLst>
              </a:tr>
            </a:tbl>
          </a:graphicData>
        </a:graphic>
      </p:graphicFrame>
      <p:sp>
        <p:nvSpPr>
          <p:cNvPr id="4" name="TextBox 3">
            <a:extLst>
              <a:ext uri="{FF2B5EF4-FFF2-40B4-BE49-F238E27FC236}">
                <a16:creationId xmlns:a16="http://schemas.microsoft.com/office/drawing/2014/main" id="{0845E1A8-04F9-45F8-B9DE-45F18D787BC3}"/>
              </a:ext>
            </a:extLst>
          </p:cNvPr>
          <p:cNvSpPr txBox="1"/>
          <p:nvPr/>
        </p:nvSpPr>
        <p:spPr>
          <a:xfrm>
            <a:off x="-619" y="5638800"/>
            <a:ext cx="9144000" cy="1200329"/>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See files: </a:t>
            </a:r>
          </a:p>
          <a:p>
            <a:r>
              <a:rPr lang="en-US" b="1" i="1" dirty="0">
                <a:solidFill>
                  <a:schemeClr val="accent2"/>
                </a:solidFill>
                <a:latin typeface="Calibri" panose="020F0502020204030204" pitchFamily="34" charset="0"/>
                <a:cs typeface="Calibri" panose="020F0502020204030204" pitchFamily="34" charset="0"/>
              </a:rPr>
              <a:t>Lecture 5 – SSE vs. SST.docx</a:t>
            </a:r>
          </a:p>
          <a:p>
            <a:r>
              <a:rPr lang="en-US" b="1" i="1" dirty="0">
                <a:solidFill>
                  <a:schemeClr val="accent2"/>
                </a:solidFill>
                <a:latin typeface="Calibri" panose="020F0502020204030204" pitchFamily="34" charset="0"/>
                <a:cs typeface="Calibri" panose="020F0502020204030204" pitchFamily="34" charset="0"/>
              </a:rPr>
              <a:t>Lecture 5 – A Detailed Regression Example.docx</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11912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5075"/>
            <a:ext cx="8458200" cy="838200"/>
          </a:xfrm>
        </p:spPr>
        <p:txBody>
          <a:bodyPr/>
          <a:lstStyle/>
          <a:p>
            <a:pPr algn="l"/>
            <a:r>
              <a:rPr lang="en-US" b="1" dirty="0">
                <a:solidFill>
                  <a:schemeClr val="tx1"/>
                </a:solidFill>
                <a:latin typeface="Calibri" pitchFamily="34" charset="0"/>
                <a:cs typeface="Calibri" pitchFamily="34" charset="0"/>
              </a:rPr>
              <a:t>Example</a:t>
            </a:r>
          </a:p>
        </p:txBody>
      </p:sp>
      <p:pic>
        <p:nvPicPr>
          <p:cNvPr id="4" name="Picture 667"/>
          <p:cNvPicPr>
            <a:picLocks noChangeAspect="1" noChangeArrowheads="1"/>
          </p:cNvPicPr>
          <p:nvPr/>
        </p:nvPicPr>
        <p:blipFill>
          <a:blip r:embed="rId2" cstate="print"/>
          <a:srcRect/>
          <a:stretch>
            <a:fillRect/>
          </a:stretch>
        </p:blipFill>
        <p:spPr bwMode="auto">
          <a:xfrm>
            <a:off x="152400" y="1037338"/>
            <a:ext cx="8868510" cy="5439661"/>
          </a:xfrm>
          <a:prstGeom prst="rect">
            <a:avLst/>
          </a:prstGeom>
          <a:noFill/>
        </p:spPr>
      </p:pic>
      <p:sp>
        <p:nvSpPr>
          <p:cNvPr id="3" name="TextBox 2">
            <a:extLst>
              <a:ext uri="{FF2B5EF4-FFF2-40B4-BE49-F238E27FC236}">
                <a16:creationId xmlns:a16="http://schemas.microsoft.com/office/drawing/2014/main" id="{B79FE604-A0A0-4811-92C8-48FAD94D487B}"/>
              </a:ext>
            </a:extLst>
          </p:cNvPr>
          <p:cNvSpPr txBox="1"/>
          <p:nvPr/>
        </p:nvSpPr>
        <p:spPr>
          <a:xfrm>
            <a:off x="152400" y="6476999"/>
            <a:ext cx="8686800" cy="46166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Take a look at the file </a:t>
            </a:r>
            <a:r>
              <a:rPr lang="en-US" b="1" i="1" dirty="0">
                <a:solidFill>
                  <a:schemeClr val="accent2"/>
                </a:solidFill>
                <a:latin typeface="Calibri" panose="020F0502020204030204" pitchFamily="34" charset="0"/>
                <a:cs typeface="Calibri" panose="020F0502020204030204" pitchFamily="34" charset="0"/>
              </a:rPr>
              <a:t>Lecture 3 – Correlations.xlsx</a:t>
            </a:r>
            <a:r>
              <a:rPr lang="en-US" dirty="0">
                <a:latin typeface="Calibri" panose="020F0502020204030204" pitchFamily="34" charset="0"/>
                <a:cs typeface="Calibri" panose="020F0502020204030204" pitchFamily="34" charset="0"/>
              </a:rPr>
              <a:t> for this example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8458200" cy="762000"/>
          </a:xfrm>
        </p:spPr>
        <p:txBody>
          <a:bodyPr/>
          <a:lstStyle/>
          <a:p>
            <a:pPr algn="l"/>
            <a:r>
              <a:rPr lang="en-US" sz="3600" b="1" dirty="0">
                <a:solidFill>
                  <a:schemeClr val="tx1"/>
                </a:solidFill>
                <a:latin typeface="Calibri" pitchFamily="34" charset="0"/>
                <a:cs typeface="Calibri" pitchFamily="34" charset="0"/>
              </a:rPr>
              <a:t>Inferences About the Slope Parameter </a:t>
            </a:r>
            <a:r>
              <a:rPr lang="el-GR" sz="3600" b="1" dirty="0">
                <a:solidFill>
                  <a:schemeClr val="tx1"/>
                </a:solidFill>
                <a:latin typeface="Calibri" pitchFamily="34" charset="0"/>
                <a:cs typeface="Calibri" pitchFamily="34" charset="0"/>
              </a:rPr>
              <a:t>β</a:t>
            </a:r>
            <a:r>
              <a:rPr lang="en-US" sz="1800" b="1" dirty="0">
                <a:solidFill>
                  <a:schemeClr val="tx1"/>
                </a:solidFill>
                <a:latin typeface="Calibri" pitchFamily="34" charset="0"/>
                <a:cs typeface="Calibri" pitchFamily="34" charset="0"/>
              </a:rPr>
              <a:t>1</a:t>
            </a:r>
            <a:endParaRPr lang="en-US" sz="3600" b="1" dirty="0">
              <a:solidFill>
                <a:schemeClr val="tx1"/>
              </a:solidFill>
              <a:latin typeface="Calibri" pitchFamily="34" charset="0"/>
              <a:cs typeface="Calibri"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0" y="1143000"/>
                <a:ext cx="9144000" cy="2444708"/>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Calibri" pitchFamily="34" charset="0"/>
                    <a:cs typeface="Calibri" pitchFamily="34" charset="0"/>
                  </a:rPr>
                  <a:t>The slope </a:t>
                </a:r>
                <a:r>
                  <a:rPr lang="el-GR" sz="2000" dirty="0">
                    <a:latin typeface="Calibri" pitchFamily="34" charset="0"/>
                    <a:cs typeface="Calibri" pitchFamily="34" charset="0"/>
                  </a:rPr>
                  <a:t>β</a:t>
                </a:r>
                <a:r>
                  <a:rPr lang="en-US" sz="1100" dirty="0">
                    <a:latin typeface="Calibri" pitchFamily="34" charset="0"/>
                    <a:cs typeface="Calibri" pitchFamily="34" charset="0"/>
                  </a:rPr>
                  <a:t>1</a:t>
                </a:r>
                <a:r>
                  <a:rPr lang="en-US" sz="2000" dirty="0">
                    <a:latin typeface="Calibri" pitchFamily="34" charset="0"/>
                    <a:cs typeface="Calibri" pitchFamily="34" charset="0"/>
                  </a:rPr>
                  <a:t> of the population regression line is the true average change in the dependent variable y associated with a 1-unit increase in the predictor x. </a:t>
                </a:r>
              </a:p>
              <a:p>
                <a:pPr marL="171450" indent="-171450">
                  <a:buFont typeface="Arial" panose="020B0604020202020204" pitchFamily="34" charset="0"/>
                  <a:buChar char="•"/>
                </a:pPr>
                <a:endParaRPr lang="en-US" sz="1000" dirty="0">
                  <a:latin typeface="Calibri" pitchFamily="34" charset="0"/>
                  <a:cs typeface="Calibri" pitchFamily="34" charset="0"/>
                </a:endParaRPr>
              </a:p>
              <a:p>
                <a:pPr marL="342900" indent="-342900">
                  <a:buFont typeface="Arial" panose="020B0604020202020204" pitchFamily="34" charset="0"/>
                  <a:buChar char="•"/>
                </a:pPr>
                <a:r>
                  <a:rPr lang="en-US" sz="2000" dirty="0">
                    <a:latin typeface="Calibri" pitchFamily="34" charset="0"/>
                    <a:cs typeface="Calibri" pitchFamily="34" charset="0"/>
                  </a:rPr>
                  <a:t>Calculated from sample data, the slope of the least squares regression line,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ea typeface="Cambria Math"/>
                              </a:rPr>
                              <m:t>𝛽</m:t>
                            </m:r>
                          </m:e>
                        </m:acc>
                      </m:e>
                      <m:sub>
                        <m:r>
                          <a:rPr lang="en-US" sz="2000" i="1">
                            <a:latin typeface="Cambria Math"/>
                          </a:rPr>
                          <m:t>1</m:t>
                        </m:r>
                      </m:sub>
                    </m:sSub>
                  </m:oMath>
                </a14:m>
                <a:r>
                  <a:rPr lang="en-US" sz="2000" dirty="0">
                    <a:latin typeface="Calibri" pitchFamily="34" charset="0"/>
                    <a:cs typeface="Calibri" pitchFamily="34" charset="0"/>
                  </a:rPr>
                  <a:t>, gives a point estimate of </a:t>
                </a:r>
                <a:r>
                  <a:rPr lang="el-GR" sz="2000" dirty="0">
                    <a:latin typeface="Calibri" pitchFamily="34" charset="0"/>
                    <a:cs typeface="Calibri" pitchFamily="34" charset="0"/>
                  </a:rPr>
                  <a:t>β</a:t>
                </a:r>
                <a:r>
                  <a:rPr lang="en-US" sz="1100" dirty="0">
                    <a:latin typeface="Calibri" pitchFamily="34" charset="0"/>
                    <a:cs typeface="Calibri" pitchFamily="34" charset="0"/>
                  </a:rPr>
                  <a:t>1</a:t>
                </a:r>
                <a:r>
                  <a:rPr lang="en-US" sz="2000" dirty="0">
                    <a:latin typeface="Calibri" pitchFamily="34" charset="0"/>
                    <a:cs typeface="Calibri" pitchFamily="34" charset="0"/>
                  </a:rPr>
                  <a:t>. </a:t>
                </a:r>
              </a:p>
              <a:p>
                <a:pPr marL="171450" indent="-171450">
                  <a:buFont typeface="Arial" panose="020B0604020202020204" pitchFamily="34" charset="0"/>
                  <a:buChar char="•"/>
                </a:pPr>
                <a:endParaRPr lang="en-US" sz="900" dirty="0">
                  <a:latin typeface="Calibri" pitchFamily="34" charset="0"/>
                  <a:cs typeface="Calibri" pitchFamily="34" charset="0"/>
                </a:endParaRPr>
              </a:p>
              <a:p>
                <a:pPr marL="342900" indent="-342900">
                  <a:buFont typeface="Arial" panose="020B0604020202020204" pitchFamily="34" charset="0"/>
                  <a:buChar char="•"/>
                </a:pPr>
                <a:r>
                  <a:rPr lang="en-US" sz="2000" dirty="0">
                    <a:latin typeface="Calibri" pitchFamily="34" charset="0"/>
                    <a:cs typeface="Calibri" pitchFamily="34" charset="0"/>
                  </a:rPr>
                  <a:t>Because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ea typeface="Cambria Math"/>
                              </a:rPr>
                              <m:t>𝛽</m:t>
                            </m:r>
                          </m:e>
                        </m:acc>
                      </m:e>
                      <m:sub>
                        <m:r>
                          <a:rPr lang="en-US" sz="2000" i="1">
                            <a:latin typeface="Cambria Math"/>
                          </a:rPr>
                          <m:t>1</m:t>
                        </m:r>
                      </m:sub>
                    </m:sSub>
                  </m:oMath>
                </a14:m>
                <a:r>
                  <a:rPr lang="en-US" sz="2000" dirty="0">
                    <a:latin typeface="Calibri" pitchFamily="34" charset="0"/>
                    <a:cs typeface="Calibri" pitchFamily="34" charset="0"/>
                  </a:rPr>
                  <a:t> varies from sample to sample, it is a random variable.</a:t>
                </a:r>
              </a:p>
              <a:p>
                <a:pPr marL="171450" indent="-171450">
                  <a:buFont typeface="Arial" panose="020B0604020202020204" pitchFamily="34" charset="0"/>
                  <a:buChar char="•"/>
                </a:pPr>
                <a:endParaRPr lang="en-US" sz="900" dirty="0">
                  <a:latin typeface="Calibri" pitchFamily="34" charset="0"/>
                  <a:cs typeface="Calibri" pitchFamily="34" charset="0"/>
                </a:endParaRP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ea typeface="Cambria Math"/>
                              </a:rPr>
                              <m:t>𝛽</m:t>
                            </m:r>
                          </m:e>
                        </m:acc>
                      </m:e>
                      <m:sub>
                        <m:r>
                          <a:rPr lang="en-US" sz="2000" i="1">
                            <a:latin typeface="Cambria Math"/>
                          </a:rPr>
                          <m:t>1</m:t>
                        </m:r>
                      </m:sub>
                    </m:sSub>
                  </m:oMath>
                </a14:m>
                <a:r>
                  <a:rPr lang="en-US" sz="2000" dirty="0">
                    <a:latin typeface="Calibri" pitchFamily="34" charset="0"/>
                    <a:cs typeface="Calibri" pitchFamily="34" charset="0"/>
                  </a:rPr>
                  <a:t>has a sampling distribution with mean </a:t>
                </a:r>
                <a14:m>
                  <m:oMath xmlns:m="http://schemas.openxmlformats.org/officeDocument/2006/math">
                    <m:r>
                      <a:rPr lang="en-US" sz="2000" i="1">
                        <a:latin typeface="Cambria Math"/>
                      </a:rPr>
                      <m:t>𝐸</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ea typeface="Cambria Math"/>
                                  </a:rPr>
                                  <m:t>𝛽</m:t>
                                </m:r>
                              </m:e>
                            </m:acc>
                          </m:e>
                          <m:sub>
                            <m:r>
                              <a:rPr lang="en-US" sz="2000" i="1">
                                <a:latin typeface="Cambria Math"/>
                              </a:rPr>
                              <m:t>1</m:t>
                            </m:r>
                          </m:sub>
                        </m:sSub>
                      </m:e>
                    </m:d>
                  </m:oMath>
                </a14:m>
                <a:r>
                  <a:rPr lang="en-US" sz="2000" dirty="0">
                    <a:latin typeface="Calibri" pitchFamily="34" charset="0"/>
                    <a:cs typeface="Calibri" pitchFamily="34" charset="0"/>
                  </a:rPr>
                  <a:t> and variance </a:t>
                </a:r>
                <a14:m>
                  <m:oMath xmlns:m="http://schemas.openxmlformats.org/officeDocument/2006/math">
                    <m:r>
                      <a:rPr lang="en-US" sz="2000" i="1">
                        <a:latin typeface="Cambria Math"/>
                      </a:rPr>
                      <m:t>𝑉𝑎𝑟</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ea typeface="Cambria Math"/>
                                  </a:rPr>
                                  <m:t>𝛽</m:t>
                                </m:r>
                              </m:e>
                            </m:acc>
                          </m:e>
                          <m:sub>
                            <m:r>
                              <a:rPr lang="en-US" sz="2000" i="1">
                                <a:latin typeface="Cambria Math"/>
                              </a:rPr>
                              <m:t>1</m:t>
                            </m:r>
                          </m:sub>
                        </m:sSub>
                      </m:e>
                    </m:d>
                  </m:oMath>
                </a14:m>
                <a:r>
                  <a:rPr lang="en-US" sz="2000" dirty="0">
                    <a:latin typeface="Calibri" pitchFamily="34" charset="0"/>
                    <a:cs typeface="Calibri" pitchFamily="34" charset="0"/>
                  </a:rPr>
                  <a:t>. </a:t>
                </a:r>
              </a:p>
            </p:txBody>
          </p:sp>
        </mc:Choice>
        <mc:Fallback xmlns="">
          <p:sp>
            <p:nvSpPr>
              <p:cNvPr id="3" name="TextBox 2"/>
              <p:cNvSpPr txBox="1">
                <a:spLocks noRot="1" noChangeAspect="1" noMove="1" noResize="1" noEditPoints="1" noAdjustHandles="1" noChangeArrowheads="1" noChangeShapeType="1" noTextEdit="1"/>
              </p:cNvSpPr>
              <p:nvPr/>
            </p:nvSpPr>
            <p:spPr>
              <a:xfrm>
                <a:off x="0" y="1143000"/>
                <a:ext cx="9144000" cy="2444708"/>
              </a:xfrm>
              <a:prstGeom prst="rect">
                <a:avLst/>
              </a:prstGeom>
              <a:blipFill rotWithShape="0">
                <a:blip r:embed="rId2"/>
                <a:stretch>
                  <a:fillRect l="-600" t="-1496" b="-2743"/>
                </a:stretch>
              </a:blipFill>
            </p:spPr>
            <p:txBody>
              <a:bodyPr/>
              <a:lstStyle/>
              <a:p>
                <a:r>
                  <a:rPr lang="en-US">
                    <a:noFill/>
                  </a:rPr>
                  <a:t> </a:t>
                </a:r>
              </a:p>
            </p:txBody>
          </p:sp>
        </mc:Fallback>
      </mc:AlternateContent>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29" name="Rectangle 5"/>
          <p:cNvSpPr>
            <a:spLocks noChangeArrowheads="1"/>
          </p:cNvSpPr>
          <p:nvPr/>
        </p:nvSpPr>
        <p:spPr bwMode="auto">
          <a:xfrm>
            <a:off x="0" y="9239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30" name="Rectangle 6"/>
          <p:cNvSpPr>
            <a:spLocks noChangeArrowheads="1"/>
          </p:cNvSpPr>
          <p:nvPr/>
        </p:nvSpPr>
        <p:spPr bwMode="auto">
          <a:xfrm>
            <a:off x="0" y="1771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31" name="Rectangle 7"/>
          <p:cNvSpPr>
            <a:spLocks noChangeArrowheads="1"/>
          </p:cNvSpPr>
          <p:nvPr/>
        </p:nvSpPr>
        <p:spPr bwMode="auto">
          <a:xfrm>
            <a:off x="0" y="25146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4" name="TextBox 3"/>
              <p:cNvSpPr txBox="1"/>
              <p:nvPr/>
            </p:nvSpPr>
            <p:spPr>
              <a:xfrm>
                <a:off x="2514600" y="3815688"/>
                <a:ext cx="3638560" cy="4414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𝐸</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ea typeface="Cambria Math"/>
                                    </a:rPr>
                                    <m:t>𝛽</m:t>
                                  </m:r>
                                </m:e>
                              </m:acc>
                            </m:e>
                            <m:sub>
                              <m:r>
                                <a:rPr lang="en-US" sz="2000" b="0" i="1" smtClean="0">
                                  <a:latin typeface="Cambria Math"/>
                                </a:rPr>
                                <m:t>1</m:t>
                              </m:r>
                            </m:sub>
                          </m:sSub>
                        </m:e>
                      </m:d>
                      <m:r>
                        <a:rPr lang="en-US" sz="2000" b="0" i="1" smtClean="0">
                          <a:latin typeface="Cambria Math"/>
                        </a:rPr>
                        <m:t>=</m:t>
                      </m:r>
                      <m:sSub>
                        <m:sSubPr>
                          <m:ctrlPr>
                            <a:rPr lang="en-US" sz="2000" b="0" i="1" smtClean="0">
                              <a:latin typeface="Cambria Math" panose="02040503050406030204" pitchFamily="18" charset="0"/>
                            </a:rPr>
                          </m:ctrlPr>
                        </m:sSubPr>
                        <m:e>
                          <m:r>
                            <a:rPr lang="en-US" sz="2000" i="1">
                              <a:latin typeface="Cambria Math"/>
                              <a:ea typeface="Cambria Math"/>
                            </a:rPr>
                            <m:t>𝛽</m:t>
                          </m:r>
                        </m:e>
                        <m:sub>
                          <m:r>
                            <a:rPr lang="en-US" sz="2000" b="0" i="1" smtClean="0">
                              <a:latin typeface="Cambria Math"/>
                            </a:rPr>
                            <m:t>1</m:t>
                          </m:r>
                        </m:sub>
                      </m:sSub>
                      <m:r>
                        <a:rPr lang="en-US" sz="2000" b="0" i="1" smtClean="0">
                          <a:latin typeface="Cambria Math"/>
                        </a:rPr>
                        <m:t>, </m:t>
                      </m:r>
                      <m:r>
                        <a:rPr lang="en-US" sz="2000" b="0" i="1" smtClean="0">
                          <a:latin typeface="Cambria Math"/>
                        </a:rPr>
                        <m:t>𝑗𝑢𝑠𝑡</m:t>
                      </m:r>
                      <m:r>
                        <a:rPr lang="en-US" sz="2000" b="0" i="1" smtClean="0">
                          <a:latin typeface="Cambria Math"/>
                        </a:rPr>
                        <m:t> </m:t>
                      </m:r>
                      <m:r>
                        <a:rPr lang="en-US" sz="2000" b="0" i="1" smtClean="0">
                          <a:latin typeface="Cambria Math"/>
                        </a:rPr>
                        <m:t>𝑙𝑖𝑘𝑒</m:t>
                      </m:r>
                      <m:r>
                        <a:rPr lang="en-US" sz="2000" b="0" i="1" smtClean="0">
                          <a:latin typeface="Cambria Math"/>
                        </a:rPr>
                        <m:t> </m:t>
                      </m:r>
                      <m:r>
                        <a:rPr lang="en-US" sz="2000" b="0" i="1" smtClean="0">
                          <a:latin typeface="Cambria Math"/>
                        </a:rPr>
                        <m:t>𝐸</m:t>
                      </m:r>
                      <m:d>
                        <m:dPr>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a:rPr>
                                <m:t>𝑋</m:t>
                              </m:r>
                            </m:e>
                          </m:acc>
                        </m:e>
                      </m:d>
                      <m:r>
                        <a:rPr lang="en-US" sz="2000" b="0" i="1" smtClean="0">
                          <a:latin typeface="Cambria Math"/>
                        </a:rPr>
                        <m:t>=</m:t>
                      </m:r>
                      <m:r>
                        <a:rPr lang="en-US" sz="2000" b="0" i="1" smtClean="0">
                          <a:latin typeface="Cambria Math"/>
                          <a:ea typeface="Cambria Math"/>
                        </a:rPr>
                        <m:t>𝜇</m:t>
                      </m:r>
                    </m:oMath>
                  </m:oMathPara>
                </a14:m>
                <a:endParaRPr lang="en-US" sz="2000" b="0" dirty="0">
                  <a:ea typeface="Cambria Math"/>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514600" y="3815688"/>
                <a:ext cx="3638560" cy="441468"/>
              </a:xfrm>
              <a:prstGeom prst="rect">
                <a:avLst/>
              </a:prstGeom>
              <a:blipFill rotWithShape="0">
                <a:blip r:embed="rId3"/>
                <a:stretch>
                  <a:fillRect t="-2778" b="-97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955799" y="4349088"/>
                <a:ext cx="4829334" cy="943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𝑉𝑎𝑟</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ea typeface="Cambria Math"/>
                                    </a:rPr>
                                    <m:t>𝛽</m:t>
                                  </m:r>
                                </m:e>
                              </m:acc>
                            </m:e>
                            <m:sub>
                              <m:r>
                                <a:rPr lang="en-US" sz="2000" i="1">
                                  <a:latin typeface="Cambria Math"/>
                                </a:rPr>
                                <m:t>1</m:t>
                              </m:r>
                            </m:sub>
                          </m:sSub>
                        </m:e>
                      </m:d>
                      <m:r>
                        <a:rPr lang="en-US" sz="2000" b="0" i="1" smtClean="0">
                          <a:latin typeface="Cambria Math"/>
                        </a:rPr>
                        <m:t>=</m:t>
                      </m:r>
                      <m:f>
                        <m:fPr>
                          <m:ctrlPr>
                            <a:rPr lang="en-US" sz="2000" b="0" i="1" smtClean="0">
                              <a:latin typeface="Cambria Math" panose="02040503050406030204" pitchFamily="18" charset="0"/>
                            </a:rPr>
                          </m:ctrlPr>
                        </m:fPr>
                        <m:num>
                          <m:f>
                            <m:fPr>
                              <m:ctrlPr>
                                <a:rPr lang="en-US" sz="2000" b="0" i="1" smtClean="0">
                                  <a:latin typeface="Cambria Math" panose="02040503050406030204" pitchFamily="18" charset="0"/>
                                </a:rPr>
                              </m:ctrlPr>
                            </m:fPr>
                            <m:num>
                              <m:r>
                                <a:rPr lang="en-US" sz="2000" b="0" i="1" smtClean="0">
                                  <a:latin typeface="Cambria Math"/>
                                </a:rPr>
                                <m:t>𝑆𝑆𝐸</m:t>
                              </m:r>
                            </m:num>
                            <m:den>
                              <m:r>
                                <a:rPr lang="en-US" sz="2000" b="0" i="1" smtClean="0">
                                  <a:latin typeface="Cambria Math"/>
                                </a:rPr>
                                <m:t>𝑛</m:t>
                              </m:r>
                              <m:r>
                                <a:rPr lang="en-US" sz="2000" b="0" i="1" smtClean="0">
                                  <a:latin typeface="Cambria Math"/>
                                </a:rPr>
                                <m:t>−2</m:t>
                              </m:r>
                            </m:den>
                          </m:f>
                        </m:num>
                        <m:den>
                          <m:nary>
                            <m:naryPr>
                              <m:chr m:val="∑"/>
                              <m:ctrlPr>
                                <a:rPr lang="en-US" sz="2000" b="0" i="1" smtClean="0">
                                  <a:latin typeface="Cambria Math" panose="02040503050406030204" pitchFamily="18" charset="0"/>
                                </a:rPr>
                              </m:ctrlPr>
                            </m:naryPr>
                            <m:sub>
                              <m:r>
                                <m:rPr>
                                  <m:brk m:alnAt="23"/>
                                </m:rPr>
                                <a:rPr lang="en-US" sz="2000" b="0" i="1" smtClean="0">
                                  <a:latin typeface="Cambria Math"/>
                                </a:rPr>
                                <m:t>𝑖</m:t>
                              </m:r>
                              <m:r>
                                <a:rPr lang="en-US" sz="2000" b="0" i="1" smtClean="0">
                                  <a:latin typeface="Cambria Math"/>
                                </a:rPr>
                                <m:t>=1</m:t>
                              </m:r>
                            </m:sub>
                            <m:sup>
                              <m:r>
                                <a:rPr lang="en-US" sz="2000" b="0" i="1" smtClean="0">
                                  <a:latin typeface="Cambria Math"/>
                                </a:rPr>
                                <m:t>𝑛</m:t>
                              </m:r>
                            </m:sup>
                            <m:e>
                              <m:sSup>
                                <m:sSupPr>
                                  <m:ctrlPr>
                                    <a:rPr lang="en-US" sz="2000" b="0" i="1" smtClean="0">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𝑖</m:t>
                                          </m:r>
                                        </m:sub>
                                      </m:sSub>
                                      <m:r>
                                        <a:rPr lang="en-US" sz="2000" b="0" i="1" smtClean="0">
                                          <a:latin typeface="Cambria Math"/>
                                        </a:rPr>
                                        <m:t>−</m:t>
                                      </m:r>
                                      <m:acc>
                                        <m:accPr>
                                          <m:chr m:val="̅"/>
                                          <m:ctrlPr>
                                            <a:rPr lang="en-US" sz="2000" b="0" i="1" smtClean="0">
                                              <a:latin typeface="Cambria Math" panose="02040503050406030204" pitchFamily="18" charset="0"/>
                                            </a:rPr>
                                          </m:ctrlPr>
                                        </m:accPr>
                                        <m:e>
                                          <m:r>
                                            <a:rPr lang="en-US" sz="2000" i="1">
                                              <a:latin typeface="Cambria Math"/>
                                            </a:rPr>
                                            <m:t>𝑥</m:t>
                                          </m:r>
                                        </m:e>
                                      </m:acc>
                                    </m:e>
                                  </m:d>
                                </m:e>
                                <m:sup>
                                  <m:r>
                                    <a:rPr lang="en-US" sz="2000" b="0" i="1" smtClean="0">
                                      <a:latin typeface="Cambria Math"/>
                                    </a:rPr>
                                    <m:t>2</m:t>
                                  </m:r>
                                </m:sup>
                              </m:sSup>
                            </m:e>
                          </m:nary>
                        </m:den>
                      </m:f>
                      <m:r>
                        <a:rPr lang="en-US" sz="2000" b="0" i="1" smtClean="0">
                          <a:latin typeface="Cambria Math"/>
                        </a:rPr>
                        <m:t>=</m:t>
                      </m:r>
                      <m:f>
                        <m:fPr>
                          <m:ctrlPr>
                            <a:rPr lang="en-US" sz="2000" i="1">
                              <a:latin typeface="Cambria Math" panose="02040503050406030204" pitchFamily="18" charset="0"/>
                            </a:rPr>
                          </m:ctrlPr>
                        </m:fPr>
                        <m:num>
                          <m:sSubSup>
                            <m:sSubSupPr>
                              <m:ctrlPr>
                                <a:rPr lang="en-US" sz="2000" i="1">
                                  <a:latin typeface="Cambria Math" panose="02040503050406030204" pitchFamily="18" charset="0"/>
                                </a:rPr>
                              </m:ctrlPr>
                            </m:sSubSupPr>
                            <m:e>
                              <m:acc>
                                <m:accPr>
                                  <m:chr m:val="̂"/>
                                  <m:ctrlPr>
                                    <a:rPr lang="en-US" sz="2000" i="1">
                                      <a:latin typeface="Cambria Math" panose="02040503050406030204" pitchFamily="18" charset="0"/>
                                    </a:rPr>
                                  </m:ctrlPr>
                                </m:accPr>
                                <m:e>
                                  <m:r>
                                    <a:rPr lang="en-US" sz="2000" i="1">
                                      <a:latin typeface="Cambria Math"/>
                                      <a:ea typeface="Cambria Math"/>
                                    </a:rPr>
                                    <m:t>𝜎</m:t>
                                  </m:r>
                                </m:e>
                              </m:acc>
                            </m:e>
                            <m:sub>
                              <m:r>
                                <a:rPr lang="en-US" sz="2000" i="1">
                                  <a:latin typeface="Cambria Math"/>
                                  <a:ea typeface="Cambria Math"/>
                                </a:rPr>
                                <m:t>𝜀</m:t>
                              </m:r>
                            </m:sub>
                            <m:sup>
                              <m:r>
                                <a:rPr lang="en-US" sz="2000" i="1">
                                  <a:latin typeface="Cambria Math" panose="02040503050406030204" pitchFamily="18" charset="0"/>
                                  <a:ea typeface="Cambria Math"/>
                                </a:rPr>
                                <m:t>2</m:t>
                              </m:r>
                            </m:sup>
                          </m:sSubSup>
                        </m:num>
                        <m:den>
                          <m:nary>
                            <m:naryPr>
                              <m:chr m:val="∑"/>
                              <m:ctrlPr>
                                <a:rPr lang="en-US" sz="2000" i="1">
                                  <a:latin typeface="Cambria Math" panose="02040503050406030204" pitchFamily="18" charset="0"/>
                                </a:rPr>
                              </m:ctrlPr>
                            </m:naryPr>
                            <m:sub>
                              <m:r>
                                <m:rPr>
                                  <m:brk m:alnAt="23"/>
                                </m:rPr>
                                <a:rPr lang="en-US" sz="2000" i="1">
                                  <a:latin typeface="Cambria Math"/>
                                </a:rPr>
                                <m:t>𝑖</m:t>
                              </m:r>
                              <m:r>
                                <a:rPr lang="en-US" sz="2000" i="1">
                                  <a:latin typeface="Cambria Math"/>
                                </a:rPr>
                                <m:t>=1</m:t>
                              </m:r>
                            </m:sub>
                            <m:sup>
                              <m:r>
                                <a:rPr lang="en-US" sz="2000" i="1">
                                  <a:latin typeface="Cambria Math"/>
                                </a:rPr>
                                <m:t>𝑛</m:t>
                              </m:r>
                            </m:sup>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𝑖</m:t>
                                          </m:r>
                                        </m:sub>
                                      </m:sSub>
                                      <m:r>
                                        <a:rPr lang="en-US" sz="2000" i="1">
                                          <a:latin typeface="Cambria Math"/>
                                        </a:rPr>
                                        <m:t>−</m:t>
                                      </m:r>
                                      <m:acc>
                                        <m:accPr>
                                          <m:chr m:val="̅"/>
                                          <m:ctrlPr>
                                            <a:rPr lang="en-US" sz="2000" i="1">
                                              <a:latin typeface="Cambria Math" panose="02040503050406030204" pitchFamily="18" charset="0"/>
                                            </a:rPr>
                                          </m:ctrlPr>
                                        </m:accPr>
                                        <m:e>
                                          <m:r>
                                            <a:rPr lang="en-US" sz="2000" i="1">
                                              <a:latin typeface="Cambria Math"/>
                                            </a:rPr>
                                            <m:t>𝑥</m:t>
                                          </m:r>
                                        </m:e>
                                      </m:acc>
                                    </m:e>
                                  </m:d>
                                </m:e>
                                <m:sup>
                                  <m:r>
                                    <a:rPr lang="en-US" sz="2000" i="1">
                                      <a:latin typeface="Cambria Math"/>
                                    </a:rPr>
                                    <m:t>2</m:t>
                                  </m:r>
                                </m:sup>
                              </m:sSup>
                            </m:e>
                          </m:nary>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955799" y="4349088"/>
                <a:ext cx="4829334" cy="94352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990600" y="5339688"/>
                <a:ext cx="7131824" cy="1289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𝑆𝐷</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ea typeface="Cambria Math"/>
                                    </a:rPr>
                                    <m:t>𝛽</m:t>
                                  </m:r>
                                </m:e>
                              </m:acc>
                            </m:e>
                            <m:sub>
                              <m:r>
                                <a:rPr lang="en-US" sz="2000" i="1">
                                  <a:latin typeface="Cambria Math"/>
                                </a:rPr>
                                <m:t>1</m:t>
                              </m:r>
                            </m:sub>
                          </m:sSub>
                        </m:e>
                      </m:d>
                      <m:r>
                        <a:rPr lang="en-US" sz="2000" b="0" i="1" smtClean="0">
                          <a:latin typeface="Cambria Math"/>
                        </a:rPr>
                        <m:t>=</m:t>
                      </m:r>
                      <m:rad>
                        <m:radPr>
                          <m:degHide m:val="on"/>
                          <m:ctrlPr>
                            <a:rPr lang="en-US" sz="2000" i="1" dirty="0" smtClean="0">
                              <a:latin typeface="Cambria Math" panose="02040503050406030204" pitchFamily="18" charset="0"/>
                            </a:rPr>
                          </m:ctrlPr>
                        </m:radPr>
                        <m:deg/>
                        <m:e>
                          <m:f>
                            <m:fPr>
                              <m:ctrlPr>
                                <a:rPr lang="en-US" sz="2000" i="1">
                                  <a:latin typeface="Cambria Math" panose="02040503050406030204" pitchFamily="18" charset="0"/>
                                </a:rPr>
                              </m:ctrlPr>
                            </m:fPr>
                            <m:num>
                              <m:f>
                                <m:fPr>
                                  <m:ctrlPr>
                                    <a:rPr lang="en-US" sz="2000" i="1">
                                      <a:latin typeface="Cambria Math" panose="02040503050406030204" pitchFamily="18" charset="0"/>
                                    </a:rPr>
                                  </m:ctrlPr>
                                </m:fPr>
                                <m:num>
                                  <m:r>
                                    <a:rPr lang="en-US" sz="2000" i="1">
                                      <a:latin typeface="Cambria Math"/>
                                    </a:rPr>
                                    <m:t>𝑆𝑆𝐸</m:t>
                                  </m:r>
                                </m:num>
                                <m:den>
                                  <m:r>
                                    <a:rPr lang="en-US" sz="2000" i="1">
                                      <a:latin typeface="Cambria Math"/>
                                    </a:rPr>
                                    <m:t>𝑛</m:t>
                                  </m:r>
                                  <m:r>
                                    <a:rPr lang="en-US" sz="2000" i="1">
                                      <a:latin typeface="Cambria Math"/>
                                    </a:rPr>
                                    <m:t>−2</m:t>
                                  </m:r>
                                </m:den>
                              </m:f>
                            </m:num>
                            <m:den>
                              <m:nary>
                                <m:naryPr>
                                  <m:chr m:val="∑"/>
                                  <m:ctrlPr>
                                    <a:rPr lang="en-US" sz="2000" i="1">
                                      <a:latin typeface="Cambria Math" panose="02040503050406030204" pitchFamily="18" charset="0"/>
                                    </a:rPr>
                                  </m:ctrlPr>
                                </m:naryPr>
                                <m:sub>
                                  <m:r>
                                    <m:rPr>
                                      <m:brk m:alnAt="23"/>
                                    </m:rPr>
                                    <a:rPr lang="en-US" sz="2000" i="1">
                                      <a:latin typeface="Cambria Math"/>
                                    </a:rPr>
                                    <m:t>𝑖</m:t>
                                  </m:r>
                                  <m:r>
                                    <a:rPr lang="en-US" sz="2000" i="1">
                                      <a:latin typeface="Cambria Math"/>
                                    </a:rPr>
                                    <m:t>=1</m:t>
                                  </m:r>
                                </m:sub>
                                <m:sup>
                                  <m:r>
                                    <a:rPr lang="en-US" sz="2000" i="1">
                                      <a:latin typeface="Cambria Math"/>
                                    </a:rPr>
                                    <m:t>𝑛</m:t>
                                  </m:r>
                                </m:sup>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𝑖</m:t>
                                              </m:r>
                                            </m:sub>
                                          </m:sSub>
                                          <m:r>
                                            <a:rPr lang="en-US" sz="2000" i="1">
                                              <a:latin typeface="Cambria Math"/>
                                            </a:rPr>
                                            <m:t>−</m:t>
                                          </m:r>
                                          <m:acc>
                                            <m:accPr>
                                              <m:chr m:val="̅"/>
                                              <m:ctrlPr>
                                                <a:rPr lang="en-US" sz="2000" i="1">
                                                  <a:latin typeface="Cambria Math" panose="02040503050406030204" pitchFamily="18" charset="0"/>
                                                </a:rPr>
                                              </m:ctrlPr>
                                            </m:accPr>
                                            <m:e>
                                              <m:r>
                                                <a:rPr lang="en-US" sz="2000" i="1">
                                                  <a:latin typeface="Cambria Math"/>
                                                </a:rPr>
                                                <m:t>𝑥</m:t>
                                              </m:r>
                                            </m:e>
                                          </m:acc>
                                        </m:e>
                                      </m:d>
                                    </m:e>
                                    <m:sup>
                                      <m:r>
                                        <a:rPr lang="en-US" sz="2000" i="1">
                                          <a:latin typeface="Cambria Math"/>
                                        </a:rPr>
                                        <m:t>2</m:t>
                                      </m:r>
                                    </m:sup>
                                  </m:sSup>
                                </m:e>
                              </m:nary>
                            </m:den>
                          </m:f>
                        </m:e>
                      </m:rad>
                      <m:r>
                        <a:rPr lang="en-US" sz="2000" b="0" i="1" smtClean="0">
                          <a:latin typeface="Cambria Math"/>
                        </a:rPr>
                        <m:t>=</m:t>
                      </m:r>
                      <m:f>
                        <m:fPr>
                          <m:ctrlPr>
                            <a:rPr lang="en-US" sz="2000" i="1">
                              <a:latin typeface="Cambria Math" panose="02040503050406030204" pitchFamily="18" charset="0"/>
                            </a:rPr>
                          </m:ctrlPr>
                        </m:fPr>
                        <m:num>
                          <m:sSub>
                            <m:sSubPr>
                              <m:ctrlPr>
                                <a:rPr lang="en-US" sz="2000" i="1" smtClean="0">
                                  <a:latin typeface="Cambria Math" panose="02040503050406030204" pitchFamily="18" charset="0"/>
                                  <a:ea typeface="Cambria Math"/>
                                </a:rPr>
                              </m:ctrlPr>
                            </m:sSubPr>
                            <m:e>
                              <m:acc>
                                <m:accPr>
                                  <m:chr m:val="̂"/>
                                  <m:ctrlPr>
                                    <a:rPr lang="en-US" sz="2000" i="1">
                                      <a:latin typeface="Cambria Math" panose="02040503050406030204" pitchFamily="18" charset="0"/>
                                    </a:rPr>
                                  </m:ctrlPr>
                                </m:accPr>
                                <m:e>
                                  <m:r>
                                    <a:rPr lang="en-US" sz="2000" i="1">
                                      <a:latin typeface="Cambria Math"/>
                                      <a:ea typeface="Cambria Math"/>
                                    </a:rPr>
                                    <m:t>𝜎</m:t>
                                  </m:r>
                                </m:e>
                              </m:acc>
                            </m:e>
                            <m:sub>
                              <m:r>
                                <a:rPr lang="en-US" sz="2000" i="1">
                                  <a:latin typeface="Cambria Math"/>
                                  <a:ea typeface="Cambria Math"/>
                                </a:rPr>
                                <m:t>𝜀</m:t>
                              </m:r>
                            </m:sub>
                          </m:sSub>
                        </m:num>
                        <m:den>
                          <m:rad>
                            <m:radPr>
                              <m:degHide m:val="on"/>
                              <m:ctrlPr>
                                <a:rPr lang="en-US" sz="2000" i="1" smtClean="0">
                                  <a:latin typeface="Cambria Math" panose="02040503050406030204" pitchFamily="18" charset="0"/>
                                </a:rPr>
                              </m:ctrlPr>
                            </m:radPr>
                            <m:deg/>
                            <m:e>
                              <m:nary>
                                <m:naryPr>
                                  <m:chr m:val="∑"/>
                                  <m:ctrlPr>
                                    <a:rPr lang="en-US" sz="2000" i="1">
                                      <a:latin typeface="Cambria Math" panose="02040503050406030204" pitchFamily="18" charset="0"/>
                                    </a:rPr>
                                  </m:ctrlPr>
                                </m:naryPr>
                                <m:sub>
                                  <m:r>
                                    <m:rPr>
                                      <m:brk m:alnAt="23"/>
                                    </m:rPr>
                                    <a:rPr lang="en-US" sz="2000" i="1">
                                      <a:latin typeface="Cambria Math"/>
                                    </a:rPr>
                                    <m:t>𝑖</m:t>
                                  </m:r>
                                  <m:r>
                                    <a:rPr lang="en-US" sz="2000" i="1">
                                      <a:latin typeface="Cambria Math"/>
                                    </a:rPr>
                                    <m:t>=1</m:t>
                                  </m:r>
                                </m:sub>
                                <m:sup>
                                  <m:r>
                                    <a:rPr lang="en-US" sz="2000" i="1">
                                      <a:latin typeface="Cambria Math"/>
                                    </a:rPr>
                                    <m:t>𝑛</m:t>
                                  </m:r>
                                </m:sup>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𝑖</m:t>
                                              </m:r>
                                            </m:sub>
                                          </m:sSub>
                                          <m:r>
                                            <a:rPr lang="en-US" sz="2000" i="1">
                                              <a:latin typeface="Cambria Math"/>
                                            </a:rPr>
                                            <m:t>−</m:t>
                                          </m:r>
                                          <m:acc>
                                            <m:accPr>
                                              <m:chr m:val="̅"/>
                                              <m:ctrlPr>
                                                <a:rPr lang="en-US" sz="2000" i="1">
                                                  <a:latin typeface="Cambria Math" panose="02040503050406030204" pitchFamily="18" charset="0"/>
                                                </a:rPr>
                                              </m:ctrlPr>
                                            </m:accPr>
                                            <m:e>
                                              <m:r>
                                                <a:rPr lang="en-US" sz="2000" i="1">
                                                  <a:latin typeface="Cambria Math"/>
                                                </a:rPr>
                                                <m:t>𝑥</m:t>
                                              </m:r>
                                            </m:e>
                                          </m:acc>
                                        </m:e>
                                      </m:d>
                                    </m:e>
                                    <m:sup>
                                      <m:r>
                                        <a:rPr lang="en-US" sz="2000" i="1">
                                          <a:latin typeface="Cambria Math"/>
                                        </a:rPr>
                                        <m:t>2</m:t>
                                      </m:r>
                                    </m:sup>
                                  </m:sSup>
                                </m:e>
                              </m:nary>
                            </m:e>
                          </m:rad>
                        </m:den>
                      </m:f>
                      <m:r>
                        <a:rPr lang="en-US" sz="2000" b="0" i="1" smtClean="0">
                          <a:latin typeface="Cambria Math"/>
                        </a:rPr>
                        <m:t>=</m:t>
                      </m:r>
                      <m:f>
                        <m:fPr>
                          <m:ctrlPr>
                            <a:rPr lang="en-US" sz="2000" i="1">
                              <a:latin typeface="Cambria Math" panose="02040503050406030204" pitchFamily="18" charset="0"/>
                            </a:rPr>
                          </m:ctrlPr>
                        </m:fPr>
                        <m:num>
                          <m:r>
                            <a:rPr lang="en-US" sz="2000" b="0" i="1" smtClean="0">
                              <a:latin typeface="Cambria Math"/>
                            </a:rPr>
                            <m:t>𝑠</m:t>
                          </m:r>
                        </m:num>
                        <m:den>
                          <m:rad>
                            <m:radPr>
                              <m:degHide m:val="on"/>
                              <m:ctrlPr>
                                <a:rPr lang="en-US" sz="2000" i="1">
                                  <a:latin typeface="Cambria Math" panose="02040503050406030204" pitchFamily="18" charset="0"/>
                                </a:rPr>
                              </m:ctrlPr>
                            </m:radPr>
                            <m:deg/>
                            <m:e>
                              <m:nary>
                                <m:naryPr>
                                  <m:chr m:val="∑"/>
                                  <m:ctrlPr>
                                    <a:rPr lang="en-US" sz="2000" i="1">
                                      <a:latin typeface="Cambria Math" panose="02040503050406030204" pitchFamily="18" charset="0"/>
                                    </a:rPr>
                                  </m:ctrlPr>
                                </m:naryPr>
                                <m:sub>
                                  <m:r>
                                    <m:rPr>
                                      <m:brk m:alnAt="23"/>
                                    </m:rPr>
                                    <a:rPr lang="en-US" sz="2000" i="1">
                                      <a:latin typeface="Cambria Math"/>
                                    </a:rPr>
                                    <m:t>𝑖</m:t>
                                  </m:r>
                                  <m:r>
                                    <a:rPr lang="en-US" sz="2000" i="1">
                                      <a:latin typeface="Cambria Math"/>
                                    </a:rPr>
                                    <m:t>=1</m:t>
                                  </m:r>
                                </m:sub>
                                <m:sup>
                                  <m:r>
                                    <a:rPr lang="en-US" sz="2000" i="1">
                                      <a:latin typeface="Cambria Math"/>
                                    </a:rPr>
                                    <m:t>𝑛</m:t>
                                  </m:r>
                                </m:sup>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𝑖</m:t>
                                              </m:r>
                                            </m:sub>
                                          </m:sSub>
                                          <m:r>
                                            <a:rPr lang="en-US" sz="2000" i="1">
                                              <a:latin typeface="Cambria Math"/>
                                            </a:rPr>
                                            <m:t>−</m:t>
                                          </m:r>
                                          <m:acc>
                                            <m:accPr>
                                              <m:chr m:val="̅"/>
                                              <m:ctrlPr>
                                                <a:rPr lang="en-US" sz="2000" i="1">
                                                  <a:latin typeface="Cambria Math" panose="02040503050406030204" pitchFamily="18" charset="0"/>
                                                </a:rPr>
                                              </m:ctrlPr>
                                            </m:accPr>
                                            <m:e>
                                              <m:r>
                                                <a:rPr lang="en-US" sz="2000" i="1">
                                                  <a:latin typeface="Cambria Math"/>
                                                </a:rPr>
                                                <m:t>𝑥</m:t>
                                              </m:r>
                                            </m:e>
                                          </m:acc>
                                        </m:e>
                                      </m:d>
                                    </m:e>
                                    <m:sup>
                                      <m:r>
                                        <a:rPr lang="en-US" sz="2000" i="1">
                                          <a:latin typeface="Cambria Math"/>
                                        </a:rPr>
                                        <m:t>2</m:t>
                                      </m:r>
                                    </m:sup>
                                  </m:sSup>
                                </m:e>
                              </m:nary>
                            </m:e>
                          </m:rad>
                        </m:den>
                      </m:f>
                    </m:oMath>
                  </m:oMathPara>
                </a14:m>
                <a:endParaRPr lang="en-US" sz="2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990600" y="5339688"/>
                <a:ext cx="7131824" cy="1289712"/>
              </a:xfrm>
              <a:prstGeom prst="rect">
                <a:avLst/>
              </a:prstGeom>
              <a:blipFill rotWithShape="0">
                <a:blip r:embed="rId5"/>
                <a:stretch>
                  <a:fillRect/>
                </a:stretch>
              </a:blipFill>
            </p:spPr>
            <p:txBody>
              <a:bodyPr/>
              <a:lstStyle/>
              <a:p>
                <a:r>
                  <a:rPr 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0" y="429637"/>
            <a:ext cx="8458200" cy="762000"/>
          </a:xfrm>
        </p:spPr>
        <p:txBody>
          <a:bodyPr/>
          <a:lstStyle/>
          <a:p>
            <a:pPr algn="l"/>
            <a:r>
              <a:rPr lang="en-US" sz="3600" b="1" dirty="0">
                <a:solidFill>
                  <a:schemeClr val="tx1"/>
                </a:solidFill>
                <a:latin typeface="Calibri" pitchFamily="34" charset="0"/>
                <a:cs typeface="Calibri" pitchFamily="34" charset="0"/>
              </a:rPr>
              <a:t>Inferences About the Slope Parameter </a:t>
            </a:r>
            <a:r>
              <a:rPr lang="el-GR" sz="3600" b="1" dirty="0">
                <a:solidFill>
                  <a:schemeClr val="tx1"/>
                </a:solidFill>
                <a:latin typeface="Calibri" pitchFamily="34" charset="0"/>
                <a:cs typeface="Calibri" pitchFamily="34" charset="0"/>
              </a:rPr>
              <a:t>β</a:t>
            </a:r>
            <a:r>
              <a:rPr lang="en-US" sz="1800" b="1" dirty="0">
                <a:solidFill>
                  <a:schemeClr val="tx1"/>
                </a:solidFill>
                <a:latin typeface="Calibri" pitchFamily="34" charset="0"/>
                <a:cs typeface="Calibri" pitchFamily="34" charset="0"/>
              </a:rPr>
              <a:t>1</a:t>
            </a:r>
            <a:endParaRPr lang="en-US" sz="3600" b="1" dirty="0">
              <a:solidFill>
                <a:schemeClr val="tx1"/>
              </a:solidFill>
              <a:latin typeface="Calibri" pitchFamily="34" charset="0"/>
              <a:cs typeface="Calibri" pitchFamily="34" charset="0"/>
            </a:endParaRPr>
          </a:p>
        </p:txBody>
      </p:sp>
      <mc:AlternateContent xmlns:mc="http://schemas.openxmlformats.org/markup-compatibility/2006" xmlns:a14="http://schemas.microsoft.com/office/drawing/2010/main">
        <mc:Choice Requires="a14">
          <p:sp>
            <p:nvSpPr>
              <p:cNvPr id="4" name="TextBox 3"/>
              <p:cNvSpPr txBox="1"/>
              <p:nvPr/>
            </p:nvSpPr>
            <p:spPr>
              <a:xfrm>
                <a:off x="0" y="1466850"/>
                <a:ext cx="9144000" cy="3096617"/>
              </a:xfrm>
              <a:prstGeom prst="rect">
                <a:avLst/>
              </a:prstGeom>
              <a:noFill/>
            </p:spPr>
            <p:txBody>
              <a:bodyPr wrap="square" rtlCol="0">
                <a:spAutoFit/>
              </a:bodyPr>
              <a:lstStyle/>
              <a:p>
                <a:r>
                  <a:rPr lang="en-US" dirty="0">
                    <a:latin typeface="Calibri" pitchFamily="34" charset="0"/>
                    <a:cs typeface="Calibri" pitchFamily="34" charset="0"/>
                  </a:rPr>
                  <a:t>We can standardize</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a:ea typeface="Cambria Math"/>
                              </a:rPr>
                              <m:t>𝛽</m:t>
                            </m:r>
                          </m:e>
                        </m:acc>
                      </m:e>
                      <m:sub>
                        <m:r>
                          <a:rPr lang="en-US" i="1">
                            <a:latin typeface="Cambria Math"/>
                          </a:rPr>
                          <m:t>1</m:t>
                        </m:r>
                      </m:sub>
                    </m:sSub>
                    <m:r>
                      <a:rPr lang="en-US" b="0" i="1" smtClean="0">
                        <a:latin typeface="Cambria Math" panose="02040503050406030204" pitchFamily="18" charset="0"/>
                      </a:rPr>
                      <m:t> </m:t>
                    </m:r>
                  </m:oMath>
                </a14:m>
                <a:r>
                  <a:rPr lang="en-US" dirty="0">
                    <a:latin typeface="Calibri" pitchFamily="34" charset="0"/>
                    <a:cs typeface="Calibri" pitchFamily="34" charset="0"/>
                  </a:rPr>
                  <a:t>by subtracting its mean and dividing the difference by the standard deviation.</a:t>
                </a:r>
              </a:p>
              <a:p>
                <a:endParaRPr lang="en-US" dirty="0">
                  <a:latin typeface="Calibri" pitchFamily="34" charset="0"/>
                  <a:cs typeface="Calibri" pitchFamily="34" charset="0"/>
                </a:endParaRPr>
              </a:p>
              <a:p>
                <a:endParaRPr lang="en-US" dirty="0">
                  <a:latin typeface="Calibri" pitchFamily="34" charset="0"/>
                  <a:cs typeface="Calibri" pitchFamily="34" charset="0"/>
                </a:endParaRPr>
              </a:p>
              <a:p>
                <a:endParaRPr lang="en-US" dirty="0">
                  <a:latin typeface="Calibri" pitchFamily="34" charset="0"/>
                  <a:cs typeface="Calibri" pitchFamily="34" charset="0"/>
                </a:endParaRPr>
              </a:p>
              <a:p>
                <a:endParaRPr lang="en-US" dirty="0">
                  <a:latin typeface="Calibri" pitchFamily="34" charset="0"/>
                  <a:cs typeface="Calibri" pitchFamily="34" charset="0"/>
                </a:endParaRPr>
              </a:p>
              <a:p>
                <a:r>
                  <a:rPr lang="en-US" dirty="0">
                    <a:latin typeface="Calibri" pitchFamily="34" charset="0"/>
                    <a:cs typeface="Calibri" pitchFamily="34" charset="0"/>
                  </a:rPr>
                  <a:t>Here, T has a </a:t>
                </a:r>
                <a:r>
                  <a:rPr lang="en-US" i="1" dirty="0">
                    <a:latin typeface="Calibri" pitchFamily="34" charset="0"/>
                    <a:cs typeface="Calibri" pitchFamily="34" charset="0"/>
                  </a:rPr>
                  <a:t>t</a:t>
                </a:r>
                <a:r>
                  <a:rPr lang="en-US" dirty="0">
                    <a:latin typeface="Calibri" pitchFamily="34" charset="0"/>
                    <a:cs typeface="Calibri" pitchFamily="34" charset="0"/>
                  </a:rPr>
                  <a:t> distribution with n-2 degrees of freedom.  </a:t>
                </a:r>
                <a:endParaRPr lang="en-US" dirty="0">
                  <a:latin typeface="Calibri" pitchFamily="34" charset="0"/>
                </a:endParaRPr>
              </a:p>
              <a:p>
                <a:endParaRPr lang="en-US" dirty="0">
                  <a:latin typeface="Calibri" pitchFamily="34" charset="0"/>
                  <a:cs typeface="Calibri"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0" y="1466850"/>
                <a:ext cx="9144000" cy="3096617"/>
              </a:xfrm>
              <a:prstGeom prst="rect">
                <a:avLst/>
              </a:prstGeom>
              <a:blipFill rotWithShape="0">
                <a:blip r:embed="rId2"/>
                <a:stretch>
                  <a:fillRect l="-1000" t="-984"/>
                </a:stretch>
              </a:blipFill>
            </p:spPr>
            <p:txBody>
              <a:bodyPr/>
              <a:lstStyle/>
              <a:p>
                <a:r>
                  <a:rPr lang="en-US">
                    <a:noFill/>
                  </a:rPr>
                  <a:t> </a:t>
                </a:r>
              </a:p>
            </p:txBody>
          </p:sp>
        </mc:Fallback>
      </mc:AlternateContent>
      <p:sp>
        <p:nvSpPr>
          <p:cNvPr id="819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192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81923"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219200" y="2514600"/>
            <a:ext cx="5705475" cy="962025"/>
          </a:xfrm>
          <a:prstGeom prst="rect">
            <a:avLst/>
          </a:prstGeom>
          <a:noFill/>
        </p:spPr>
      </p:pic>
      <p:sp>
        <p:nvSpPr>
          <p:cNvPr id="8192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8458200" cy="762000"/>
          </a:xfrm>
        </p:spPr>
        <p:txBody>
          <a:bodyPr/>
          <a:lstStyle/>
          <a:p>
            <a:pPr algn="l"/>
            <a:r>
              <a:rPr lang="en-US" b="1" dirty="0">
                <a:solidFill>
                  <a:schemeClr val="tx1"/>
                </a:solidFill>
                <a:latin typeface="Calibri" pitchFamily="34" charset="0"/>
              </a:rPr>
              <a:t>Just as an FYI…</a:t>
            </a:r>
          </a:p>
        </p:txBody>
      </p:sp>
      <mc:AlternateContent xmlns:mc="http://schemas.openxmlformats.org/markup-compatibility/2006" xmlns:a14="http://schemas.microsoft.com/office/drawing/2010/main">
        <mc:Choice Requires="a14">
          <p:sp>
            <p:nvSpPr>
              <p:cNvPr id="5" name="TextBox 4"/>
              <p:cNvSpPr txBox="1"/>
              <p:nvPr/>
            </p:nvSpPr>
            <p:spPr>
              <a:xfrm>
                <a:off x="914400" y="1981200"/>
                <a:ext cx="7272119" cy="40233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a:rPr>
                        <m:t>𝐸</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a:ea typeface="Cambria Math"/>
                                    </a:rPr>
                                    <m:t>𝛽</m:t>
                                  </m:r>
                                </m:e>
                              </m:acc>
                            </m:e>
                            <m:sub>
                              <m:r>
                                <a:rPr lang="en-US" sz="2800" b="0" i="1" smtClean="0">
                                  <a:latin typeface="Cambria Math"/>
                                </a:rPr>
                                <m:t>0</m:t>
                              </m:r>
                            </m:sub>
                          </m:sSub>
                        </m:e>
                      </m:d>
                      <m:r>
                        <a:rPr lang="en-US" sz="2800" i="1">
                          <a:latin typeface="Cambria Math"/>
                        </a:rPr>
                        <m:t>=</m:t>
                      </m:r>
                      <m:sSub>
                        <m:sSubPr>
                          <m:ctrlPr>
                            <a:rPr lang="en-US" sz="2800" i="1">
                              <a:latin typeface="Cambria Math" panose="02040503050406030204" pitchFamily="18" charset="0"/>
                            </a:rPr>
                          </m:ctrlPr>
                        </m:sSubPr>
                        <m:e>
                          <m:r>
                            <a:rPr lang="en-US" sz="2800" i="1">
                              <a:latin typeface="Cambria Math"/>
                              <a:ea typeface="Cambria Math"/>
                            </a:rPr>
                            <m:t>𝛽</m:t>
                          </m:r>
                        </m:e>
                        <m:sub>
                          <m:r>
                            <a:rPr lang="en-US" sz="2800" b="0" i="1" smtClean="0">
                              <a:latin typeface="Cambria Math"/>
                            </a:rPr>
                            <m:t>0</m:t>
                          </m:r>
                        </m:sub>
                      </m:sSub>
                    </m:oMath>
                  </m:oMathPara>
                </a14:m>
                <a:endParaRPr lang="en-US" sz="2800" b="0" i="1" dirty="0">
                  <a:latin typeface="Cambria Math"/>
                </a:endParaRPr>
              </a:p>
              <a:p>
                <a:endParaRPr lang="en-US" sz="2800" b="0" i="1" dirty="0">
                  <a:latin typeface="Cambria Math"/>
                </a:endParaRPr>
              </a:p>
              <a:p>
                <a:endParaRPr lang="en-US" sz="2800" i="1" dirty="0">
                  <a:latin typeface="Cambria Math"/>
                </a:endParaRPr>
              </a:p>
              <a:p>
                <a:pPr/>
                <a14:m>
                  <m:oMathPara xmlns:m="http://schemas.openxmlformats.org/officeDocument/2006/math">
                    <m:oMathParaPr>
                      <m:jc m:val="centerGroup"/>
                    </m:oMathParaPr>
                    <m:oMath xmlns:m="http://schemas.openxmlformats.org/officeDocument/2006/math">
                      <m:r>
                        <a:rPr lang="en-US" sz="2800" b="0" i="1" smtClean="0">
                          <a:latin typeface="Cambria Math"/>
                        </a:rPr>
                        <m:t>𝑆𝐷</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a:ea typeface="Cambria Math"/>
                                    </a:rPr>
                                    <m:t>𝛽</m:t>
                                  </m:r>
                                </m:e>
                              </m:acc>
                            </m:e>
                            <m:sub>
                              <m:r>
                                <a:rPr lang="en-US" sz="2800" b="0" i="1" smtClean="0">
                                  <a:latin typeface="Cambria Math"/>
                                </a:rPr>
                                <m:t>0</m:t>
                              </m:r>
                            </m:sub>
                          </m:sSub>
                        </m:e>
                      </m:d>
                      <m:r>
                        <a:rPr lang="en-US" sz="2800" b="0" i="1" smtClean="0">
                          <a:latin typeface="Cambria Math"/>
                        </a:rPr>
                        <m:t>=</m:t>
                      </m:r>
                      <m:rad>
                        <m:radPr>
                          <m:degHide m:val="on"/>
                          <m:ctrlPr>
                            <a:rPr lang="en-US" sz="2800" i="1">
                              <a:latin typeface="Cambria Math" panose="02040503050406030204" pitchFamily="18" charset="0"/>
                            </a:rPr>
                          </m:ctrlPr>
                        </m:radPr>
                        <m:deg/>
                        <m:e>
                          <m:f>
                            <m:fPr>
                              <m:ctrlPr>
                                <a:rPr lang="en-US" sz="2800" i="1">
                                  <a:latin typeface="Cambria Math" panose="02040503050406030204" pitchFamily="18" charset="0"/>
                                </a:rPr>
                              </m:ctrlPr>
                            </m:fPr>
                            <m:num>
                              <m:r>
                                <a:rPr lang="en-US" sz="2800" i="1">
                                  <a:latin typeface="Cambria Math"/>
                                </a:rPr>
                                <m:t>𝑆𝑆𝐸</m:t>
                              </m:r>
                            </m:num>
                            <m:den>
                              <m:r>
                                <a:rPr lang="en-US" sz="2800" i="1">
                                  <a:latin typeface="Cambria Math"/>
                                </a:rPr>
                                <m:t>𝑛</m:t>
                              </m:r>
                              <m:r>
                                <a:rPr lang="en-US" sz="2800" i="1">
                                  <a:latin typeface="Cambria Math"/>
                                </a:rPr>
                                <m:t>−2</m:t>
                              </m:r>
                            </m:den>
                          </m:f>
                        </m:e>
                      </m:rad>
                      <m:r>
                        <a:rPr lang="en-US" sz="2800" i="1" smtClean="0">
                          <a:latin typeface="Cambria Math"/>
                          <a:ea typeface="Cambria Math"/>
                        </a:rPr>
                        <m:t>∙</m:t>
                      </m:r>
                      <m:rad>
                        <m:radPr>
                          <m:degHide m:val="on"/>
                          <m:ctrlPr>
                            <a:rPr lang="en-US" sz="2800" i="1" dirty="0" smtClean="0">
                              <a:latin typeface="Cambria Math" panose="02040503050406030204" pitchFamily="18" charset="0"/>
                            </a:rPr>
                          </m:ctrlPr>
                        </m:radPr>
                        <m:deg/>
                        <m:e>
                          <m:f>
                            <m:fPr>
                              <m:ctrlPr>
                                <a:rPr lang="en-US" sz="2800" i="1">
                                  <a:latin typeface="Cambria Math" panose="02040503050406030204" pitchFamily="18" charset="0"/>
                                </a:rPr>
                              </m:ctrlPr>
                            </m:fPr>
                            <m:num>
                              <m:sSup>
                                <m:sSupPr>
                                  <m:ctrlPr>
                                    <a:rPr lang="en-US" sz="2800" i="1" smtClean="0">
                                      <a:latin typeface="Cambria Math" panose="02040503050406030204" pitchFamily="18" charset="0"/>
                                    </a:rPr>
                                  </m:ctrlPr>
                                </m:sSupPr>
                                <m:e>
                                  <m:acc>
                                    <m:accPr>
                                      <m:chr m:val="̅"/>
                                      <m:ctrlPr>
                                        <a:rPr lang="en-US" sz="2800" i="1">
                                          <a:latin typeface="Cambria Math" panose="02040503050406030204" pitchFamily="18" charset="0"/>
                                        </a:rPr>
                                      </m:ctrlPr>
                                    </m:accPr>
                                    <m:e>
                                      <m:r>
                                        <a:rPr lang="en-US" sz="2800" i="1">
                                          <a:latin typeface="Cambria Math"/>
                                        </a:rPr>
                                        <m:t>𝑥</m:t>
                                      </m:r>
                                    </m:e>
                                  </m:acc>
                                </m:e>
                                <m:sup>
                                  <m:r>
                                    <a:rPr lang="en-US" sz="2800" b="0" i="1" smtClean="0">
                                      <a:latin typeface="Cambria Math"/>
                                    </a:rPr>
                                    <m:t>2</m:t>
                                  </m:r>
                                </m:sup>
                              </m:sSup>
                            </m:num>
                            <m:den>
                              <m:nary>
                                <m:naryPr>
                                  <m:chr m:val="∑"/>
                                  <m:ctrlPr>
                                    <a:rPr lang="en-US" sz="2800" i="1">
                                      <a:latin typeface="Cambria Math" panose="02040503050406030204" pitchFamily="18" charset="0"/>
                                    </a:rPr>
                                  </m:ctrlPr>
                                </m:naryPr>
                                <m:sub>
                                  <m:r>
                                    <m:rPr>
                                      <m:brk m:alnAt="23"/>
                                    </m:rPr>
                                    <a:rPr lang="en-US" sz="2800" i="1">
                                      <a:latin typeface="Cambria Math"/>
                                    </a:rPr>
                                    <m:t>𝑖</m:t>
                                  </m:r>
                                  <m:r>
                                    <a:rPr lang="en-US" sz="2800" i="1">
                                      <a:latin typeface="Cambria Math"/>
                                    </a:rPr>
                                    <m:t>=1</m:t>
                                  </m:r>
                                </m:sub>
                                <m:sup>
                                  <m:r>
                                    <a:rPr lang="en-US" sz="2800" i="1">
                                      <a:latin typeface="Cambria Math"/>
                                    </a:rPr>
                                    <m:t>𝑛</m:t>
                                  </m:r>
                                </m:sup>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a:rPr>
                                                <m:t>𝑥</m:t>
                                              </m:r>
                                            </m:e>
                                            <m:sub>
                                              <m:r>
                                                <a:rPr lang="en-US" sz="2800" i="1">
                                                  <a:latin typeface="Cambria Math"/>
                                                </a:rPr>
                                                <m:t>𝑖</m:t>
                                              </m:r>
                                            </m:sub>
                                          </m:sSub>
                                          <m:r>
                                            <a:rPr lang="en-US" sz="2800" i="1">
                                              <a:latin typeface="Cambria Math"/>
                                            </a:rPr>
                                            <m:t>−</m:t>
                                          </m:r>
                                          <m:acc>
                                            <m:accPr>
                                              <m:chr m:val="̅"/>
                                              <m:ctrlPr>
                                                <a:rPr lang="en-US" sz="2800" i="1">
                                                  <a:latin typeface="Cambria Math" panose="02040503050406030204" pitchFamily="18" charset="0"/>
                                                </a:rPr>
                                              </m:ctrlPr>
                                            </m:accPr>
                                            <m:e>
                                              <m:r>
                                                <a:rPr lang="en-US" sz="2800" i="1">
                                                  <a:latin typeface="Cambria Math"/>
                                                </a:rPr>
                                                <m:t>𝑥</m:t>
                                              </m:r>
                                            </m:e>
                                          </m:acc>
                                        </m:e>
                                      </m:d>
                                    </m:e>
                                    <m:sup>
                                      <m:r>
                                        <a:rPr lang="en-US" sz="2800" i="1">
                                          <a:latin typeface="Cambria Math"/>
                                        </a:rPr>
                                        <m:t>2</m:t>
                                      </m:r>
                                    </m:sup>
                                  </m:sSup>
                                </m:e>
                              </m:nary>
                            </m:den>
                          </m:f>
                          <m:r>
                            <a:rPr lang="en-US" sz="2800" b="0" i="1" smtClean="0">
                              <a:latin typeface="Cambria Math"/>
                            </a:rPr>
                            <m:t>+</m:t>
                          </m:r>
                          <m:f>
                            <m:fPr>
                              <m:ctrlPr>
                                <a:rPr lang="en-US" sz="2800" b="0" i="1" smtClean="0">
                                  <a:latin typeface="Cambria Math" panose="02040503050406030204" pitchFamily="18" charset="0"/>
                                </a:rPr>
                              </m:ctrlPr>
                            </m:fPr>
                            <m:num>
                              <m:r>
                                <a:rPr lang="en-US" sz="2800" b="0" i="1" smtClean="0">
                                  <a:latin typeface="Cambria Math"/>
                                </a:rPr>
                                <m:t>1</m:t>
                              </m:r>
                            </m:num>
                            <m:den>
                              <m:r>
                                <a:rPr lang="en-US" sz="2800" b="0" i="1" smtClean="0">
                                  <a:latin typeface="Cambria Math"/>
                                </a:rPr>
                                <m:t>𝑛</m:t>
                              </m:r>
                            </m:den>
                          </m:f>
                        </m:e>
                      </m:rad>
                      <m:r>
                        <a:rPr lang="en-US" sz="2800" b="0" i="1" smtClean="0">
                          <a:latin typeface="Cambria Math"/>
                        </a:rPr>
                        <m:t>=</m:t>
                      </m:r>
                    </m:oMath>
                  </m:oMathPara>
                </a14:m>
                <a:endParaRPr lang="en-US" sz="2800" b="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ea typeface="Cambria Math"/>
                            </a:rPr>
                          </m:ctrlPr>
                        </m:sSubPr>
                        <m:e>
                          <m:acc>
                            <m:accPr>
                              <m:chr m:val="̂"/>
                              <m:ctrlPr>
                                <a:rPr lang="en-US" sz="2800" i="1">
                                  <a:latin typeface="Cambria Math" panose="02040503050406030204" pitchFamily="18" charset="0"/>
                                </a:rPr>
                              </m:ctrlPr>
                            </m:accPr>
                            <m:e>
                              <m:r>
                                <a:rPr lang="en-US" sz="2800" i="1">
                                  <a:latin typeface="Cambria Math"/>
                                  <a:ea typeface="Cambria Math"/>
                                </a:rPr>
                                <m:t>𝜎</m:t>
                              </m:r>
                            </m:e>
                          </m:acc>
                        </m:e>
                        <m:sub>
                          <m:r>
                            <a:rPr lang="en-US" sz="2800" i="1">
                              <a:latin typeface="Cambria Math"/>
                              <a:ea typeface="Cambria Math"/>
                            </a:rPr>
                            <m:t>𝜀</m:t>
                          </m:r>
                        </m:sub>
                      </m:sSub>
                      <m:rad>
                        <m:radPr>
                          <m:degHide m:val="on"/>
                          <m:ctrlPr>
                            <a:rPr lang="en-US" sz="2800" i="1" dirty="0">
                              <a:latin typeface="Cambria Math" panose="02040503050406030204" pitchFamily="18" charset="0"/>
                            </a:rPr>
                          </m:ctrlPr>
                        </m:radPr>
                        <m:deg/>
                        <m:e>
                          <m:f>
                            <m:fPr>
                              <m:ctrlPr>
                                <a:rPr lang="en-US" sz="2800" i="1">
                                  <a:latin typeface="Cambria Math" panose="02040503050406030204" pitchFamily="18" charset="0"/>
                                </a:rPr>
                              </m:ctrlPr>
                            </m:fPr>
                            <m:num>
                              <m:sSup>
                                <m:sSupPr>
                                  <m:ctrlPr>
                                    <a:rPr lang="en-US" sz="2800" i="1">
                                      <a:latin typeface="Cambria Math" panose="02040503050406030204" pitchFamily="18" charset="0"/>
                                    </a:rPr>
                                  </m:ctrlPr>
                                </m:sSupPr>
                                <m:e>
                                  <m:acc>
                                    <m:accPr>
                                      <m:chr m:val="̅"/>
                                      <m:ctrlPr>
                                        <a:rPr lang="en-US" sz="2800" i="1">
                                          <a:latin typeface="Cambria Math" panose="02040503050406030204" pitchFamily="18" charset="0"/>
                                        </a:rPr>
                                      </m:ctrlPr>
                                    </m:accPr>
                                    <m:e>
                                      <m:r>
                                        <a:rPr lang="en-US" sz="2800" i="1">
                                          <a:latin typeface="Cambria Math"/>
                                        </a:rPr>
                                        <m:t>𝑥</m:t>
                                      </m:r>
                                    </m:e>
                                  </m:acc>
                                </m:e>
                                <m:sup>
                                  <m:r>
                                    <a:rPr lang="en-US" sz="2800" i="1">
                                      <a:latin typeface="Cambria Math"/>
                                    </a:rPr>
                                    <m:t>2</m:t>
                                  </m:r>
                                </m:sup>
                              </m:sSup>
                            </m:num>
                            <m:den>
                              <m:nary>
                                <m:naryPr>
                                  <m:chr m:val="∑"/>
                                  <m:ctrlPr>
                                    <a:rPr lang="en-US" sz="2800" i="1">
                                      <a:latin typeface="Cambria Math" panose="02040503050406030204" pitchFamily="18" charset="0"/>
                                    </a:rPr>
                                  </m:ctrlPr>
                                </m:naryPr>
                                <m:sub>
                                  <m:r>
                                    <m:rPr>
                                      <m:brk m:alnAt="23"/>
                                    </m:rPr>
                                    <a:rPr lang="en-US" sz="2800" i="1">
                                      <a:latin typeface="Cambria Math"/>
                                    </a:rPr>
                                    <m:t>𝑖</m:t>
                                  </m:r>
                                  <m:r>
                                    <a:rPr lang="en-US" sz="2800" i="1">
                                      <a:latin typeface="Cambria Math"/>
                                    </a:rPr>
                                    <m:t>=1</m:t>
                                  </m:r>
                                </m:sub>
                                <m:sup>
                                  <m:r>
                                    <a:rPr lang="en-US" sz="2800" i="1">
                                      <a:latin typeface="Cambria Math"/>
                                    </a:rPr>
                                    <m:t>𝑛</m:t>
                                  </m:r>
                                </m:sup>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a:rPr>
                                                <m:t>𝑥</m:t>
                                              </m:r>
                                            </m:e>
                                            <m:sub>
                                              <m:r>
                                                <a:rPr lang="en-US" sz="2800" i="1">
                                                  <a:latin typeface="Cambria Math"/>
                                                </a:rPr>
                                                <m:t>𝑖</m:t>
                                              </m:r>
                                            </m:sub>
                                          </m:sSub>
                                          <m:r>
                                            <a:rPr lang="en-US" sz="2800" i="1">
                                              <a:latin typeface="Cambria Math"/>
                                            </a:rPr>
                                            <m:t>−</m:t>
                                          </m:r>
                                          <m:acc>
                                            <m:accPr>
                                              <m:chr m:val="̅"/>
                                              <m:ctrlPr>
                                                <a:rPr lang="en-US" sz="2800" i="1">
                                                  <a:latin typeface="Cambria Math" panose="02040503050406030204" pitchFamily="18" charset="0"/>
                                                </a:rPr>
                                              </m:ctrlPr>
                                            </m:accPr>
                                            <m:e>
                                              <m:r>
                                                <a:rPr lang="en-US" sz="2800" i="1">
                                                  <a:latin typeface="Cambria Math"/>
                                                </a:rPr>
                                                <m:t>𝑥</m:t>
                                              </m:r>
                                            </m:e>
                                          </m:acc>
                                        </m:e>
                                      </m:d>
                                    </m:e>
                                    <m:sup>
                                      <m:r>
                                        <a:rPr lang="en-US" sz="2800" i="1">
                                          <a:latin typeface="Cambria Math"/>
                                        </a:rPr>
                                        <m:t>2</m:t>
                                      </m:r>
                                    </m:sup>
                                  </m:sSup>
                                </m:e>
                              </m:nary>
                            </m:den>
                          </m:f>
                          <m:r>
                            <a:rPr lang="en-US" sz="2800" i="1">
                              <a:latin typeface="Cambria Math"/>
                            </a:rPr>
                            <m:t>+</m:t>
                          </m:r>
                          <m:f>
                            <m:fPr>
                              <m:ctrlPr>
                                <a:rPr lang="en-US" sz="2800" i="1">
                                  <a:latin typeface="Cambria Math" panose="02040503050406030204" pitchFamily="18" charset="0"/>
                                </a:rPr>
                              </m:ctrlPr>
                            </m:fPr>
                            <m:num>
                              <m:r>
                                <a:rPr lang="en-US" sz="2800" i="1">
                                  <a:latin typeface="Cambria Math"/>
                                </a:rPr>
                                <m:t>1</m:t>
                              </m:r>
                            </m:num>
                            <m:den>
                              <m:r>
                                <a:rPr lang="en-US" sz="2800" i="1">
                                  <a:latin typeface="Cambria Math"/>
                                </a:rPr>
                                <m:t>𝑛</m:t>
                              </m:r>
                            </m:den>
                          </m:f>
                        </m:e>
                      </m:rad>
                      <m:r>
                        <a:rPr lang="en-US" sz="2800" b="0" i="1" smtClean="0">
                          <a:latin typeface="Cambria Math"/>
                        </a:rPr>
                        <m:t>=</m:t>
                      </m:r>
                      <m:r>
                        <a:rPr lang="en-US" sz="2800" b="0" i="1" smtClean="0">
                          <a:latin typeface="Cambria Math"/>
                        </a:rPr>
                        <m:t>𝑠</m:t>
                      </m:r>
                      <m:rad>
                        <m:radPr>
                          <m:degHide m:val="on"/>
                          <m:ctrlPr>
                            <a:rPr lang="en-US" sz="2800" i="1" dirty="0">
                              <a:latin typeface="Cambria Math" panose="02040503050406030204" pitchFamily="18" charset="0"/>
                            </a:rPr>
                          </m:ctrlPr>
                        </m:radPr>
                        <m:deg/>
                        <m:e>
                          <m:f>
                            <m:fPr>
                              <m:ctrlPr>
                                <a:rPr lang="en-US" sz="2800" i="1">
                                  <a:latin typeface="Cambria Math" panose="02040503050406030204" pitchFamily="18" charset="0"/>
                                </a:rPr>
                              </m:ctrlPr>
                            </m:fPr>
                            <m:num>
                              <m:sSup>
                                <m:sSupPr>
                                  <m:ctrlPr>
                                    <a:rPr lang="en-US" sz="2800" i="1">
                                      <a:latin typeface="Cambria Math" panose="02040503050406030204" pitchFamily="18" charset="0"/>
                                    </a:rPr>
                                  </m:ctrlPr>
                                </m:sSupPr>
                                <m:e>
                                  <m:acc>
                                    <m:accPr>
                                      <m:chr m:val="̅"/>
                                      <m:ctrlPr>
                                        <a:rPr lang="en-US" sz="2800" i="1">
                                          <a:latin typeface="Cambria Math" panose="02040503050406030204" pitchFamily="18" charset="0"/>
                                        </a:rPr>
                                      </m:ctrlPr>
                                    </m:accPr>
                                    <m:e>
                                      <m:r>
                                        <a:rPr lang="en-US" sz="2800" i="1">
                                          <a:latin typeface="Cambria Math"/>
                                        </a:rPr>
                                        <m:t>𝑥</m:t>
                                      </m:r>
                                    </m:e>
                                  </m:acc>
                                </m:e>
                                <m:sup>
                                  <m:r>
                                    <a:rPr lang="en-US" sz="2800" i="1">
                                      <a:latin typeface="Cambria Math"/>
                                    </a:rPr>
                                    <m:t>2</m:t>
                                  </m:r>
                                </m:sup>
                              </m:sSup>
                            </m:num>
                            <m:den>
                              <m:nary>
                                <m:naryPr>
                                  <m:chr m:val="∑"/>
                                  <m:ctrlPr>
                                    <a:rPr lang="en-US" sz="2800" i="1">
                                      <a:latin typeface="Cambria Math" panose="02040503050406030204" pitchFamily="18" charset="0"/>
                                    </a:rPr>
                                  </m:ctrlPr>
                                </m:naryPr>
                                <m:sub>
                                  <m:r>
                                    <m:rPr>
                                      <m:brk m:alnAt="23"/>
                                    </m:rPr>
                                    <a:rPr lang="en-US" sz="2800" i="1">
                                      <a:latin typeface="Cambria Math"/>
                                    </a:rPr>
                                    <m:t>𝑖</m:t>
                                  </m:r>
                                  <m:r>
                                    <a:rPr lang="en-US" sz="2800" i="1">
                                      <a:latin typeface="Cambria Math"/>
                                    </a:rPr>
                                    <m:t>=1</m:t>
                                  </m:r>
                                </m:sub>
                                <m:sup>
                                  <m:r>
                                    <a:rPr lang="en-US" sz="2800" i="1">
                                      <a:latin typeface="Cambria Math"/>
                                    </a:rPr>
                                    <m:t>𝑛</m:t>
                                  </m:r>
                                </m:sup>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a:rPr>
                                                <m:t>𝑥</m:t>
                                              </m:r>
                                            </m:e>
                                            <m:sub>
                                              <m:r>
                                                <a:rPr lang="en-US" sz="2800" i="1">
                                                  <a:latin typeface="Cambria Math"/>
                                                </a:rPr>
                                                <m:t>𝑖</m:t>
                                              </m:r>
                                            </m:sub>
                                          </m:sSub>
                                          <m:r>
                                            <a:rPr lang="en-US" sz="2800" i="1">
                                              <a:latin typeface="Cambria Math"/>
                                            </a:rPr>
                                            <m:t>−</m:t>
                                          </m:r>
                                          <m:acc>
                                            <m:accPr>
                                              <m:chr m:val="̅"/>
                                              <m:ctrlPr>
                                                <a:rPr lang="en-US" sz="2800" i="1">
                                                  <a:latin typeface="Cambria Math" panose="02040503050406030204" pitchFamily="18" charset="0"/>
                                                </a:rPr>
                                              </m:ctrlPr>
                                            </m:accPr>
                                            <m:e>
                                              <m:r>
                                                <a:rPr lang="en-US" sz="2800" i="1">
                                                  <a:latin typeface="Cambria Math"/>
                                                </a:rPr>
                                                <m:t>𝑥</m:t>
                                              </m:r>
                                            </m:e>
                                          </m:acc>
                                        </m:e>
                                      </m:d>
                                    </m:e>
                                    <m:sup>
                                      <m:r>
                                        <a:rPr lang="en-US" sz="2800" i="1">
                                          <a:latin typeface="Cambria Math"/>
                                        </a:rPr>
                                        <m:t>2</m:t>
                                      </m:r>
                                    </m:sup>
                                  </m:sSup>
                                </m:e>
                              </m:nary>
                            </m:den>
                          </m:f>
                          <m:r>
                            <a:rPr lang="en-US" sz="2800" i="1">
                              <a:latin typeface="Cambria Math"/>
                            </a:rPr>
                            <m:t>+</m:t>
                          </m:r>
                          <m:f>
                            <m:fPr>
                              <m:ctrlPr>
                                <a:rPr lang="en-US" sz="2800" i="1">
                                  <a:latin typeface="Cambria Math" panose="02040503050406030204" pitchFamily="18" charset="0"/>
                                </a:rPr>
                              </m:ctrlPr>
                            </m:fPr>
                            <m:num>
                              <m:r>
                                <a:rPr lang="en-US" sz="2800" i="1">
                                  <a:latin typeface="Cambria Math"/>
                                </a:rPr>
                                <m:t>1</m:t>
                              </m:r>
                            </m:num>
                            <m:den>
                              <m:r>
                                <a:rPr lang="en-US" sz="2800" i="1">
                                  <a:latin typeface="Cambria Math"/>
                                </a:rPr>
                                <m:t>𝑛</m:t>
                              </m:r>
                            </m:den>
                          </m:f>
                        </m:e>
                      </m:rad>
                    </m:oMath>
                  </m:oMathPara>
                </a14:m>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914400" y="1981200"/>
                <a:ext cx="7272119" cy="4023345"/>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42720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011" y="381000"/>
            <a:ext cx="8458200" cy="762000"/>
          </a:xfrm>
        </p:spPr>
        <p:txBody>
          <a:bodyPr/>
          <a:lstStyle/>
          <a:p>
            <a:pPr algn="l"/>
            <a:r>
              <a:rPr lang="en-US" sz="3600" b="1" dirty="0">
                <a:solidFill>
                  <a:schemeClr val="tx1"/>
                </a:solidFill>
                <a:latin typeface="Calibri" pitchFamily="34" charset="0"/>
                <a:cs typeface="Calibri" pitchFamily="34" charset="0"/>
              </a:rPr>
              <a:t>Hypothesis Tests</a:t>
            </a:r>
          </a:p>
        </p:txBody>
      </p:sp>
      <mc:AlternateContent xmlns:mc="http://schemas.openxmlformats.org/markup-compatibility/2006" xmlns:a14="http://schemas.microsoft.com/office/drawing/2010/main">
        <mc:Choice Requires="a14">
          <p:sp>
            <p:nvSpPr>
              <p:cNvPr id="3" name="Rectangle 2"/>
              <p:cNvSpPr/>
              <p:nvPr/>
            </p:nvSpPr>
            <p:spPr>
              <a:xfrm>
                <a:off x="-8022" y="1447800"/>
                <a:ext cx="9152021" cy="4648196"/>
              </a:xfrm>
              <a:prstGeom prst="rect">
                <a:avLst/>
              </a:prstGeom>
            </p:spPr>
            <p:txBody>
              <a:bodyPr wrap="square">
                <a:spAutoFit/>
              </a:bodyPr>
              <a:lstStyle/>
              <a:p>
                <a:r>
                  <a:rPr lang="en-US" dirty="0">
                    <a:latin typeface="Calibri" pitchFamily="34" charset="0"/>
                    <a:cs typeface="Calibri" pitchFamily="34" charset="0"/>
                  </a:rPr>
                  <a:t>We can do a hypothesis test about the parameter </a:t>
                </a:r>
                <a:r>
                  <a:rPr lang="el-GR" dirty="0">
                    <a:latin typeface="Calibri" pitchFamily="34" charset="0"/>
                    <a:cs typeface="Calibri" pitchFamily="34" charset="0"/>
                  </a:rPr>
                  <a:t>β</a:t>
                </a:r>
                <a:r>
                  <a:rPr lang="en-US" sz="1400" dirty="0">
                    <a:latin typeface="Calibri" pitchFamily="34" charset="0"/>
                    <a:cs typeface="Calibri" pitchFamily="34" charset="0"/>
                  </a:rPr>
                  <a:t>1</a:t>
                </a:r>
                <a:r>
                  <a:rPr lang="en-US" dirty="0">
                    <a:latin typeface="Calibri" pitchFamily="34" charset="0"/>
                    <a:cs typeface="Calibri" pitchFamily="34" charset="0"/>
                  </a:rPr>
                  <a:t>: </a:t>
                </a:r>
              </a:p>
              <a:p>
                <a:endParaRPr lang="en-US" dirty="0">
                  <a:latin typeface="Calibri" pitchFamily="34" charset="0"/>
                  <a:cs typeface="Calibri" pitchFamily="34" charset="0"/>
                </a:endParaRPr>
              </a:p>
              <a:p>
                <a:r>
                  <a:rPr lang="en-US" dirty="0">
                    <a:latin typeface="Calibri" pitchFamily="34" charset="0"/>
                    <a:cs typeface="Calibri" pitchFamily="34" charset="0"/>
                  </a:rPr>
                  <a:t>H0: </a:t>
                </a:r>
                <a:r>
                  <a:rPr lang="el-GR" dirty="0">
                    <a:latin typeface="Calibri" pitchFamily="34" charset="0"/>
                    <a:cs typeface="Calibri" pitchFamily="34" charset="0"/>
                  </a:rPr>
                  <a:t>β</a:t>
                </a:r>
                <a:r>
                  <a:rPr lang="en-US" sz="1400" dirty="0">
                    <a:latin typeface="Calibri" pitchFamily="34" charset="0"/>
                    <a:cs typeface="Calibri" pitchFamily="34" charset="0"/>
                  </a:rPr>
                  <a:t>1</a:t>
                </a:r>
                <a:r>
                  <a:rPr lang="en-US" dirty="0">
                    <a:latin typeface="Calibri" pitchFamily="34" charset="0"/>
                    <a:cs typeface="Calibri" pitchFamily="34" charset="0"/>
                  </a:rPr>
                  <a:t> = 0 vs. </a:t>
                </a:r>
              </a:p>
              <a:p>
                <a:r>
                  <a:rPr lang="en-US" dirty="0">
                    <a:latin typeface="Calibri" pitchFamily="34" charset="0"/>
                    <a:cs typeface="Calibri" pitchFamily="34" charset="0"/>
                  </a:rPr>
                  <a:t>Ha: </a:t>
                </a:r>
                <a:r>
                  <a:rPr lang="el-GR" dirty="0">
                    <a:latin typeface="Calibri" pitchFamily="34" charset="0"/>
                    <a:cs typeface="Calibri" pitchFamily="34" charset="0"/>
                  </a:rPr>
                  <a:t>β</a:t>
                </a:r>
                <a:r>
                  <a:rPr lang="en-US" sz="1400" dirty="0">
                    <a:latin typeface="Calibri" pitchFamily="34" charset="0"/>
                    <a:cs typeface="Calibri" pitchFamily="34" charset="0"/>
                  </a:rPr>
                  <a:t>1</a:t>
                </a:r>
                <a:r>
                  <a:rPr lang="en-US" dirty="0">
                    <a:latin typeface="Calibri" pitchFamily="34" charset="0"/>
                    <a:cs typeface="Calibri" pitchFamily="34" charset="0"/>
                  </a:rPr>
                  <a:t> ≠ 0</a:t>
                </a:r>
              </a:p>
              <a:p>
                <a:endParaRPr lang="en-US" dirty="0">
                  <a:latin typeface="Calibri" pitchFamily="34" charset="0"/>
                  <a:cs typeface="Calibri" pitchFamily="34" charset="0"/>
                </a:endParaRPr>
              </a:p>
              <a:p>
                <a:r>
                  <a:rPr lang="en-US" dirty="0">
                    <a:latin typeface="Calibri" pitchFamily="34" charset="0"/>
                    <a:cs typeface="Calibri" pitchFamily="34" charset="0"/>
                  </a:rPr>
                  <a:t>Test statistic: </a:t>
                </a:r>
                <a14:m>
                  <m:oMath xmlns:m="http://schemas.openxmlformats.org/officeDocument/2006/math">
                    <m:r>
                      <a:rPr lang="en-US" b="0" i="1" smtClean="0">
                        <a:latin typeface="Cambria Math"/>
                        <a:cs typeface="Calibri" pitchFamily="34" charset="0"/>
                      </a:rPr>
                      <m:t>𝑡</m:t>
                    </m:r>
                    <m:r>
                      <a:rPr lang="en-US" b="0" i="1" smtClean="0">
                        <a:latin typeface="Cambria Math"/>
                        <a:cs typeface="Calibri" pitchFamily="34"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a:ea typeface="Cambria Math"/>
                                  </a:rPr>
                                  <m:t>𝛽</m:t>
                                </m:r>
                              </m:e>
                            </m:acc>
                          </m:e>
                          <m:sub>
                            <m:r>
                              <a:rPr lang="en-US" b="0" i="1" smtClean="0">
                                <a:latin typeface="Cambria Math"/>
                              </a:rPr>
                              <m:t>1</m:t>
                            </m:r>
                          </m:sub>
                        </m:sSub>
                        <m:r>
                          <a:rPr lang="en-US" b="0" i="1" smtClean="0">
                            <a:latin typeface="Cambria Math"/>
                          </a:rPr>
                          <m:t>−0</m:t>
                        </m:r>
                      </m:num>
                      <m:den>
                        <m:sSub>
                          <m:sSubPr>
                            <m:ctrlPr>
                              <a:rPr lang="en-US" b="0" i="1" smtClean="0">
                                <a:latin typeface="Cambria Math" panose="02040503050406030204" pitchFamily="18" charset="0"/>
                              </a:rPr>
                            </m:ctrlPr>
                          </m:sSubPr>
                          <m:e>
                            <m:r>
                              <a:rPr lang="en-US" b="0" i="1" smtClean="0">
                                <a:latin typeface="Cambria Math"/>
                              </a:rPr>
                              <m:t>𝑠</m:t>
                            </m:r>
                          </m:e>
                          <m: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a:ea typeface="Cambria Math"/>
                                      </a:rPr>
                                      <m:t>𝛽</m:t>
                                    </m:r>
                                  </m:e>
                                </m:acc>
                              </m:e>
                              <m:sub>
                                <m:r>
                                  <a:rPr lang="en-US" b="0" i="1" smtClean="0">
                                    <a:latin typeface="Cambria Math"/>
                                  </a:rPr>
                                  <m:t>1</m:t>
                                </m:r>
                              </m:sub>
                            </m:sSub>
                          </m:sub>
                        </m:sSub>
                      </m:den>
                    </m:f>
                    <m:r>
                      <a:rPr lang="en-US" b="0" i="1" smtClean="0">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i="1">
                                <a:latin typeface="Cambria Math"/>
                              </a:rPr>
                              <m:t>1</m:t>
                            </m:r>
                          </m:sub>
                        </m:sSub>
                      </m:num>
                      <m:den>
                        <m:sSub>
                          <m:sSubPr>
                            <m:ctrlPr>
                              <a:rPr lang="en-US" i="1">
                                <a:latin typeface="Cambria Math" panose="02040503050406030204" pitchFamily="18" charset="0"/>
                              </a:rPr>
                            </m:ctrlPr>
                          </m:sSubPr>
                          <m:e>
                            <m:r>
                              <a:rPr lang="en-US" i="1">
                                <a:latin typeface="Cambria Math"/>
                              </a:rPr>
                              <m:t>𝑠</m:t>
                            </m:r>
                          </m:e>
                          <m: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i="1">
                                    <a:latin typeface="Cambria Math"/>
                                  </a:rPr>
                                  <m:t>1</m:t>
                                </m:r>
                              </m:sub>
                            </m:sSub>
                          </m:sub>
                        </m:sSub>
                      </m:den>
                    </m:f>
                  </m:oMath>
                </a14:m>
                <a:r>
                  <a:rPr lang="en-US" dirty="0">
                    <a:latin typeface="Calibri" pitchFamily="34" charset="0"/>
                    <a:cs typeface="Calibri" pitchFamily="34" charset="0"/>
                  </a:rPr>
                  <a:t>.</a:t>
                </a:r>
              </a:p>
              <a:p>
                <a:endParaRPr lang="en-US" dirty="0">
                  <a:latin typeface="Calibri" pitchFamily="34" charset="0"/>
                  <a:cs typeface="Calibri" pitchFamily="34" charset="0"/>
                </a:endParaRPr>
              </a:p>
              <a:p>
                <a:r>
                  <a:rPr lang="en-US" dirty="0">
                    <a:latin typeface="Calibri" pitchFamily="34" charset="0"/>
                    <a:cs typeface="Calibri" pitchFamily="34" charset="0"/>
                  </a:rPr>
                  <a:t>A p-value based on n-2 degrees of freedom can be calculated from the t-tables or a statistical software package.</a:t>
                </a:r>
              </a:p>
              <a:p>
                <a:endParaRPr lang="en-US" dirty="0">
                  <a:latin typeface="Calibri" pitchFamily="34" charset="0"/>
                  <a:cs typeface="Calibri" pitchFamily="34" charset="0"/>
                </a:endParaRPr>
              </a:p>
              <a:p>
                <a:r>
                  <a:rPr lang="en-US" dirty="0">
                    <a:latin typeface="Calibri" pitchFamily="34" charset="0"/>
                    <a:cs typeface="Calibri" pitchFamily="34" charset="0"/>
                  </a:rPr>
                  <a:t>We reject H0 for Ha if </a:t>
                </a:r>
                <a14:m>
                  <m:oMath xmlns:m="http://schemas.openxmlformats.org/officeDocument/2006/math">
                    <m:r>
                      <a:rPr lang="en-US" b="0" i="1" smtClean="0">
                        <a:latin typeface="Cambria Math"/>
                        <a:cs typeface="Calibri" pitchFamily="34" charset="0"/>
                      </a:rPr>
                      <m:t>𝑡</m:t>
                    </m:r>
                    <m:r>
                      <a:rPr lang="en-US" b="0" i="1" smtClean="0">
                        <a:latin typeface="Cambria Math"/>
                        <a:ea typeface="Cambria Math"/>
                        <a:cs typeface="Calibri" pitchFamily="34" charset="0"/>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𝑡</m:t>
                        </m:r>
                      </m:e>
                      <m:sub>
                        <m:f>
                          <m:fPr>
                            <m:ctrlPr>
                              <a:rPr lang="en-US" b="0" i="1" smtClean="0">
                                <a:latin typeface="Cambria Math" panose="02040503050406030204" pitchFamily="18" charset="0"/>
                                <a:ea typeface="Cambria Math"/>
                              </a:rPr>
                            </m:ctrlPr>
                          </m:fPr>
                          <m:num>
                            <m:r>
                              <a:rPr lang="en-US" b="0" i="1" smtClean="0">
                                <a:latin typeface="Cambria Math"/>
                                <a:ea typeface="Cambria Math"/>
                              </a:rPr>
                              <m:t>𝛼</m:t>
                            </m:r>
                          </m:num>
                          <m:den>
                            <m:r>
                              <a:rPr lang="en-US" b="0" i="1" smtClean="0">
                                <a:latin typeface="Cambria Math"/>
                                <a:ea typeface="Cambria Math"/>
                              </a:rPr>
                              <m:t>2</m:t>
                            </m:r>
                          </m:den>
                        </m:f>
                        <m:r>
                          <a:rPr lang="en-US" b="0" i="1" smtClean="0">
                            <a:latin typeface="Cambria Math"/>
                            <a:ea typeface="Cambria Math"/>
                          </a:rPr>
                          <m:t>, </m:t>
                        </m:r>
                        <m:r>
                          <a:rPr lang="en-US" b="0" i="1" smtClean="0">
                            <a:latin typeface="Cambria Math"/>
                            <a:ea typeface="Cambria Math"/>
                          </a:rPr>
                          <m:t>𝑛</m:t>
                        </m:r>
                        <m:r>
                          <a:rPr lang="en-US" b="0" i="1" smtClean="0">
                            <a:latin typeface="Cambria Math"/>
                            <a:ea typeface="Cambria Math"/>
                          </a:rPr>
                          <m:t>−2</m:t>
                        </m:r>
                      </m:sub>
                    </m:sSub>
                  </m:oMath>
                </a14:m>
                <a:r>
                  <a:rPr lang="en-US" dirty="0">
                    <a:latin typeface="Calibri" pitchFamily="34" charset="0"/>
                    <a:cs typeface="Calibri" pitchFamily="34" charset="0"/>
                  </a:rPr>
                  <a:t> or </a:t>
                </a:r>
                <a14:m>
                  <m:oMath xmlns:m="http://schemas.openxmlformats.org/officeDocument/2006/math">
                    <m:r>
                      <a:rPr lang="en-US" i="1">
                        <a:latin typeface="Cambria Math"/>
                        <a:cs typeface="Calibri" pitchFamily="34" charset="0"/>
                      </a:rPr>
                      <m:t>𝑡</m:t>
                    </m:r>
                    <m:r>
                      <a:rPr lang="en-US" i="1" smtClean="0">
                        <a:latin typeface="Cambria Math"/>
                        <a:ea typeface="Cambria Math"/>
                        <a:cs typeface="Calibri" pitchFamily="34" charset="0"/>
                      </a:rPr>
                      <m:t>≤</m:t>
                    </m:r>
                    <m:r>
                      <a:rPr lang="en-US" b="0" i="1" smtClean="0">
                        <a:latin typeface="Cambria Math"/>
                        <a:ea typeface="Cambria Math"/>
                        <a:cs typeface="Calibri" pitchFamily="34" charset="0"/>
                      </a:rPr>
                      <m:t>−</m:t>
                    </m:r>
                    <m:sSub>
                      <m:sSubPr>
                        <m:ctrlPr>
                          <a:rPr lang="en-US" i="1">
                            <a:latin typeface="Cambria Math" panose="02040503050406030204" pitchFamily="18" charset="0"/>
                            <a:ea typeface="Cambria Math"/>
                          </a:rPr>
                        </m:ctrlPr>
                      </m:sSubPr>
                      <m:e>
                        <m:r>
                          <a:rPr lang="en-US" i="1">
                            <a:latin typeface="Cambria Math"/>
                            <a:ea typeface="Cambria Math"/>
                          </a:rPr>
                          <m:t>𝑡</m:t>
                        </m:r>
                      </m:e>
                      <m:sub>
                        <m:f>
                          <m:fPr>
                            <m:ctrlPr>
                              <a:rPr lang="en-US" i="1">
                                <a:latin typeface="Cambria Math" panose="02040503050406030204" pitchFamily="18" charset="0"/>
                                <a:ea typeface="Cambria Math"/>
                              </a:rPr>
                            </m:ctrlPr>
                          </m:fPr>
                          <m:num>
                            <m:r>
                              <a:rPr lang="en-US" i="1">
                                <a:latin typeface="Cambria Math"/>
                                <a:ea typeface="Cambria Math"/>
                              </a:rPr>
                              <m:t>𝛼</m:t>
                            </m:r>
                          </m:num>
                          <m:den>
                            <m:r>
                              <a:rPr lang="en-US" i="1">
                                <a:latin typeface="Cambria Math"/>
                                <a:ea typeface="Cambria Math"/>
                              </a:rPr>
                              <m:t>2</m:t>
                            </m:r>
                          </m:den>
                        </m:f>
                        <m:r>
                          <a:rPr lang="en-US" i="1">
                            <a:latin typeface="Cambria Math"/>
                            <a:ea typeface="Cambria Math"/>
                          </a:rPr>
                          <m:t>, </m:t>
                        </m:r>
                        <m:r>
                          <a:rPr lang="en-US" i="1">
                            <a:latin typeface="Cambria Math"/>
                            <a:ea typeface="Cambria Math"/>
                          </a:rPr>
                          <m:t>𝑛</m:t>
                        </m:r>
                        <m:r>
                          <a:rPr lang="en-US" i="1">
                            <a:latin typeface="Cambria Math"/>
                            <a:ea typeface="Cambria Math"/>
                          </a:rPr>
                          <m:t>−2</m:t>
                        </m:r>
                      </m:sub>
                    </m:sSub>
                  </m:oMath>
                </a14:m>
                <a:endParaRPr lang="en-US" dirty="0">
                  <a:latin typeface="Calibri" pitchFamily="34" charset="0"/>
                  <a:cs typeface="Calibri" pitchFamily="34"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8022" y="1447800"/>
                <a:ext cx="9152021" cy="4648196"/>
              </a:xfrm>
              <a:prstGeom prst="rect">
                <a:avLst/>
              </a:prstGeom>
              <a:blipFill rotWithShape="0">
                <a:blip r:embed="rId3"/>
                <a:stretch>
                  <a:fillRect l="-1066" t="-1050" r="-866"/>
                </a:stretch>
              </a:blipFill>
            </p:spPr>
            <p:txBody>
              <a:bodyPr/>
              <a:lstStyle/>
              <a:p>
                <a:r>
                  <a:rPr lang="en-US">
                    <a:noFill/>
                  </a:rPr>
                  <a:t> </a:t>
                </a:r>
              </a:p>
            </p:txBody>
          </p:sp>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0" y="609600"/>
            <a:ext cx="87630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a:ln>
                  <a:noFill/>
                </a:ln>
                <a:effectLst/>
                <a:uLnTx/>
                <a:uFillTx/>
                <a:latin typeface="Calibri" pitchFamily="34" charset="0"/>
                <a:ea typeface="+mj-ea"/>
                <a:cs typeface="Calibri" pitchFamily="34" charset="0"/>
              </a:rPr>
              <a:t>Confidence Intervals and Hypothesis Tests</a:t>
            </a:r>
          </a:p>
        </p:txBody>
      </p:sp>
      <p:sp>
        <p:nvSpPr>
          <p:cNvPr id="8294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2" name="Picture 6"/>
          <p:cNvPicPr>
            <a:picLocks noChangeAspect="1" noChangeArrowheads="1"/>
          </p:cNvPicPr>
          <p:nvPr/>
        </p:nvPicPr>
        <p:blipFill>
          <a:blip r:embed="rId2" cstate="print"/>
          <a:srcRect/>
          <a:stretch>
            <a:fillRect/>
          </a:stretch>
        </p:blipFill>
        <p:spPr bwMode="auto">
          <a:xfrm>
            <a:off x="762000" y="1752600"/>
            <a:ext cx="7562850" cy="100012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13" name="TextBox 12"/>
              <p:cNvSpPr txBox="1"/>
              <p:nvPr/>
            </p:nvSpPr>
            <p:spPr>
              <a:xfrm>
                <a:off x="228600" y="2971800"/>
                <a:ext cx="8610600" cy="1589666"/>
              </a:xfrm>
              <a:prstGeom prst="rect">
                <a:avLst/>
              </a:prstGeom>
              <a:noFill/>
            </p:spPr>
            <p:txBody>
              <a:bodyPr wrap="square" rtlCol="0">
                <a:spAutoFit/>
              </a:bodyPr>
              <a:lstStyle/>
              <a:p>
                <a:r>
                  <a:rPr lang="en-US" dirty="0">
                    <a:latin typeface="Calibri" pitchFamily="34" charset="0"/>
                    <a:cs typeface="Calibri" pitchFamily="34" charset="0"/>
                  </a:rPr>
                  <a:t>As always, the interval is centered at the point estimate of the parameter, and the amount it extends out to each side of the estimate depends on the desired confidence level (through the </a:t>
                </a:r>
                <a:r>
                  <a:rPr lang="en-US" i="1" dirty="0">
                    <a:latin typeface="Calibri" pitchFamily="34" charset="0"/>
                    <a:cs typeface="Calibri" pitchFamily="34" charset="0"/>
                  </a:rPr>
                  <a:t>t</a:t>
                </a:r>
                <a:r>
                  <a:rPr lang="en-US" dirty="0">
                    <a:latin typeface="Calibri" pitchFamily="34" charset="0"/>
                    <a:cs typeface="Calibri" pitchFamily="34" charset="0"/>
                  </a:rPr>
                  <a:t> critical value) and on the amount of variability in </a:t>
                </a:r>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1</m:t>
                        </m:r>
                      </m:sub>
                    </m:sSub>
                  </m:oMath>
                </a14:m>
                <a:r>
                  <a:rPr lang="en-US" dirty="0"/>
                  <a:t>.</a:t>
                </a:r>
              </a:p>
            </p:txBody>
          </p:sp>
        </mc:Choice>
        <mc:Fallback xmlns="">
          <p:sp>
            <p:nvSpPr>
              <p:cNvPr id="13" name="TextBox 12"/>
              <p:cNvSpPr txBox="1">
                <a:spLocks noRot="1" noChangeAspect="1" noMove="1" noResize="1" noEditPoints="1" noAdjustHandles="1" noChangeArrowheads="1" noChangeShapeType="1" noTextEdit="1"/>
              </p:cNvSpPr>
              <p:nvPr/>
            </p:nvSpPr>
            <p:spPr>
              <a:xfrm>
                <a:off x="228600" y="2971800"/>
                <a:ext cx="8610600" cy="1589666"/>
              </a:xfrm>
              <a:prstGeom prst="rect">
                <a:avLst/>
              </a:prstGeom>
              <a:blipFill rotWithShape="0">
                <a:blip r:embed="rId3"/>
                <a:stretch>
                  <a:fillRect l="-1133" t="-3077" b="-7692"/>
                </a:stretch>
              </a:blipFill>
            </p:spPr>
            <p:txBody>
              <a:bodyPr/>
              <a:lstStyle/>
              <a:p>
                <a:r>
                  <a:rPr lang="en-US">
                    <a:noFill/>
                  </a:rPr>
                  <a:t> </a:t>
                </a:r>
              </a:p>
            </p:txBody>
          </p:sp>
        </mc:Fallback>
      </mc:AlternateContent>
      <p:sp>
        <p:nvSpPr>
          <p:cNvPr id="8295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6042" y="433955"/>
            <a:ext cx="7924800" cy="762000"/>
          </a:xfrm>
        </p:spPr>
        <p:txBody>
          <a:bodyPr/>
          <a:lstStyle/>
          <a:p>
            <a:pPr algn="l"/>
            <a:r>
              <a:rPr lang="en-US" sz="3600" b="1" dirty="0">
                <a:solidFill>
                  <a:schemeClr val="tx1"/>
                </a:solidFill>
                <a:latin typeface="Calibri" pitchFamily="34" charset="0"/>
                <a:cs typeface="Calibri" pitchFamily="34" charset="0"/>
              </a:rPr>
              <a:t>Example – The Data</a:t>
            </a:r>
          </a:p>
        </p:txBody>
      </p:sp>
      <p:sp>
        <p:nvSpPr>
          <p:cNvPr id="6" name="TextBox 5"/>
          <p:cNvSpPr txBox="1"/>
          <p:nvPr/>
        </p:nvSpPr>
        <p:spPr>
          <a:xfrm>
            <a:off x="152400" y="1437774"/>
            <a:ext cx="8610600" cy="830997"/>
          </a:xfrm>
          <a:prstGeom prst="rect">
            <a:avLst/>
          </a:prstGeom>
          <a:noFill/>
        </p:spPr>
        <p:txBody>
          <a:bodyPr wrap="square" rtlCol="0">
            <a:spAutoFit/>
          </a:bodyPr>
          <a:lstStyle/>
          <a:p>
            <a:r>
              <a:rPr lang="en-US" dirty="0">
                <a:latin typeface="Calibri" pitchFamily="34" charset="0"/>
                <a:cs typeface="Calibri" pitchFamily="34" charset="0"/>
              </a:rPr>
              <a:t>Recall the Vocabulary/Age dataset.</a:t>
            </a:r>
          </a:p>
          <a:p>
            <a:r>
              <a:rPr lang="en-US" dirty="0">
                <a:latin typeface="Calibri" pitchFamily="34" charset="0"/>
                <a:cs typeface="Calibri" pitchFamily="34" charset="0"/>
              </a:rPr>
              <a:t>Open the dataset in R.</a:t>
            </a:r>
          </a:p>
        </p:txBody>
      </p:sp>
      <p:graphicFrame>
        <p:nvGraphicFramePr>
          <p:cNvPr id="7" name="Table 6"/>
          <p:cNvGraphicFramePr>
            <a:graphicFrameLocks noGrp="1"/>
          </p:cNvGraphicFramePr>
          <p:nvPr>
            <p:extLst>
              <p:ext uri="{D42A27DB-BD31-4B8C-83A1-F6EECF244321}">
                <p14:modId xmlns:p14="http://schemas.microsoft.com/office/powerpoint/2010/main" val="673134567"/>
              </p:ext>
            </p:extLst>
          </p:nvPr>
        </p:nvGraphicFramePr>
        <p:xfrm>
          <a:off x="304800" y="2590800"/>
          <a:ext cx="3771899" cy="4019550"/>
        </p:xfrm>
        <a:graphic>
          <a:graphicData uri="http://schemas.openxmlformats.org/drawingml/2006/table">
            <a:tbl>
              <a:tblPr/>
              <a:tblGrid>
                <a:gridCol w="1040524">
                  <a:extLst>
                    <a:ext uri="{9D8B030D-6E8A-4147-A177-3AD203B41FA5}">
                      <a16:colId xmlns:a16="http://schemas.microsoft.com/office/drawing/2014/main" val="20000"/>
                    </a:ext>
                  </a:extLst>
                </a:gridCol>
                <a:gridCol w="1408514">
                  <a:extLst>
                    <a:ext uri="{9D8B030D-6E8A-4147-A177-3AD203B41FA5}">
                      <a16:colId xmlns:a16="http://schemas.microsoft.com/office/drawing/2014/main" val="20001"/>
                    </a:ext>
                  </a:extLst>
                </a:gridCol>
                <a:gridCol w="1322861">
                  <a:extLst>
                    <a:ext uri="{9D8B030D-6E8A-4147-A177-3AD203B41FA5}">
                      <a16:colId xmlns:a16="http://schemas.microsoft.com/office/drawing/2014/main" val="20002"/>
                    </a:ext>
                  </a:extLst>
                </a:gridCol>
              </a:tblGrid>
              <a:tr h="342900">
                <a:tc>
                  <a:txBody>
                    <a:bodyPr/>
                    <a:lstStyle/>
                    <a:p>
                      <a:pPr algn="ctr" fontAlgn="b"/>
                      <a:r>
                        <a:rPr lang="en-US" sz="2000" b="1" i="0" u="none" strike="noStrike" dirty="0">
                          <a:solidFill>
                            <a:srgbClr val="000000"/>
                          </a:solidFill>
                          <a:latin typeface="Calibri"/>
                        </a:rPr>
                        <a:t>Person</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1" i="0" u="none" strike="noStrike" dirty="0" err="1">
                          <a:solidFill>
                            <a:srgbClr val="000000"/>
                          </a:solidFill>
                          <a:latin typeface="Calibri"/>
                        </a:rPr>
                        <a:t>ChildAge</a:t>
                      </a:r>
                      <a:endParaRPr lang="en-US" sz="2000" b="1" i="0" u="none" strike="noStrike" dirty="0">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1" i="0" u="none" strike="noStrike" dirty="0">
                          <a:solidFill>
                            <a:srgbClr val="000000"/>
                          </a:solidFill>
                          <a:latin typeface="Calibri"/>
                        </a:rPr>
                        <a:t>Vocabulary</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33375">
                <a:tc>
                  <a:txBody>
                    <a:bodyPr/>
                    <a:lstStyle/>
                    <a:p>
                      <a:pPr algn="ctr" fontAlgn="b"/>
                      <a:r>
                        <a:rPr lang="en-US" sz="2000" b="0" i="1" u="none" strike="noStrike" dirty="0">
                          <a:solidFill>
                            <a:srgbClr val="000000"/>
                          </a:solidFill>
                          <a:latin typeface="Calibri"/>
                        </a:rPr>
                        <a:t>i</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000000"/>
                          </a:solidFill>
                          <a:latin typeface="Calibri"/>
                        </a:rPr>
                        <a:t>X</a:t>
                      </a:r>
                      <a:r>
                        <a:rPr lang="en-US" sz="1200" b="0" i="1" u="none" strike="noStrike" dirty="0">
                          <a:solidFill>
                            <a:srgbClr val="000000"/>
                          </a:solidFill>
                          <a:latin typeface="Calibri"/>
                        </a:rPr>
                        <a:t>i</a:t>
                      </a:r>
                      <a:endParaRPr lang="en-US" sz="2000" b="0" i="1" u="none" strike="noStrike" dirty="0">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err="1">
                          <a:solidFill>
                            <a:srgbClr val="000000"/>
                          </a:solidFill>
                          <a:latin typeface="Calibri"/>
                        </a:rPr>
                        <a:t>y</a:t>
                      </a:r>
                      <a:r>
                        <a:rPr lang="en-US" sz="1200" b="0" i="1" u="none" strike="noStrike" dirty="0" err="1">
                          <a:solidFill>
                            <a:srgbClr val="000000"/>
                          </a:solidFill>
                          <a:latin typeface="Calibri"/>
                        </a:rPr>
                        <a:t>i</a:t>
                      </a:r>
                      <a:endParaRPr lang="en-US" sz="2000" b="0" i="1" u="none" strike="noStrike" dirty="0">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3375">
                <a:tc>
                  <a:txBody>
                    <a:bodyPr/>
                    <a:lstStyle/>
                    <a:p>
                      <a:pPr algn="ctr" fontAlgn="b"/>
                      <a:r>
                        <a:rPr lang="en-US" sz="2000" b="0" i="0" u="none" strike="noStrike" dirty="0">
                          <a:solidFill>
                            <a:srgbClr val="000000"/>
                          </a:solidFill>
                          <a:latin typeface="Calibri"/>
                        </a:rPr>
                        <a:t>1</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2800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3375">
                <a:tc>
                  <a:txBody>
                    <a:bodyPr/>
                    <a:lstStyle/>
                    <a:p>
                      <a:pPr algn="ctr" fontAlgn="b"/>
                      <a:r>
                        <a:rPr lang="en-US" sz="2000" b="0" i="0" u="none" strike="noStrike" dirty="0">
                          <a:solidFill>
                            <a:srgbClr val="000000"/>
                          </a:solidFill>
                          <a:latin typeface="Calibri"/>
                        </a:rPr>
                        <a:t>2</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800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3375">
                <a:tc>
                  <a:txBody>
                    <a:bodyPr/>
                    <a:lstStyle/>
                    <a:p>
                      <a:pPr algn="ctr" fontAlgn="b"/>
                      <a:r>
                        <a:rPr lang="en-US" sz="2000" b="0" i="0" u="none" strike="noStrike">
                          <a:solidFill>
                            <a:srgbClr val="000000"/>
                          </a:solidFill>
                          <a:latin typeface="Calibri"/>
                        </a:rPr>
                        <a:t>3</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1200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3375">
                <a:tc>
                  <a:txBody>
                    <a:bodyPr/>
                    <a:lstStyle/>
                    <a:p>
                      <a:pPr algn="ctr" fontAlgn="b"/>
                      <a:r>
                        <a:rPr lang="en-US" sz="2000" b="0" i="0" u="none" strike="noStrike">
                          <a:solidFill>
                            <a:srgbClr val="000000"/>
                          </a:solidFill>
                          <a:latin typeface="Calibri"/>
                        </a:rPr>
                        <a:t>4</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1700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33375">
                <a:tc>
                  <a:txBody>
                    <a:bodyPr/>
                    <a:lstStyle/>
                    <a:p>
                      <a:pPr algn="ctr" fontAlgn="b"/>
                      <a:r>
                        <a:rPr lang="en-US" sz="2000" b="0" i="0" u="none" strike="noStrike">
                          <a:solidFill>
                            <a:srgbClr val="000000"/>
                          </a:solidFill>
                          <a:latin typeface="Calibri"/>
                        </a:rPr>
                        <a:t>5</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1600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33375">
                <a:tc>
                  <a:txBody>
                    <a:bodyPr/>
                    <a:lstStyle/>
                    <a:p>
                      <a:pPr algn="ctr" fontAlgn="b"/>
                      <a:r>
                        <a:rPr lang="en-US" sz="2000" b="0" i="0" u="none" strike="noStrike">
                          <a:solidFill>
                            <a:srgbClr val="000000"/>
                          </a:solidFill>
                          <a:latin typeface="Calibri"/>
                        </a:rPr>
                        <a:t>6</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1800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3375">
                <a:tc>
                  <a:txBody>
                    <a:bodyPr/>
                    <a:lstStyle/>
                    <a:p>
                      <a:pPr algn="ctr" fontAlgn="b"/>
                      <a:r>
                        <a:rPr lang="en-US" sz="2000" b="0" i="0" u="none" strike="noStrike">
                          <a:solidFill>
                            <a:srgbClr val="000000"/>
                          </a:solidFill>
                          <a:latin typeface="Calibri"/>
                        </a:rPr>
                        <a:t>7</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300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33375">
                <a:tc>
                  <a:txBody>
                    <a:bodyPr/>
                    <a:lstStyle/>
                    <a:p>
                      <a:pPr algn="ctr" fontAlgn="b"/>
                      <a:r>
                        <a:rPr lang="en-US" sz="2000" b="0" i="0" u="none" strike="noStrike">
                          <a:solidFill>
                            <a:srgbClr val="000000"/>
                          </a:solidFill>
                          <a:latin typeface="Calibri"/>
                        </a:rPr>
                        <a:t>8</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2200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33375">
                <a:tc>
                  <a:txBody>
                    <a:bodyPr/>
                    <a:lstStyle/>
                    <a:p>
                      <a:pPr algn="ctr" fontAlgn="b"/>
                      <a:r>
                        <a:rPr lang="en-US" sz="2000" b="0" i="0" u="none" strike="noStrike">
                          <a:solidFill>
                            <a:srgbClr val="000000"/>
                          </a:solidFill>
                          <a:latin typeface="Calibri"/>
                        </a:rPr>
                        <a:t>9</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1300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42900">
                <a:tc>
                  <a:txBody>
                    <a:bodyPr/>
                    <a:lstStyle/>
                    <a:p>
                      <a:pPr algn="ctr" fontAlgn="b"/>
                      <a:r>
                        <a:rPr lang="en-US" sz="2000" b="0" i="0" u="none" strike="noStrike">
                          <a:solidFill>
                            <a:srgbClr val="000000"/>
                          </a:solidFill>
                          <a:latin typeface="Calibri"/>
                        </a:rPr>
                        <a:t>10</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1600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8" name="TextBox 7"/>
          <p:cNvSpPr txBox="1"/>
          <p:nvPr/>
        </p:nvSpPr>
        <p:spPr>
          <a:xfrm>
            <a:off x="4876800" y="2667000"/>
            <a:ext cx="3200400" cy="3785652"/>
          </a:xfrm>
          <a:prstGeom prst="rect">
            <a:avLst/>
          </a:prstGeom>
          <a:noFill/>
        </p:spPr>
        <p:txBody>
          <a:bodyPr wrap="square" rtlCol="0">
            <a:spAutoFit/>
          </a:bodyPr>
          <a:lstStyle/>
          <a:p>
            <a:r>
              <a:rPr lang="en-US" i="1" dirty="0">
                <a:latin typeface="Calibri" pitchFamily="34" charset="0"/>
                <a:cs typeface="Calibri" pitchFamily="34" charset="0"/>
              </a:rPr>
              <a:t>We will regress vocabulary on age of the child to see if there is a relationship.</a:t>
            </a:r>
          </a:p>
          <a:p>
            <a:endParaRPr lang="en-US" i="1" dirty="0">
              <a:latin typeface="Calibri" pitchFamily="34" charset="0"/>
              <a:cs typeface="Calibri" pitchFamily="34" charset="0"/>
            </a:endParaRPr>
          </a:p>
          <a:p>
            <a:r>
              <a:rPr lang="en-US" i="1" dirty="0">
                <a:latin typeface="Calibri" pitchFamily="34" charset="0"/>
                <a:cs typeface="Calibri" pitchFamily="34" charset="0"/>
              </a:rPr>
              <a:t>H</a:t>
            </a:r>
            <a:r>
              <a:rPr lang="en-US" sz="1400" i="1" dirty="0">
                <a:latin typeface="Calibri" pitchFamily="34" charset="0"/>
                <a:cs typeface="Calibri" pitchFamily="34" charset="0"/>
              </a:rPr>
              <a:t>0</a:t>
            </a:r>
            <a:r>
              <a:rPr lang="en-US" i="1" dirty="0">
                <a:latin typeface="Calibri" pitchFamily="34" charset="0"/>
                <a:cs typeface="Calibri" pitchFamily="34" charset="0"/>
              </a:rPr>
              <a:t>: Age and Vocabulary are NOT related</a:t>
            </a:r>
          </a:p>
          <a:p>
            <a:r>
              <a:rPr lang="en-US" i="1" dirty="0">
                <a:latin typeface="Calibri" pitchFamily="34" charset="0"/>
                <a:cs typeface="Calibri" pitchFamily="34" charset="0"/>
              </a:rPr>
              <a:t>Vs.</a:t>
            </a:r>
          </a:p>
          <a:p>
            <a:r>
              <a:rPr lang="en-US" i="1" dirty="0">
                <a:latin typeface="Calibri" pitchFamily="34" charset="0"/>
                <a:cs typeface="Calibri" pitchFamily="34" charset="0"/>
              </a:rPr>
              <a:t>H</a:t>
            </a:r>
            <a:r>
              <a:rPr lang="en-US" sz="1400" i="1" dirty="0">
                <a:latin typeface="Calibri" pitchFamily="34" charset="0"/>
                <a:cs typeface="Calibri" pitchFamily="34" charset="0"/>
              </a:rPr>
              <a:t>a</a:t>
            </a:r>
            <a:r>
              <a:rPr lang="en-US" i="1" dirty="0">
                <a:latin typeface="Calibri" pitchFamily="34" charset="0"/>
                <a:cs typeface="Calibri" pitchFamily="34" charset="0"/>
              </a:rPr>
              <a:t>: Age and Vocabulary ARE related.</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371600"/>
            <a:ext cx="9525000" cy="261610"/>
          </a:xfrm>
          <a:prstGeom prst="rect">
            <a:avLst/>
          </a:prstGeom>
          <a:noFill/>
        </p:spPr>
        <p:txBody>
          <a:bodyPr wrap="square" numCol="2" rtlCol="0">
            <a:spAutoFit/>
          </a:bodyPr>
          <a:lstStyle/>
          <a:p>
            <a:endParaRPr lang="en-US" sz="1100" dirty="0">
              <a:latin typeface="Calibri" panose="020F0502020204030204" pitchFamily="34" charset="0"/>
            </a:endParaRPr>
          </a:p>
        </p:txBody>
      </p:sp>
      <p:sp>
        <p:nvSpPr>
          <p:cNvPr id="4" name="TextBox 3"/>
          <p:cNvSpPr txBox="1"/>
          <p:nvPr/>
        </p:nvSpPr>
        <p:spPr>
          <a:xfrm>
            <a:off x="0" y="609600"/>
            <a:ext cx="9144000" cy="6370975"/>
          </a:xfrm>
          <a:prstGeom prst="rect">
            <a:avLst/>
          </a:prstGeom>
          <a:noFill/>
        </p:spPr>
        <p:txBody>
          <a:bodyPr wrap="square" numCol="2" rtlCol="0">
            <a:spAutoFit/>
          </a:bodyPr>
          <a:lstStyle/>
          <a:p>
            <a:r>
              <a:rPr lang="en-US" sz="1400" dirty="0" err="1">
                <a:solidFill>
                  <a:srgbClr val="00B050"/>
                </a:solidFill>
                <a:latin typeface="Calibri" panose="020F0502020204030204" pitchFamily="34" charset="0"/>
              </a:rPr>
              <a:t>setwd</a:t>
            </a:r>
            <a:r>
              <a:rPr lang="en-US" sz="1400" dirty="0">
                <a:solidFill>
                  <a:srgbClr val="00B050"/>
                </a:solidFill>
                <a:latin typeface="Calibri" panose="020F0502020204030204" pitchFamily="34" charset="0"/>
              </a:rPr>
              <a:t>("C:/Lecture 4 and 5 - R")</a:t>
            </a:r>
          </a:p>
          <a:p>
            <a:r>
              <a:rPr lang="en-US" sz="1400" dirty="0" err="1">
                <a:latin typeface="Calibri" panose="020F0502020204030204" pitchFamily="34" charset="0"/>
              </a:rPr>
              <a:t>simpleregdata</a:t>
            </a:r>
            <a:r>
              <a:rPr lang="en-US" sz="1400" dirty="0">
                <a:latin typeface="Calibri" panose="020F0502020204030204" pitchFamily="34" charset="0"/>
              </a:rPr>
              <a:t> &lt;- read.csv("Example.csv")</a:t>
            </a:r>
          </a:p>
          <a:p>
            <a:endParaRPr lang="en-US" sz="800" dirty="0">
              <a:latin typeface="Calibri" panose="020F0502020204030204" pitchFamily="34" charset="0"/>
            </a:endParaRPr>
          </a:p>
          <a:p>
            <a:r>
              <a:rPr lang="en-US" sz="1400" dirty="0">
                <a:solidFill>
                  <a:srgbClr val="00B050"/>
                </a:solidFill>
                <a:latin typeface="Calibri" panose="020F0502020204030204" pitchFamily="34" charset="0"/>
              </a:rPr>
              <a:t># View the first few rows of the data</a:t>
            </a:r>
          </a:p>
          <a:p>
            <a:r>
              <a:rPr lang="en-US" sz="1400" dirty="0">
                <a:latin typeface="Calibri" panose="020F0502020204030204" pitchFamily="34" charset="0"/>
              </a:rPr>
              <a:t>head(</a:t>
            </a:r>
            <a:r>
              <a:rPr lang="en-US" sz="1400" dirty="0" err="1">
                <a:latin typeface="Calibri" panose="020F0502020204030204" pitchFamily="34" charset="0"/>
              </a:rPr>
              <a:t>simpleregdata</a:t>
            </a:r>
            <a:r>
              <a:rPr lang="en-US" sz="1400" dirty="0">
                <a:latin typeface="Calibri" panose="020F0502020204030204" pitchFamily="34" charset="0"/>
              </a:rPr>
              <a:t>)</a:t>
            </a:r>
          </a:p>
          <a:p>
            <a:endParaRPr lang="en-US" sz="800" dirty="0">
              <a:latin typeface="Calibri" panose="020F0502020204030204" pitchFamily="34" charset="0"/>
            </a:endParaRPr>
          </a:p>
          <a:p>
            <a:r>
              <a:rPr lang="en-US" sz="1400" dirty="0">
                <a:solidFill>
                  <a:srgbClr val="00B050"/>
                </a:solidFill>
                <a:latin typeface="Calibri" panose="020F0502020204030204" pitchFamily="34" charset="0"/>
              </a:rPr>
              <a:t># Summarize each variable</a:t>
            </a:r>
          </a:p>
          <a:p>
            <a:r>
              <a:rPr lang="en-US" sz="1400" dirty="0">
                <a:latin typeface="Calibri" panose="020F0502020204030204" pitchFamily="34" charset="0"/>
              </a:rPr>
              <a:t>summary(</a:t>
            </a:r>
            <a:r>
              <a:rPr lang="en-US" sz="1400" dirty="0" err="1">
                <a:latin typeface="Calibri" panose="020F0502020204030204" pitchFamily="34" charset="0"/>
              </a:rPr>
              <a:t>simpleregdata</a:t>
            </a:r>
            <a:r>
              <a:rPr lang="en-US" sz="1400" dirty="0">
                <a:latin typeface="Calibri" panose="020F0502020204030204" pitchFamily="34" charset="0"/>
              </a:rPr>
              <a:t>)</a:t>
            </a:r>
          </a:p>
          <a:p>
            <a:endParaRPr lang="en-US" sz="800" dirty="0">
              <a:latin typeface="Calibri" panose="020F0502020204030204" pitchFamily="34" charset="0"/>
            </a:endParaRPr>
          </a:p>
          <a:p>
            <a:r>
              <a:rPr lang="en-US" sz="1400" dirty="0">
                <a:solidFill>
                  <a:srgbClr val="00B050"/>
                </a:solidFill>
                <a:latin typeface="Calibri" panose="020F0502020204030204" pitchFamily="34" charset="0"/>
              </a:rPr>
              <a:t>#Does a line do a good job summarizing relationship?</a:t>
            </a:r>
          </a:p>
          <a:p>
            <a:r>
              <a:rPr lang="en-US" sz="1400" dirty="0">
                <a:latin typeface="Calibri" panose="020F0502020204030204" pitchFamily="34" charset="0"/>
              </a:rPr>
              <a:t>plot(</a:t>
            </a:r>
            <a:r>
              <a:rPr lang="en-US" sz="1400" dirty="0" err="1">
                <a:latin typeface="Calibri" panose="020F0502020204030204" pitchFamily="34" charset="0"/>
              </a:rPr>
              <a:t>simpleregdata$ChildAge</a:t>
            </a:r>
            <a:r>
              <a:rPr lang="en-US" sz="1400" dirty="0">
                <a:latin typeface="Calibri" panose="020F0502020204030204" pitchFamily="34" charset="0"/>
              </a:rPr>
              <a:t>, </a:t>
            </a:r>
            <a:r>
              <a:rPr lang="en-US" sz="1400" dirty="0" err="1">
                <a:latin typeface="Calibri" panose="020F0502020204030204" pitchFamily="34" charset="0"/>
              </a:rPr>
              <a:t>simpleregdata$Vocabulary</a:t>
            </a:r>
            <a:r>
              <a:rPr lang="en-US" sz="1400" dirty="0">
                <a:latin typeface="Calibri" panose="020F0502020204030204" pitchFamily="34" charset="0"/>
              </a:rPr>
              <a:t>)</a:t>
            </a:r>
          </a:p>
          <a:p>
            <a:endParaRPr lang="en-US" sz="800" dirty="0">
              <a:latin typeface="Calibri" panose="020F0502020204030204" pitchFamily="34" charset="0"/>
            </a:endParaRPr>
          </a:p>
          <a:p>
            <a:r>
              <a:rPr lang="en-US" sz="1400" dirty="0">
                <a:solidFill>
                  <a:srgbClr val="00B050"/>
                </a:solidFill>
                <a:latin typeface="Calibri" panose="020F0502020204030204" pitchFamily="34" charset="0"/>
              </a:rPr>
              <a:t>#Running Simple Regression</a:t>
            </a:r>
          </a:p>
          <a:p>
            <a:r>
              <a:rPr lang="en-US" sz="1400" dirty="0">
                <a:latin typeface="Calibri" panose="020F0502020204030204" pitchFamily="34" charset="0"/>
              </a:rPr>
              <a:t>fit &lt;- lm(Vocabulary ~ </a:t>
            </a:r>
            <a:r>
              <a:rPr lang="en-US" sz="1400" dirty="0" err="1">
                <a:latin typeface="Calibri" panose="020F0502020204030204" pitchFamily="34" charset="0"/>
              </a:rPr>
              <a:t>ChildAge</a:t>
            </a:r>
            <a:r>
              <a:rPr lang="en-US" sz="1400" dirty="0">
                <a:latin typeface="Calibri" panose="020F0502020204030204" pitchFamily="34" charset="0"/>
              </a:rPr>
              <a:t>, data=</a:t>
            </a:r>
            <a:r>
              <a:rPr lang="en-US" sz="1400" dirty="0" err="1">
                <a:latin typeface="Calibri" panose="020F0502020204030204" pitchFamily="34" charset="0"/>
              </a:rPr>
              <a:t>simpleregdata</a:t>
            </a:r>
            <a:r>
              <a:rPr lang="en-US" sz="1400" dirty="0">
                <a:latin typeface="Calibri" panose="020F0502020204030204" pitchFamily="34" charset="0"/>
              </a:rPr>
              <a:t>)</a:t>
            </a:r>
          </a:p>
          <a:p>
            <a:r>
              <a:rPr lang="en-US" sz="1400" dirty="0">
                <a:latin typeface="Calibri" panose="020F0502020204030204" pitchFamily="34" charset="0"/>
              </a:rPr>
              <a:t>summary(fit)</a:t>
            </a:r>
          </a:p>
          <a:p>
            <a:endParaRPr lang="en-US" sz="800" dirty="0">
              <a:latin typeface="Calibri" panose="020F0502020204030204" pitchFamily="34" charset="0"/>
            </a:endParaRPr>
          </a:p>
          <a:p>
            <a:r>
              <a:rPr lang="en-US" sz="1400" dirty="0">
                <a:solidFill>
                  <a:srgbClr val="00B050"/>
                </a:solidFill>
                <a:latin typeface="Calibri" panose="020F0502020204030204" pitchFamily="34" charset="0"/>
              </a:rPr>
              <a:t>#Model coefficients</a:t>
            </a:r>
          </a:p>
          <a:p>
            <a:r>
              <a:rPr lang="en-US" sz="1400" dirty="0">
                <a:latin typeface="Calibri" panose="020F0502020204030204" pitchFamily="34" charset="0"/>
              </a:rPr>
              <a:t>coefficients(fit) </a:t>
            </a:r>
          </a:p>
          <a:p>
            <a:endParaRPr lang="en-US" sz="800" dirty="0">
              <a:latin typeface="Calibri" panose="020F0502020204030204" pitchFamily="34" charset="0"/>
            </a:endParaRPr>
          </a:p>
          <a:p>
            <a:r>
              <a:rPr lang="en-US" sz="1400" dirty="0">
                <a:solidFill>
                  <a:srgbClr val="00B050"/>
                </a:solidFill>
                <a:latin typeface="Calibri" panose="020F0502020204030204" pitchFamily="34" charset="0"/>
              </a:rPr>
              <a:t>#CIs for model parameters </a:t>
            </a:r>
          </a:p>
          <a:p>
            <a:r>
              <a:rPr lang="en-US" sz="1400" dirty="0" err="1">
                <a:latin typeface="Calibri" panose="020F0502020204030204" pitchFamily="34" charset="0"/>
              </a:rPr>
              <a:t>confint</a:t>
            </a:r>
            <a:r>
              <a:rPr lang="en-US" sz="1400" dirty="0">
                <a:latin typeface="Calibri" panose="020F0502020204030204" pitchFamily="34" charset="0"/>
              </a:rPr>
              <a:t>(fit, level=0.95) </a:t>
            </a:r>
          </a:p>
          <a:p>
            <a:endParaRPr lang="en-US" sz="800" dirty="0">
              <a:latin typeface="Calibri" panose="020F0502020204030204" pitchFamily="34" charset="0"/>
            </a:endParaRPr>
          </a:p>
          <a:p>
            <a:r>
              <a:rPr lang="en-US" sz="1400" dirty="0">
                <a:solidFill>
                  <a:srgbClr val="00B050"/>
                </a:solidFill>
                <a:latin typeface="Calibri" panose="020F0502020204030204" pitchFamily="34" charset="0"/>
              </a:rPr>
              <a:t>#Predicted values</a:t>
            </a:r>
          </a:p>
          <a:p>
            <a:r>
              <a:rPr lang="en-US" sz="1400" dirty="0" err="1">
                <a:latin typeface="Calibri" panose="020F0502020204030204" pitchFamily="34" charset="0"/>
              </a:rPr>
              <a:t>simpleregdata$predvals</a:t>
            </a:r>
            <a:r>
              <a:rPr lang="en-US" sz="1400" dirty="0">
                <a:latin typeface="Calibri" panose="020F0502020204030204" pitchFamily="34" charset="0"/>
              </a:rPr>
              <a:t> &lt;- fitted(fit) </a:t>
            </a:r>
          </a:p>
          <a:p>
            <a:endParaRPr lang="en-US" sz="800" dirty="0">
              <a:latin typeface="Calibri" panose="020F0502020204030204" pitchFamily="34" charset="0"/>
            </a:endParaRPr>
          </a:p>
          <a:p>
            <a:r>
              <a:rPr lang="en-US" sz="1400" dirty="0">
                <a:solidFill>
                  <a:srgbClr val="00B050"/>
                </a:solidFill>
                <a:latin typeface="Calibri" panose="020F0502020204030204" pitchFamily="34" charset="0"/>
              </a:rPr>
              <a:t>#Residuals (and histogram of residuals)</a:t>
            </a:r>
          </a:p>
          <a:p>
            <a:r>
              <a:rPr lang="en-US" sz="1400" dirty="0" err="1">
                <a:latin typeface="Calibri" panose="020F0502020204030204" pitchFamily="34" charset="0"/>
              </a:rPr>
              <a:t>simpleregdata$resids</a:t>
            </a:r>
            <a:r>
              <a:rPr lang="en-US" sz="1400" dirty="0">
                <a:latin typeface="Calibri" panose="020F0502020204030204" pitchFamily="34" charset="0"/>
              </a:rPr>
              <a:t> &lt;- residuals(fit)</a:t>
            </a:r>
          </a:p>
          <a:p>
            <a:r>
              <a:rPr lang="en-US" sz="1400" dirty="0" err="1">
                <a:latin typeface="Calibri" panose="020F0502020204030204" pitchFamily="34" charset="0"/>
              </a:rPr>
              <a:t>hist</a:t>
            </a:r>
            <a:r>
              <a:rPr lang="en-US" sz="1400" dirty="0">
                <a:latin typeface="Calibri" panose="020F0502020204030204" pitchFamily="34" charset="0"/>
              </a:rPr>
              <a:t>(</a:t>
            </a:r>
            <a:r>
              <a:rPr lang="en-US" sz="1400" dirty="0" err="1">
                <a:latin typeface="Calibri" panose="020F0502020204030204" pitchFamily="34" charset="0"/>
              </a:rPr>
              <a:t>simpleregdata$resids</a:t>
            </a:r>
            <a:r>
              <a:rPr lang="en-US" sz="1400" dirty="0">
                <a:latin typeface="Calibri" panose="020F0502020204030204" pitchFamily="34" charset="0"/>
              </a:rPr>
              <a:t>)</a:t>
            </a:r>
          </a:p>
          <a:p>
            <a:endParaRPr lang="en-US" sz="800" dirty="0">
              <a:latin typeface="Calibri" panose="020F0502020204030204" pitchFamily="34" charset="0"/>
            </a:endParaRPr>
          </a:p>
          <a:p>
            <a:r>
              <a:rPr lang="en-US" sz="1400" dirty="0">
                <a:solidFill>
                  <a:srgbClr val="00B050"/>
                </a:solidFill>
                <a:latin typeface="Calibri" panose="020F0502020204030204" pitchFamily="34" charset="0"/>
              </a:rPr>
              <a:t>#Standardized Residuals</a:t>
            </a:r>
          </a:p>
          <a:p>
            <a:r>
              <a:rPr lang="en-US" sz="1400" dirty="0" err="1">
                <a:latin typeface="Calibri" panose="020F0502020204030204" pitchFamily="34" charset="0"/>
              </a:rPr>
              <a:t>simpleregdata$stdres</a:t>
            </a:r>
            <a:r>
              <a:rPr lang="en-US" sz="1400" dirty="0">
                <a:latin typeface="Calibri" panose="020F0502020204030204" pitchFamily="34" charset="0"/>
              </a:rPr>
              <a:t> &lt;- </a:t>
            </a:r>
            <a:r>
              <a:rPr lang="en-US" sz="1400" dirty="0" err="1">
                <a:latin typeface="Calibri" panose="020F0502020204030204" pitchFamily="34" charset="0"/>
              </a:rPr>
              <a:t>rstandard</a:t>
            </a:r>
            <a:r>
              <a:rPr lang="en-US" sz="1400" dirty="0">
                <a:latin typeface="Calibri" panose="020F0502020204030204" pitchFamily="34" charset="0"/>
              </a:rPr>
              <a:t>(fit)</a:t>
            </a:r>
          </a:p>
          <a:p>
            <a:endParaRPr lang="en-US" sz="1400" dirty="0">
              <a:latin typeface="Calibri" panose="020F0502020204030204" pitchFamily="34" charset="0"/>
            </a:endParaRPr>
          </a:p>
          <a:p>
            <a:endParaRPr lang="en-US" sz="1400" dirty="0">
              <a:latin typeface="Calibri" panose="020F0502020204030204" pitchFamily="34" charset="0"/>
            </a:endParaRPr>
          </a:p>
          <a:p>
            <a:r>
              <a:rPr lang="en-US" sz="1400" dirty="0">
                <a:solidFill>
                  <a:srgbClr val="00B050"/>
                </a:solidFill>
                <a:latin typeface="Calibri" panose="020F0502020204030204" pitchFamily="34" charset="0"/>
              </a:rPr>
              <a:t>#Let's look at the file </a:t>
            </a:r>
            <a:r>
              <a:rPr lang="en-US" sz="1400" dirty="0" err="1">
                <a:solidFill>
                  <a:srgbClr val="00B050"/>
                </a:solidFill>
                <a:latin typeface="Calibri" panose="020F0502020204030204" pitchFamily="34" charset="0"/>
              </a:rPr>
              <a:t>simpleregdata</a:t>
            </a:r>
            <a:r>
              <a:rPr lang="en-US" sz="1400" dirty="0">
                <a:solidFill>
                  <a:srgbClr val="00B050"/>
                </a:solidFill>
                <a:latin typeface="Calibri" panose="020F0502020204030204" pitchFamily="34" charset="0"/>
              </a:rPr>
              <a:t> now</a:t>
            </a:r>
          </a:p>
          <a:p>
            <a:r>
              <a:rPr lang="en-US" sz="1400" dirty="0" err="1">
                <a:latin typeface="Calibri" panose="020F0502020204030204" pitchFamily="34" charset="0"/>
              </a:rPr>
              <a:t>simpleregdata</a:t>
            </a:r>
            <a:endParaRPr lang="en-US" sz="1400" dirty="0">
              <a:latin typeface="Calibri" panose="020F0502020204030204" pitchFamily="34" charset="0"/>
            </a:endParaRPr>
          </a:p>
          <a:p>
            <a:endParaRPr lang="en-US" sz="800" dirty="0">
              <a:latin typeface="Calibri" panose="020F0502020204030204" pitchFamily="34" charset="0"/>
            </a:endParaRPr>
          </a:p>
          <a:p>
            <a:r>
              <a:rPr lang="en-US" sz="1400" dirty="0">
                <a:solidFill>
                  <a:srgbClr val="00B050"/>
                </a:solidFill>
                <a:latin typeface="Calibri" panose="020F0502020204030204" pitchFamily="34" charset="0"/>
              </a:rPr>
              <a:t>#Sum of squared errors (SSE)</a:t>
            </a:r>
          </a:p>
          <a:p>
            <a:r>
              <a:rPr lang="en-US" sz="1400" dirty="0">
                <a:latin typeface="Calibri" panose="020F0502020204030204" pitchFamily="34" charset="0"/>
              </a:rPr>
              <a:t>SSE &lt;- sum(simpleregdata$resids^2)</a:t>
            </a:r>
          </a:p>
          <a:p>
            <a:endParaRPr lang="en-US" sz="800" dirty="0">
              <a:latin typeface="Calibri" panose="020F0502020204030204" pitchFamily="34" charset="0"/>
            </a:endParaRPr>
          </a:p>
          <a:p>
            <a:r>
              <a:rPr lang="en-US" sz="1400" dirty="0">
                <a:solidFill>
                  <a:srgbClr val="00B050"/>
                </a:solidFill>
                <a:latin typeface="Calibri" panose="020F0502020204030204" pitchFamily="34" charset="0"/>
              </a:rPr>
              <a:t>#Total sum of squares (SST)</a:t>
            </a:r>
          </a:p>
          <a:p>
            <a:r>
              <a:rPr lang="en-US" sz="1400" dirty="0">
                <a:latin typeface="Calibri" panose="020F0502020204030204" pitchFamily="34" charset="0"/>
              </a:rPr>
              <a:t>SST &lt;- sum((</a:t>
            </a:r>
            <a:r>
              <a:rPr lang="en-US" sz="1400" dirty="0" err="1">
                <a:latin typeface="Calibri" panose="020F0502020204030204" pitchFamily="34" charset="0"/>
              </a:rPr>
              <a:t>simpleregdata$Vocabulary-mean</a:t>
            </a:r>
            <a:r>
              <a:rPr lang="en-US" sz="1400" dirty="0">
                <a:latin typeface="Calibri" panose="020F0502020204030204" pitchFamily="34" charset="0"/>
              </a:rPr>
              <a:t>(</a:t>
            </a:r>
            <a:r>
              <a:rPr lang="en-US" sz="1400" dirty="0" err="1">
                <a:latin typeface="Calibri" panose="020F0502020204030204" pitchFamily="34" charset="0"/>
              </a:rPr>
              <a:t>simpleregdata$Vocabulary</a:t>
            </a:r>
            <a:r>
              <a:rPr lang="en-US" sz="1400" dirty="0">
                <a:latin typeface="Calibri" panose="020F0502020204030204" pitchFamily="34" charset="0"/>
              </a:rPr>
              <a:t>))^2)</a:t>
            </a:r>
          </a:p>
          <a:p>
            <a:endParaRPr lang="en-US" sz="800" dirty="0">
              <a:latin typeface="Calibri" panose="020F0502020204030204" pitchFamily="34" charset="0"/>
            </a:endParaRPr>
          </a:p>
          <a:p>
            <a:r>
              <a:rPr lang="en-US" sz="1400" dirty="0">
                <a:solidFill>
                  <a:srgbClr val="00B050"/>
                </a:solidFill>
                <a:latin typeface="Calibri" panose="020F0502020204030204" pitchFamily="34" charset="0"/>
              </a:rPr>
              <a:t>#Regression sum of squares (SSR)</a:t>
            </a:r>
          </a:p>
          <a:p>
            <a:r>
              <a:rPr lang="en-US" sz="1400" dirty="0">
                <a:latin typeface="Calibri" panose="020F0502020204030204" pitchFamily="34" charset="0"/>
              </a:rPr>
              <a:t>SSR &lt;- SST - SSE</a:t>
            </a:r>
          </a:p>
          <a:p>
            <a:endParaRPr lang="en-US" sz="800" u="sng" dirty="0">
              <a:latin typeface="Calibri" panose="020F0502020204030204" pitchFamily="34" charset="0"/>
            </a:endParaRPr>
          </a:p>
          <a:p>
            <a:r>
              <a:rPr lang="en-US" sz="1400" dirty="0">
                <a:solidFill>
                  <a:srgbClr val="00B050"/>
                </a:solidFill>
                <a:latin typeface="Calibri" panose="020F0502020204030204" pitchFamily="34" charset="0"/>
              </a:rPr>
              <a:t>#R-Squared</a:t>
            </a:r>
          </a:p>
          <a:p>
            <a:r>
              <a:rPr lang="en-US" sz="1400" dirty="0" err="1">
                <a:latin typeface="Calibri" panose="020F0502020204030204" pitchFamily="34" charset="0"/>
              </a:rPr>
              <a:t>R.Square</a:t>
            </a:r>
            <a:r>
              <a:rPr lang="en-US" sz="1400" dirty="0">
                <a:latin typeface="Calibri" panose="020F0502020204030204" pitchFamily="34" charset="0"/>
              </a:rPr>
              <a:t> &lt;- SSR/SST</a:t>
            </a:r>
          </a:p>
          <a:p>
            <a:endParaRPr lang="en-US" sz="800" u="sng" dirty="0">
              <a:latin typeface="Calibri" panose="020F0502020204030204" pitchFamily="34" charset="0"/>
            </a:endParaRPr>
          </a:p>
          <a:p>
            <a:r>
              <a:rPr lang="en-US" sz="1400" dirty="0">
                <a:solidFill>
                  <a:srgbClr val="00B050"/>
                </a:solidFill>
                <a:latin typeface="Calibri" panose="020F0502020204030204" pitchFamily="34" charset="0"/>
              </a:rPr>
              <a:t>#Table with all the sums of squares and R-Squared</a:t>
            </a:r>
          </a:p>
          <a:p>
            <a:r>
              <a:rPr lang="en-US" sz="1400" dirty="0" err="1">
                <a:latin typeface="Calibri" panose="020F0502020204030204" pitchFamily="34" charset="0"/>
              </a:rPr>
              <a:t>Variance.Table</a:t>
            </a:r>
            <a:r>
              <a:rPr lang="en-US" sz="1400" dirty="0">
                <a:latin typeface="Calibri" panose="020F0502020204030204" pitchFamily="34" charset="0"/>
              </a:rPr>
              <a:t> &lt;-</a:t>
            </a:r>
            <a:r>
              <a:rPr lang="en-US" sz="1400" dirty="0" err="1">
                <a:latin typeface="Calibri" panose="020F0502020204030204" pitchFamily="34" charset="0"/>
              </a:rPr>
              <a:t>cbind</a:t>
            </a:r>
            <a:r>
              <a:rPr lang="en-US" sz="1400" dirty="0">
                <a:latin typeface="Calibri" panose="020F0502020204030204" pitchFamily="34" charset="0"/>
              </a:rPr>
              <a:t>(SSE, SSR, SST, </a:t>
            </a:r>
            <a:r>
              <a:rPr lang="en-US" sz="1400" dirty="0" err="1">
                <a:latin typeface="Calibri" panose="020F0502020204030204" pitchFamily="34" charset="0"/>
              </a:rPr>
              <a:t>R.Square</a:t>
            </a:r>
            <a:r>
              <a:rPr lang="en-US" sz="1400" dirty="0">
                <a:latin typeface="Calibri" panose="020F0502020204030204" pitchFamily="34" charset="0"/>
              </a:rPr>
              <a:t>)</a:t>
            </a:r>
          </a:p>
          <a:p>
            <a:r>
              <a:rPr lang="en-US" sz="1400" dirty="0" err="1">
                <a:latin typeface="Calibri" panose="020F0502020204030204" pitchFamily="34" charset="0"/>
              </a:rPr>
              <a:t>Variance.Table</a:t>
            </a:r>
            <a:endParaRPr lang="en-US" sz="1400" dirty="0">
              <a:latin typeface="Calibri" panose="020F0502020204030204" pitchFamily="34" charset="0"/>
            </a:endParaRPr>
          </a:p>
          <a:p>
            <a:endParaRPr lang="en-US" sz="800" dirty="0">
              <a:latin typeface="Calibri" panose="020F0502020204030204" pitchFamily="34" charset="0"/>
            </a:endParaRPr>
          </a:p>
          <a:p>
            <a:r>
              <a:rPr lang="en-US" sz="1400" dirty="0">
                <a:solidFill>
                  <a:srgbClr val="00B050"/>
                </a:solidFill>
                <a:latin typeface="Calibri" panose="020F0502020204030204" pitchFamily="34" charset="0"/>
              </a:rPr>
              <a:t>#ANOVA table containing SSE and SSR (SST = SSE + SSR)</a:t>
            </a:r>
          </a:p>
          <a:p>
            <a:r>
              <a:rPr lang="en-US" sz="1400" dirty="0" err="1">
                <a:latin typeface="Calibri" panose="020F0502020204030204" pitchFamily="34" charset="0"/>
              </a:rPr>
              <a:t>anova</a:t>
            </a:r>
            <a:r>
              <a:rPr lang="en-US" sz="1400" dirty="0">
                <a:latin typeface="Calibri" panose="020F0502020204030204" pitchFamily="34" charset="0"/>
              </a:rPr>
              <a:t>(fit) </a:t>
            </a:r>
          </a:p>
          <a:p>
            <a:r>
              <a:rPr lang="en-US" sz="1400" dirty="0">
                <a:latin typeface="Calibri" panose="020F0502020204030204" pitchFamily="34" charset="0"/>
              </a:rPr>
              <a:t>SST &lt;- 4181333 + 199667</a:t>
            </a:r>
          </a:p>
          <a:p>
            <a:endParaRPr lang="en-US" sz="800" dirty="0">
              <a:latin typeface="Calibri" panose="020F0502020204030204" pitchFamily="34" charset="0"/>
            </a:endParaRPr>
          </a:p>
          <a:p>
            <a:r>
              <a:rPr lang="en-US" sz="1400" dirty="0">
                <a:solidFill>
                  <a:srgbClr val="00B050"/>
                </a:solidFill>
                <a:latin typeface="Calibri" panose="020F0502020204030204" pitchFamily="34" charset="0"/>
              </a:rPr>
              <a:t>#Regression Diagnostics – stand. residual by predicted plot</a:t>
            </a:r>
          </a:p>
          <a:p>
            <a:r>
              <a:rPr lang="en-US" sz="1400" dirty="0">
                <a:latin typeface="Calibri" panose="020F0502020204030204" pitchFamily="34" charset="0"/>
              </a:rPr>
              <a:t>plot(</a:t>
            </a:r>
            <a:r>
              <a:rPr lang="en-US" sz="1400" dirty="0" err="1">
                <a:latin typeface="Calibri" panose="020F0502020204030204" pitchFamily="34" charset="0"/>
              </a:rPr>
              <a:t>simpleregdata$predvals</a:t>
            </a:r>
            <a:r>
              <a:rPr lang="en-US" sz="1400" dirty="0">
                <a:latin typeface="Calibri" panose="020F0502020204030204" pitchFamily="34" charset="0"/>
              </a:rPr>
              <a:t>, </a:t>
            </a:r>
            <a:r>
              <a:rPr lang="en-US" sz="1400" dirty="0" err="1">
                <a:latin typeface="Calibri" panose="020F0502020204030204" pitchFamily="34" charset="0"/>
              </a:rPr>
              <a:t>simpleregdata$stdres</a:t>
            </a:r>
            <a:r>
              <a:rPr lang="en-US" sz="1400" dirty="0">
                <a:latin typeface="Calibri" panose="020F0502020204030204" pitchFamily="34" charset="0"/>
              </a:rPr>
              <a:t>)</a:t>
            </a:r>
          </a:p>
          <a:p>
            <a:endParaRPr lang="en-US" sz="800" dirty="0">
              <a:latin typeface="Calibri" panose="020F0502020204030204" pitchFamily="34" charset="0"/>
            </a:endParaRPr>
          </a:p>
          <a:p>
            <a:r>
              <a:rPr lang="en-US" sz="1400" dirty="0">
                <a:solidFill>
                  <a:srgbClr val="00B050"/>
                </a:solidFill>
                <a:latin typeface="Calibri" panose="020F0502020204030204" pitchFamily="34" charset="0"/>
              </a:rPr>
              <a:t>#Another way to do diagnostic plots</a:t>
            </a:r>
          </a:p>
          <a:p>
            <a:r>
              <a:rPr lang="en-US" sz="1400" dirty="0">
                <a:latin typeface="Calibri" panose="020F0502020204030204" pitchFamily="34" charset="0"/>
              </a:rPr>
              <a:t>plot(fit)</a:t>
            </a:r>
          </a:p>
          <a:p>
            <a:endParaRPr lang="en-US" sz="1400" dirty="0">
              <a:latin typeface="Calibri" panose="020F0502020204030204" pitchFamily="34" charset="0"/>
            </a:endParaRPr>
          </a:p>
        </p:txBody>
      </p:sp>
      <p:sp>
        <p:nvSpPr>
          <p:cNvPr id="5" name="Title 4"/>
          <p:cNvSpPr>
            <a:spLocks noGrp="1"/>
          </p:cNvSpPr>
          <p:nvPr>
            <p:ph type="title"/>
          </p:nvPr>
        </p:nvSpPr>
        <p:spPr>
          <a:xfrm>
            <a:off x="10886" y="0"/>
            <a:ext cx="9144000" cy="609600"/>
          </a:xfrm>
        </p:spPr>
        <p:txBody>
          <a:bodyPr/>
          <a:lstStyle/>
          <a:p>
            <a:pPr algn="l"/>
            <a:r>
              <a:rPr lang="en-US" b="1" dirty="0">
                <a:latin typeface="Calibri" panose="020F0502020204030204" pitchFamily="34" charset="0"/>
              </a:rPr>
              <a:t>In R…</a:t>
            </a:r>
          </a:p>
        </p:txBody>
      </p:sp>
    </p:spTree>
    <p:extLst>
      <p:ext uri="{BB962C8B-B14F-4D97-AF65-F5344CB8AC3E}">
        <p14:creationId xmlns:p14="http://schemas.microsoft.com/office/powerpoint/2010/main" val="36766294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52600" y="1295400"/>
            <a:ext cx="5715000" cy="5391274"/>
          </a:xfrm>
          <a:prstGeom prst="rect">
            <a:avLst/>
          </a:prstGeom>
        </p:spPr>
      </p:pic>
      <p:sp>
        <p:nvSpPr>
          <p:cNvPr id="4" name="Title 1"/>
          <p:cNvSpPr>
            <a:spLocks noGrp="1"/>
          </p:cNvSpPr>
          <p:nvPr>
            <p:ph type="title"/>
          </p:nvPr>
        </p:nvSpPr>
        <p:spPr>
          <a:xfrm>
            <a:off x="0" y="381000"/>
            <a:ext cx="8509000" cy="762000"/>
          </a:xfrm>
        </p:spPr>
        <p:txBody>
          <a:bodyPr/>
          <a:lstStyle/>
          <a:p>
            <a:pPr algn="l"/>
            <a:r>
              <a:rPr lang="en-US" b="1" dirty="0">
                <a:solidFill>
                  <a:schemeClr val="tx1"/>
                </a:solidFill>
                <a:latin typeface="Calibri" panose="020F0502020204030204" pitchFamily="34" charset="0"/>
              </a:rPr>
              <a:t>Results in R</a:t>
            </a:r>
          </a:p>
        </p:txBody>
      </p:sp>
    </p:spTree>
    <p:extLst>
      <p:ext uri="{BB962C8B-B14F-4D97-AF65-F5344CB8AC3E}">
        <p14:creationId xmlns:p14="http://schemas.microsoft.com/office/powerpoint/2010/main" val="14622468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 y="161873"/>
            <a:ext cx="8509000" cy="762000"/>
          </a:xfrm>
        </p:spPr>
        <p:txBody>
          <a:bodyPr/>
          <a:lstStyle/>
          <a:p>
            <a:pPr algn="l"/>
            <a:r>
              <a:rPr lang="en-US" b="1" dirty="0">
                <a:solidFill>
                  <a:schemeClr val="tx1"/>
                </a:solidFill>
                <a:latin typeface="Calibri" panose="020F0502020204030204" pitchFamily="34" charset="0"/>
              </a:rPr>
              <a:t>Results in R (Cont’d)</a:t>
            </a:r>
          </a:p>
        </p:txBody>
      </p:sp>
      <p:pic>
        <p:nvPicPr>
          <p:cNvPr id="3" name="Picture 2"/>
          <p:cNvPicPr>
            <a:picLocks noChangeAspect="1"/>
          </p:cNvPicPr>
          <p:nvPr/>
        </p:nvPicPr>
        <p:blipFill>
          <a:blip r:embed="rId2"/>
          <a:stretch>
            <a:fillRect/>
          </a:stretch>
        </p:blipFill>
        <p:spPr>
          <a:xfrm>
            <a:off x="25400" y="1066801"/>
            <a:ext cx="5537200" cy="5554768"/>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5715000" y="542873"/>
                <a:ext cx="3429000" cy="6007350"/>
              </a:xfrm>
              <a:prstGeom prst="rect">
                <a:avLst/>
              </a:prstGeom>
              <a:noFill/>
            </p:spPr>
            <p:txBody>
              <a:bodyPr wrap="square" rtlCol="0">
                <a:spAutoFit/>
              </a:bodyPr>
              <a:lstStyle/>
              <a:p>
                <a:r>
                  <a:rPr lang="en-US" sz="2000" dirty="0">
                    <a:latin typeface="Calibri" pitchFamily="34" charset="0"/>
                    <a:cs typeface="Calibri" pitchFamily="34" charset="0"/>
                  </a:rPr>
                  <a:t>We test H</a:t>
                </a:r>
                <a:r>
                  <a:rPr lang="en-US" sz="1050" dirty="0">
                    <a:latin typeface="Calibri" pitchFamily="34" charset="0"/>
                    <a:cs typeface="Calibri" pitchFamily="34" charset="0"/>
                  </a:rPr>
                  <a:t>0</a:t>
                </a:r>
                <a:r>
                  <a:rPr lang="en-US" sz="2000" dirty="0">
                    <a:latin typeface="Calibri" pitchFamily="34" charset="0"/>
                    <a:cs typeface="Calibri" pitchFamily="34" charset="0"/>
                  </a:rPr>
                  <a:t>: </a:t>
                </a:r>
                <a:r>
                  <a:rPr lang="el-GR" sz="2000" dirty="0">
                    <a:latin typeface="Calibri" pitchFamily="34" charset="0"/>
                    <a:cs typeface="Calibri" pitchFamily="34" charset="0"/>
                  </a:rPr>
                  <a:t>β</a:t>
                </a:r>
                <a:r>
                  <a:rPr lang="en-US" sz="1000" dirty="0">
                    <a:latin typeface="Calibri" pitchFamily="34" charset="0"/>
                    <a:cs typeface="Calibri" pitchFamily="34" charset="0"/>
                  </a:rPr>
                  <a:t>1</a:t>
                </a:r>
                <a:r>
                  <a:rPr lang="en-US" sz="2000" dirty="0">
                    <a:latin typeface="Calibri" pitchFamily="34" charset="0"/>
                    <a:cs typeface="Calibri" pitchFamily="34" charset="0"/>
                  </a:rPr>
                  <a:t>=0 vs. H</a:t>
                </a:r>
                <a:r>
                  <a:rPr lang="en-US" sz="1000" dirty="0">
                    <a:latin typeface="Calibri" pitchFamily="34" charset="0"/>
                    <a:cs typeface="Calibri" pitchFamily="34" charset="0"/>
                  </a:rPr>
                  <a:t>a</a:t>
                </a:r>
                <a:r>
                  <a:rPr lang="en-US" sz="2000" dirty="0">
                    <a:latin typeface="Calibri" pitchFamily="34" charset="0"/>
                    <a:cs typeface="Calibri" pitchFamily="34" charset="0"/>
                  </a:rPr>
                  <a:t>: </a:t>
                </a:r>
                <a:r>
                  <a:rPr lang="el-GR" sz="2000" dirty="0">
                    <a:latin typeface="Calibri" pitchFamily="34" charset="0"/>
                    <a:cs typeface="Calibri" pitchFamily="34" charset="0"/>
                  </a:rPr>
                  <a:t>β</a:t>
                </a:r>
                <a:r>
                  <a:rPr lang="en-US" sz="1000" dirty="0">
                    <a:latin typeface="Calibri" pitchFamily="34" charset="0"/>
                    <a:cs typeface="Calibri" pitchFamily="34" charset="0"/>
                  </a:rPr>
                  <a:t>1</a:t>
                </a:r>
                <a:r>
                  <a:rPr lang="en-US" sz="2000" dirty="0">
                    <a:latin typeface="Calibri" pitchFamily="34" charset="0"/>
                    <a:cs typeface="Calibri" pitchFamily="34" charset="0"/>
                  </a:rPr>
                  <a:t>≠0. The t-statistic (12.94) and the p-value (&lt;0.001) are presented.</a:t>
                </a:r>
              </a:p>
              <a:p>
                <a:endParaRPr lang="en-US" sz="2000" dirty="0">
                  <a:solidFill>
                    <a:schemeClr val="tx1"/>
                  </a:solidFill>
                  <a:latin typeface="Calibri" pitchFamily="34" charset="0"/>
                  <a:cs typeface="Calibri" pitchFamily="34" charset="0"/>
                </a:endParaRPr>
              </a:p>
              <a:p>
                <a:r>
                  <a:rPr lang="en-US" sz="2000" dirty="0">
                    <a:solidFill>
                      <a:schemeClr val="tx1"/>
                    </a:solidFill>
                    <a:latin typeface="Calibri" pitchFamily="34" charset="0"/>
                    <a:cs typeface="Calibri" pitchFamily="34" charset="0"/>
                  </a:rPr>
                  <a:t>R-Squared = SSR/SST (here 0.95)</a:t>
                </a:r>
              </a:p>
              <a:p>
                <a:endParaRPr lang="en-US" sz="2000" dirty="0">
                  <a:solidFill>
                    <a:schemeClr val="tx1"/>
                  </a:solidFill>
                  <a:latin typeface="Calibri" pitchFamily="34" charset="0"/>
                  <a:cs typeface="Calibri" pitchFamily="34" charset="0"/>
                </a:endParaRPr>
              </a:p>
              <a:p>
                <a:r>
                  <a:rPr lang="en-US" sz="2000" dirty="0">
                    <a:solidFill>
                      <a:schemeClr val="tx1"/>
                    </a:solidFill>
                    <a:latin typeface="Calibri" pitchFamily="34" charset="0"/>
                    <a:cs typeface="Calibri" pitchFamily="34" charset="0"/>
                  </a:rPr>
                  <a:t>SSR </a:t>
                </a:r>
                <a:r>
                  <a:rPr lang="en-US" sz="2000" i="1" dirty="0">
                    <a:solidFill>
                      <a:schemeClr val="tx1"/>
                    </a:solidFill>
                    <a:latin typeface="Calibri" pitchFamily="34" charset="0"/>
                    <a:cs typeface="Calibri" pitchFamily="34" charset="0"/>
                  </a:rPr>
                  <a:t>aka </a:t>
                </a:r>
                <a:r>
                  <a:rPr lang="en-US" sz="2000" dirty="0">
                    <a:solidFill>
                      <a:schemeClr val="tx1"/>
                    </a:solidFill>
                    <a:latin typeface="Calibri" pitchFamily="34" charset="0"/>
                    <a:cs typeface="Calibri" pitchFamily="34" charset="0"/>
                  </a:rPr>
                  <a:t>Model Sum of Squares (here 4181333.3)</a:t>
                </a:r>
              </a:p>
              <a:p>
                <a:endParaRPr lang="en-US" sz="2000" dirty="0">
                  <a:solidFill>
                    <a:schemeClr val="tx1"/>
                  </a:solidFill>
                  <a:latin typeface="Calibri" pitchFamily="34" charset="0"/>
                  <a:cs typeface="Calibri" pitchFamily="34" charset="0"/>
                </a:endParaRPr>
              </a:p>
              <a:p>
                <a:r>
                  <a:rPr lang="en-US" sz="2000" dirty="0">
                    <a:solidFill>
                      <a:schemeClr val="tx1"/>
                    </a:solidFill>
                    <a:latin typeface="Calibri" pitchFamily="34" charset="0"/>
                    <a:cs typeface="Calibri" pitchFamily="34" charset="0"/>
                  </a:rPr>
                  <a:t>SSE </a:t>
                </a:r>
                <a:r>
                  <a:rPr lang="en-US" sz="2000" i="1" dirty="0">
                    <a:solidFill>
                      <a:schemeClr val="tx1"/>
                    </a:solidFill>
                    <a:latin typeface="Calibri" pitchFamily="34" charset="0"/>
                    <a:cs typeface="Calibri" pitchFamily="34" charset="0"/>
                  </a:rPr>
                  <a:t>aka </a:t>
                </a:r>
                <a:r>
                  <a:rPr lang="en-US" sz="2000" dirty="0">
                    <a:solidFill>
                      <a:schemeClr val="tx1"/>
                    </a:solidFill>
                    <a:latin typeface="Calibri" pitchFamily="34" charset="0"/>
                    <a:cs typeface="Calibri" pitchFamily="34" charset="0"/>
                  </a:rPr>
                  <a:t>Error Sum of Squares (here 199666.7)</a:t>
                </a:r>
              </a:p>
              <a:p>
                <a:endParaRPr lang="en-US" sz="2000" dirty="0">
                  <a:solidFill>
                    <a:schemeClr val="tx1"/>
                  </a:solidFill>
                  <a:latin typeface="Calibri" pitchFamily="34" charset="0"/>
                  <a:cs typeface="Calibri" pitchFamily="34" charset="0"/>
                </a:endParaRPr>
              </a:p>
              <a:p>
                <a:r>
                  <a:rPr lang="en-US" sz="2000" dirty="0">
                    <a:solidFill>
                      <a:schemeClr val="tx1"/>
                    </a:solidFill>
                    <a:latin typeface="Calibri" pitchFamily="34" charset="0"/>
                    <a:cs typeface="Calibri" pitchFamily="34" charset="0"/>
                  </a:rPr>
                  <a:t>SST </a:t>
                </a:r>
                <a:r>
                  <a:rPr lang="en-US" sz="2000" i="1" dirty="0">
                    <a:solidFill>
                      <a:schemeClr val="tx1"/>
                    </a:solidFill>
                    <a:latin typeface="Calibri" pitchFamily="34" charset="0"/>
                    <a:cs typeface="Calibri" pitchFamily="34" charset="0"/>
                  </a:rPr>
                  <a:t>aka</a:t>
                </a:r>
                <a:r>
                  <a:rPr lang="en-US" sz="2000" dirty="0">
                    <a:solidFill>
                      <a:schemeClr val="tx1"/>
                    </a:solidFill>
                    <a:latin typeface="Calibri" pitchFamily="34" charset="0"/>
                    <a:cs typeface="Calibri" pitchFamily="34" charset="0"/>
                  </a:rPr>
                  <a:t> Total Sum of Squares is not presented in </a:t>
                </a:r>
                <a:r>
                  <a:rPr lang="en-US" sz="2000" b="1" dirty="0">
                    <a:solidFill>
                      <a:schemeClr val="tx1"/>
                    </a:solidFill>
                    <a:latin typeface="Calibri" pitchFamily="34" charset="0"/>
                    <a:cs typeface="Calibri" pitchFamily="34" charset="0"/>
                  </a:rPr>
                  <a:t>R</a:t>
                </a:r>
                <a:r>
                  <a:rPr lang="en-US" sz="2000" dirty="0">
                    <a:solidFill>
                      <a:schemeClr val="tx1"/>
                    </a:solidFill>
                    <a:latin typeface="Calibri" pitchFamily="34" charset="0"/>
                    <a:cs typeface="Calibri" pitchFamily="34" charset="0"/>
                  </a:rPr>
                  <a:t> but may be calculated as SSR + SST)</a:t>
                </a:r>
              </a:p>
              <a:p>
                <a:pPr marL="457200" indent="-457200">
                  <a:buFont typeface="Arial" pitchFamily="34" charset="0"/>
                  <a:buChar char="•"/>
                </a:pPr>
                <a:endParaRPr lang="en-US" sz="2000" dirty="0">
                  <a:solidFill>
                    <a:schemeClr val="tx1"/>
                  </a:solidFill>
                  <a:latin typeface="Calibri" pitchFamily="34" charset="0"/>
                  <a:cs typeface="Calibri" pitchFamily="34" charset="0"/>
                </a:endParaRPr>
              </a:p>
              <a:p>
                <a:r>
                  <a:rPr lang="en-US" sz="2000" dirty="0">
                    <a:solidFill>
                      <a:schemeClr val="tx1"/>
                    </a:solidFill>
                    <a:latin typeface="Calibri" pitchFamily="34" charset="0"/>
                    <a:cs typeface="Calibri" pitchFamily="34" charset="0"/>
                  </a:rPr>
                  <a:t>The value of </a:t>
                </a:r>
                <a14:m>
                  <m:oMath xmlns:m="http://schemas.openxmlformats.org/officeDocument/2006/math">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a:ea typeface="Cambria Math"/>
                              </a:rPr>
                              <m:t>𝛽</m:t>
                            </m:r>
                          </m:e>
                        </m:acc>
                      </m:e>
                      <m:sub>
                        <m:r>
                          <a:rPr lang="en-US" sz="2000" i="1">
                            <a:solidFill>
                              <a:schemeClr val="tx1"/>
                            </a:solidFill>
                            <a:latin typeface="Cambria Math"/>
                          </a:rPr>
                          <m:t>1</m:t>
                        </m:r>
                      </m:sub>
                    </m:sSub>
                  </m:oMath>
                </a14:m>
                <a:r>
                  <a:rPr lang="en-US" sz="2000" dirty="0">
                    <a:solidFill>
                      <a:schemeClr val="tx1"/>
                    </a:solidFill>
                    <a:latin typeface="Calibri" pitchFamily="34" charset="0"/>
                    <a:cs typeface="Calibri" pitchFamily="34" charset="0"/>
                  </a:rPr>
                  <a:t> is 373.33. The value of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𝑠</m:t>
                        </m:r>
                      </m:e>
                      <m:sub>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ea typeface="Cambria Math"/>
                                  </a:rPr>
                                  <m:t>𝛽</m:t>
                                </m:r>
                              </m:e>
                            </m:acc>
                          </m:e>
                          <m:sub>
                            <m:r>
                              <a:rPr lang="en-US" sz="2000" i="1">
                                <a:latin typeface="Cambria Math"/>
                              </a:rPr>
                              <m:t>1</m:t>
                            </m:r>
                          </m:sub>
                        </m:sSub>
                      </m:sub>
                    </m:sSub>
                  </m:oMath>
                </a14:m>
                <a:r>
                  <a:rPr lang="en-US" sz="2000" dirty="0">
                    <a:solidFill>
                      <a:schemeClr val="tx1"/>
                    </a:solidFill>
                    <a:latin typeface="Calibri" pitchFamily="34" charset="0"/>
                    <a:cs typeface="Calibri" pitchFamily="34" charset="0"/>
                  </a:rPr>
                  <a:t>is 28.84.</a:t>
                </a:r>
              </a:p>
            </p:txBody>
          </p:sp>
        </mc:Choice>
        <mc:Fallback xmlns="">
          <p:sp>
            <p:nvSpPr>
              <p:cNvPr id="4" name="TextBox 3"/>
              <p:cNvSpPr txBox="1">
                <a:spLocks noRot="1" noChangeAspect="1" noMove="1" noResize="1" noEditPoints="1" noAdjustHandles="1" noChangeArrowheads="1" noChangeShapeType="1" noTextEdit="1"/>
              </p:cNvSpPr>
              <p:nvPr/>
            </p:nvSpPr>
            <p:spPr>
              <a:xfrm>
                <a:off x="5715000" y="542873"/>
                <a:ext cx="3429000" cy="6007350"/>
              </a:xfrm>
              <a:prstGeom prst="rect">
                <a:avLst/>
              </a:prstGeom>
              <a:blipFill rotWithShape="0">
                <a:blip r:embed="rId3"/>
                <a:stretch>
                  <a:fillRect l="-1957" t="-507" r="-2491"/>
                </a:stretch>
              </a:blipFill>
            </p:spPr>
            <p:txBody>
              <a:bodyPr/>
              <a:lstStyle/>
              <a:p>
                <a:r>
                  <a:rPr lang="en-US">
                    <a:noFill/>
                  </a:rPr>
                  <a:t> </a:t>
                </a:r>
              </a:p>
            </p:txBody>
          </p:sp>
        </mc:Fallback>
      </mc:AlternateContent>
    </p:spTree>
    <p:extLst>
      <p:ext uri="{BB962C8B-B14F-4D97-AF65-F5344CB8AC3E}">
        <p14:creationId xmlns:p14="http://schemas.microsoft.com/office/powerpoint/2010/main" val="40836627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8458200" cy="762000"/>
          </a:xfrm>
        </p:spPr>
        <p:txBody>
          <a:bodyPr/>
          <a:lstStyle/>
          <a:p>
            <a:pPr algn="l"/>
            <a:r>
              <a:rPr lang="en-US" b="1" dirty="0">
                <a:solidFill>
                  <a:schemeClr val="tx1"/>
                </a:solidFill>
                <a:latin typeface="Calibri" pitchFamily="34" charset="0"/>
                <a:cs typeface="Calibri" pitchFamily="34" charset="0"/>
              </a:rPr>
              <a:t>Elaborating…</a:t>
            </a:r>
          </a:p>
        </p:txBody>
      </p:sp>
      <mc:AlternateContent xmlns:mc="http://schemas.openxmlformats.org/markup-compatibility/2006" xmlns:a14="http://schemas.microsoft.com/office/drawing/2010/main">
        <mc:Choice Requires="a14">
          <p:sp>
            <p:nvSpPr>
              <p:cNvPr id="3" name="TextBox 2"/>
              <p:cNvSpPr txBox="1"/>
              <p:nvPr/>
            </p:nvSpPr>
            <p:spPr>
              <a:xfrm>
                <a:off x="0" y="1219200"/>
                <a:ext cx="9144000" cy="5262979"/>
              </a:xfrm>
              <a:prstGeom prst="rect">
                <a:avLst/>
              </a:prstGeom>
              <a:noFill/>
            </p:spPr>
            <p:txBody>
              <a:bodyPr wrap="square" rtlCol="0">
                <a:spAutoFit/>
              </a:bodyPr>
              <a:lstStyle/>
              <a:p>
                <a:pPr marL="457200" indent="-457200">
                  <a:buFont typeface="Arial" pitchFamily="34" charset="0"/>
                  <a:buChar char="•"/>
                </a:pPr>
                <a:r>
                  <a:rPr lang="en-US" dirty="0">
                    <a:latin typeface="Calibri" pitchFamily="34" charset="0"/>
                    <a:cs typeface="Calibri" pitchFamily="34" charset="0"/>
                  </a:rPr>
                  <a:t>Scatter plot: linear relationship between x and y is evident.</a:t>
                </a:r>
              </a:p>
              <a:p>
                <a:pPr marL="457200" indent="-457200">
                  <a:buFont typeface="Arial" pitchFamily="34" charset="0"/>
                  <a:buChar char="•"/>
                </a:pPr>
                <a:r>
                  <a:rPr lang="en-US" dirty="0">
                    <a:latin typeface="Calibri" pitchFamily="34" charset="0"/>
                    <a:cs typeface="Calibri" pitchFamily="34" charset="0"/>
                  </a:rPr>
                  <a:t>R-squared: about 95% of the variation in vocab. is explained by age. </a:t>
                </a:r>
              </a:p>
              <a:p>
                <a:pPr marL="457200" indent="-457200">
                  <a:buFont typeface="Arial" pitchFamily="34" charset="0"/>
                  <a:buChar char="•"/>
                </a:pPr>
                <a:r>
                  <a:rPr lang="en-US" dirty="0">
                    <a:latin typeface="Calibri" pitchFamily="34" charset="0"/>
                    <a:cs typeface="Calibri" pitchFamily="34" charset="0"/>
                  </a:rPr>
                  <a:t>The slope,</a:t>
                </a:r>
                <a:r>
                  <a:rPr lang="en-US" dirty="0"/>
                  <a: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1</m:t>
                        </m:r>
                      </m:sub>
                    </m:sSub>
                  </m:oMath>
                </a14:m>
                <a:r>
                  <a:rPr lang="en-US" dirty="0">
                    <a:latin typeface="Calibri" pitchFamily="34" charset="0"/>
                    <a:cs typeface="Calibri" pitchFamily="34" charset="0"/>
                  </a:rPr>
                  <a:t>, is 373.3. In other words, as age goes up by one unit (i.e., year), vocabulary goes </a:t>
                </a:r>
                <a:r>
                  <a:rPr lang="en-US" i="1" dirty="0">
                    <a:latin typeface="Calibri" pitchFamily="34" charset="0"/>
                    <a:cs typeface="Calibri" pitchFamily="34" charset="0"/>
                  </a:rPr>
                  <a:t>up</a:t>
                </a:r>
                <a:r>
                  <a:rPr lang="en-US" dirty="0">
                    <a:latin typeface="Calibri" pitchFamily="34" charset="0"/>
                    <a:cs typeface="Calibri" pitchFamily="34" charset="0"/>
                  </a:rPr>
                  <a:t> by 373.3 units (i.e., words).</a:t>
                </a:r>
              </a:p>
              <a:p>
                <a:pPr marL="457200" indent="-457200">
                  <a:buFont typeface="Arial" pitchFamily="34" charset="0"/>
                  <a:buChar char="•"/>
                </a:pPr>
                <a:r>
                  <a:rPr lang="en-US" dirty="0">
                    <a:latin typeface="Calibri" pitchFamily="34" charset="0"/>
                    <a:cs typeface="Calibri" pitchFamily="34" charset="0"/>
                  </a:rPr>
                  <a:t>This change is significantly different from 0 at most alpha levels (here, p &lt; 0.001)</a:t>
                </a:r>
              </a:p>
              <a:p>
                <a:pPr marL="457200" indent="-457200">
                  <a:buFont typeface="Arial" pitchFamily="34" charset="0"/>
                  <a:buChar char="•"/>
                </a:pPr>
                <a:r>
                  <a:rPr lang="en-US" dirty="0">
                    <a:latin typeface="Calibri" pitchFamily="34" charset="0"/>
                    <a:cs typeface="Calibri" pitchFamily="34" charset="0"/>
                  </a:rPr>
                  <a:t>The parameter ‘Intercept’ is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0</m:t>
                        </m:r>
                      </m:sub>
                    </m:sSub>
                  </m:oMath>
                </a14:m>
                <a:r>
                  <a:rPr lang="en-US" dirty="0">
                    <a:latin typeface="Calibri" pitchFamily="34" charset="0"/>
                    <a:cs typeface="Calibri" pitchFamily="34" charset="0"/>
                  </a:rPr>
                  <a:t>, which is -336.7. It is the vocabulary when age = 0. </a:t>
                </a:r>
              </a:p>
              <a:p>
                <a:pPr marL="914400" lvl="1" indent="-457200">
                  <a:buFont typeface="Arial" pitchFamily="34" charset="0"/>
                  <a:buChar char="•"/>
                </a:pPr>
                <a:r>
                  <a:rPr lang="en-US" dirty="0">
                    <a:latin typeface="Calibri" pitchFamily="34" charset="0"/>
                    <a:cs typeface="Calibri" pitchFamily="34" charset="0"/>
                  </a:rPr>
                  <a:t>Does this make sense?</a:t>
                </a:r>
              </a:p>
              <a:p>
                <a:pPr marL="914400" lvl="1" indent="-457200">
                  <a:buFont typeface="Arial" pitchFamily="34" charset="0"/>
                  <a:buChar char="•"/>
                </a:pPr>
                <a:r>
                  <a:rPr lang="en-US" dirty="0">
                    <a:latin typeface="Calibri" pitchFamily="34" charset="0"/>
                    <a:cs typeface="Calibri" pitchFamily="34" charset="0"/>
                  </a:rPr>
                  <a:t>Is it significantly different from 0?</a:t>
                </a:r>
              </a:p>
              <a:p>
                <a:pPr marL="457200" indent="-457200">
                  <a:buFont typeface="Arial" pitchFamily="34" charset="0"/>
                  <a:buChar char="•"/>
                </a:pPr>
                <a:r>
                  <a:rPr lang="en-US" dirty="0">
                    <a:latin typeface="Calibri" pitchFamily="34" charset="0"/>
                    <a:cs typeface="Calibri" pitchFamily="34" charset="0"/>
                  </a:rPr>
                  <a:t>Is this a good predictive model?</a:t>
                </a:r>
              </a:p>
              <a:p>
                <a:pPr marL="914400" lvl="1" indent="-457200">
                  <a:buFont typeface="Arial" pitchFamily="34" charset="0"/>
                  <a:buChar char="•"/>
                </a:pPr>
                <a:r>
                  <a:rPr lang="en-US" dirty="0">
                    <a:latin typeface="Calibri" pitchFamily="34" charset="0"/>
                    <a:cs typeface="Calibri" pitchFamily="34" charset="0"/>
                  </a:rPr>
                  <a:t>For now, look at p-value, R-squared.</a:t>
                </a:r>
              </a:p>
              <a:p>
                <a:pPr marL="457200" indent="-457200">
                  <a:buFont typeface="Arial" pitchFamily="34" charset="0"/>
                  <a:buChar char="•"/>
                </a:pPr>
                <a:r>
                  <a:rPr lang="en-US" b="1" i="1" dirty="0">
                    <a:solidFill>
                      <a:srgbClr val="FF0000"/>
                    </a:solidFill>
                    <a:latin typeface="Calibri" pitchFamily="34" charset="0"/>
                    <a:cs typeface="Calibri" pitchFamily="34" charset="0"/>
                  </a:rPr>
                  <a:t>Discuss: Is it possible to have the independent variable be a very significant predictor, but still have a low R-squared?</a:t>
                </a: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0" y="1219200"/>
                <a:ext cx="9144000" cy="5262979"/>
              </a:xfrm>
              <a:prstGeom prst="rect">
                <a:avLst/>
              </a:prstGeom>
              <a:blipFill rotWithShape="0">
                <a:blip r:embed="rId2"/>
                <a:stretch>
                  <a:fillRect l="-867" t="-927" b="-2549"/>
                </a:stretch>
              </a:blipFill>
            </p:spPr>
            <p:txBody>
              <a:bodyPr/>
              <a:lstStyle/>
              <a:p>
                <a:r>
                  <a:rPr lang="en-US">
                    <a:noFill/>
                  </a:rPr>
                  <a:t> </a:t>
                </a:r>
              </a:p>
            </p:txBody>
          </p:sp>
        </mc:Fallback>
      </mc:AlternateContent>
      <p:sp>
        <p:nvSpPr>
          <p:cNvPr id="870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0" y="304800"/>
            <a:ext cx="8991600" cy="762000"/>
          </a:xfrm>
        </p:spPr>
        <p:txBody>
          <a:bodyPr/>
          <a:lstStyle/>
          <a:p>
            <a:pPr algn="l"/>
            <a:r>
              <a:rPr lang="en-US" sz="3600" b="1" dirty="0">
                <a:solidFill>
                  <a:schemeClr val="tx1"/>
                </a:solidFill>
                <a:latin typeface="Calibri" pitchFamily="34" charset="0"/>
                <a:cs typeface="Calibri" pitchFamily="34" charset="0"/>
              </a:rPr>
              <a:t>Following the Steps on the Previous Slide…</a:t>
            </a:r>
          </a:p>
        </p:txBody>
      </p:sp>
      <p:sp>
        <p:nvSpPr>
          <p:cNvPr id="63491" name="Rectangle 3"/>
          <p:cNvSpPr>
            <a:spLocks noGrp="1" noChangeArrowheads="1"/>
          </p:cNvSpPr>
          <p:nvPr>
            <p:ph type="body" idx="1"/>
          </p:nvPr>
        </p:nvSpPr>
        <p:spPr>
          <a:xfrm>
            <a:off x="0" y="1143000"/>
            <a:ext cx="9144000" cy="5410200"/>
          </a:xfrm>
        </p:spPr>
        <p:txBody>
          <a:bodyPr/>
          <a:lstStyle/>
          <a:p>
            <a:pPr marL="609600" indent="-609600">
              <a:lnSpc>
                <a:spcPct val="80000"/>
              </a:lnSpc>
            </a:pPr>
            <a:r>
              <a:rPr lang="en-US" sz="2400" dirty="0">
                <a:latin typeface="Calibri" pitchFamily="34" charset="0"/>
                <a:cs typeface="Calibri" pitchFamily="34" charset="0"/>
              </a:rPr>
              <a:t>Calculate Average Income across all tracts (Cell B13) and Average House Value (Cell C13) across all tracts.</a:t>
            </a:r>
          </a:p>
          <a:p>
            <a:pPr marL="609600" indent="-609600">
              <a:lnSpc>
                <a:spcPct val="80000"/>
              </a:lnSpc>
            </a:pPr>
            <a:r>
              <a:rPr lang="en-US" sz="2400" dirty="0">
                <a:latin typeface="Calibri" pitchFamily="34" charset="0"/>
                <a:cs typeface="Calibri" pitchFamily="34" charset="0"/>
              </a:rPr>
              <a:t>For each tract,</a:t>
            </a:r>
          </a:p>
          <a:p>
            <a:pPr marL="990600" lvl="1" indent="-533400">
              <a:lnSpc>
                <a:spcPct val="80000"/>
              </a:lnSpc>
            </a:pPr>
            <a:r>
              <a:rPr lang="en-US" sz="2000" dirty="0">
                <a:latin typeface="Calibri" pitchFamily="34" charset="0"/>
                <a:cs typeface="Calibri" pitchFamily="34" charset="0"/>
              </a:rPr>
              <a:t>Subtract the Average Income (B13) from the tract Income (column B). This difference can be found in column D.</a:t>
            </a:r>
          </a:p>
          <a:p>
            <a:pPr marL="990600" lvl="1" indent="-533400">
              <a:lnSpc>
                <a:spcPct val="80000"/>
              </a:lnSpc>
            </a:pPr>
            <a:r>
              <a:rPr lang="en-US" sz="2000" dirty="0">
                <a:latin typeface="Calibri" pitchFamily="34" charset="0"/>
                <a:cs typeface="Calibri" pitchFamily="34" charset="0"/>
              </a:rPr>
              <a:t>Subtract the Average House Value (C13) from the tract House Value (column C). This difference can be found in column E.</a:t>
            </a:r>
          </a:p>
          <a:p>
            <a:pPr marL="990600" lvl="1" indent="-533400">
              <a:lnSpc>
                <a:spcPct val="80000"/>
              </a:lnSpc>
            </a:pPr>
            <a:r>
              <a:rPr lang="en-US" sz="2000" dirty="0">
                <a:latin typeface="Calibri" pitchFamily="34" charset="0"/>
                <a:cs typeface="Calibri" pitchFamily="34" charset="0"/>
              </a:rPr>
              <a:t>Multiply the value in column D by the value in column E (product is in column F).</a:t>
            </a:r>
          </a:p>
          <a:p>
            <a:pPr marL="609600" indent="-609600">
              <a:lnSpc>
                <a:spcPct val="80000"/>
              </a:lnSpc>
            </a:pPr>
            <a:r>
              <a:rPr lang="en-US" sz="2400" dirty="0">
                <a:latin typeface="Calibri" pitchFamily="34" charset="0"/>
                <a:cs typeface="Calibri" pitchFamily="34" charset="0"/>
              </a:rPr>
              <a:t>Add up the values in column F (the sum is in cell F13).</a:t>
            </a:r>
          </a:p>
          <a:p>
            <a:pPr marL="609600" indent="-609600">
              <a:lnSpc>
                <a:spcPct val="80000"/>
              </a:lnSpc>
            </a:pPr>
            <a:r>
              <a:rPr lang="en-US" sz="2400" dirty="0">
                <a:latin typeface="Calibri" pitchFamily="34" charset="0"/>
                <a:cs typeface="Calibri" pitchFamily="34" charset="0"/>
              </a:rPr>
              <a:t>Calculate the standard deviation of Income (Cell B15) and the standard deviation of  House Value (Cell C15).</a:t>
            </a:r>
          </a:p>
          <a:p>
            <a:pPr marL="609600" indent="-609600">
              <a:lnSpc>
                <a:spcPct val="80000"/>
              </a:lnSpc>
            </a:pPr>
            <a:r>
              <a:rPr lang="en-US" sz="2400" dirty="0">
                <a:latin typeface="Calibri" pitchFamily="34" charset="0"/>
                <a:cs typeface="Calibri" pitchFamily="34" charset="0"/>
              </a:rPr>
              <a:t>Divide cell F15 by the product of B15, C15, and A15 (A15 is simply the number of observations minus 1).The result, in cell E17, is the correlation of income and house value. Note that the same value can be obtained with the formula in cell E18.</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74B68-8F67-45F7-B6D0-631D01A3881A}"/>
              </a:ext>
            </a:extLst>
          </p:cNvPr>
          <p:cNvSpPr>
            <a:spLocks noGrp="1"/>
          </p:cNvSpPr>
          <p:nvPr>
            <p:ph type="title"/>
          </p:nvPr>
        </p:nvSpPr>
        <p:spPr>
          <a:xfrm>
            <a:off x="381000" y="609600"/>
            <a:ext cx="8305800" cy="1143000"/>
          </a:xfrm>
        </p:spPr>
        <p:txBody>
          <a:bodyPr/>
          <a:lstStyle/>
          <a:p>
            <a:r>
              <a:rPr lang="en-US" b="1" dirty="0">
                <a:latin typeface="Calibri" panose="020F0502020204030204" pitchFamily="34" charset="0"/>
                <a:cs typeface="Calibri" panose="020F0502020204030204" pitchFamily="34" charset="0"/>
              </a:rPr>
              <a:t>Take a look at the following files:</a:t>
            </a:r>
          </a:p>
        </p:txBody>
      </p:sp>
      <p:sp>
        <p:nvSpPr>
          <p:cNvPr id="3" name="TextBox 2">
            <a:extLst>
              <a:ext uri="{FF2B5EF4-FFF2-40B4-BE49-F238E27FC236}">
                <a16:creationId xmlns:a16="http://schemas.microsoft.com/office/drawing/2014/main" id="{5A39D8EF-9264-4E9F-B580-EDDC4FAD6259}"/>
              </a:ext>
            </a:extLst>
          </p:cNvPr>
          <p:cNvSpPr txBox="1"/>
          <p:nvPr/>
        </p:nvSpPr>
        <p:spPr>
          <a:xfrm>
            <a:off x="228600" y="1676400"/>
            <a:ext cx="8686800" cy="3416320"/>
          </a:xfrm>
          <a:prstGeom prst="rect">
            <a:avLst/>
          </a:prstGeom>
          <a:noFill/>
        </p:spPr>
        <p:txBody>
          <a:bodyPr wrap="square" rtlCol="0">
            <a:spAutoFit/>
          </a:bodyPr>
          <a:lstStyle/>
          <a:p>
            <a:pPr marL="342900" indent="-342900">
              <a:buFont typeface="Arial" panose="020B0604020202020204" pitchFamily="34" charset="0"/>
              <a:buChar char="•"/>
            </a:pPr>
            <a:r>
              <a:rPr lang="en-US" b="1" i="1" dirty="0">
                <a:solidFill>
                  <a:schemeClr val="accent2"/>
                </a:solidFill>
                <a:latin typeface="Calibri" panose="020F0502020204030204" pitchFamily="34" charset="0"/>
                <a:cs typeface="Calibri" panose="020F0502020204030204" pitchFamily="34" charset="0"/>
              </a:rPr>
              <a:t>Lecture 6 – Review of Hypothesis Testing for Beta Coefficients.docx</a:t>
            </a:r>
          </a:p>
          <a:p>
            <a:pPr marL="342900" indent="-342900">
              <a:buFont typeface="Arial" panose="020B0604020202020204" pitchFamily="34" charset="0"/>
              <a:buChar char="•"/>
            </a:pPr>
            <a:endParaRPr lang="en-US" b="1" i="1" dirty="0">
              <a:solidFill>
                <a:schemeClr val="accent2"/>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b="1" i="1" dirty="0">
                <a:solidFill>
                  <a:schemeClr val="accent2"/>
                </a:solidFill>
                <a:latin typeface="Calibri" panose="020F0502020204030204" pitchFamily="34" charset="0"/>
                <a:cs typeface="Calibri" panose="020F0502020204030204" pitchFamily="34" charset="0"/>
              </a:rPr>
              <a:t>Lecture 6 – A Detailed Regression Example Continued – SDs of Betas, Hypothesis Testing &amp; CIs for Betas.docx</a:t>
            </a:r>
          </a:p>
          <a:p>
            <a:pPr marL="342900" indent="-342900">
              <a:buFont typeface="Arial" panose="020B0604020202020204" pitchFamily="34" charset="0"/>
              <a:buChar char="•"/>
            </a:pPr>
            <a:endParaRPr lang="en-US" b="1" i="1" dirty="0">
              <a:solidFill>
                <a:schemeClr val="accent2"/>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b="1" i="1" dirty="0">
                <a:solidFill>
                  <a:schemeClr val="accent2"/>
                </a:solidFill>
                <a:latin typeface="Calibri" panose="020F0502020204030204" pitchFamily="34" charset="0"/>
                <a:cs typeface="Calibri" panose="020F0502020204030204" pitchFamily="34" charset="0"/>
              </a:rPr>
              <a:t>Lecture 5 – Review of Simple Regression (1).jpg</a:t>
            </a:r>
          </a:p>
          <a:p>
            <a:pPr marL="342900" indent="-342900">
              <a:buFont typeface="Arial" panose="020B0604020202020204" pitchFamily="34" charset="0"/>
              <a:buChar char="•"/>
            </a:pPr>
            <a:endParaRPr lang="en-US" b="1" i="1" dirty="0">
              <a:solidFill>
                <a:schemeClr val="accent2"/>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b="1" i="1" dirty="0">
                <a:solidFill>
                  <a:schemeClr val="accent2"/>
                </a:solidFill>
                <a:latin typeface="Calibri" panose="020F0502020204030204" pitchFamily="34" charset="0"/>
                <a:cs typeface="Calibri" panose="020F0502020204030204" pitchFamily="34" charset="0"/>
              </a:rPr>
              <a:t>Lecture 5 – Review of Simple Regression (2).jpg</a:t>
            </a:r>
          </a:p>
        </p:txBody>
      </p:sp>
    </p:spTree>
    <p:extLst>
      <p:ext uri="{BB962C8B-B14F-4D97-AF65-F5344CB8AC3E}">
        <p14:creationId xmlns:p14="http://schemas.microsoft.com/office/powerpoint/2010/main" val="20948201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685800"/>
          </a:xfrm>
        </p:spPr>
        <p:txBody>
          <a:bodyPr/>
          <a:lstStyle/>
          <a:p>
            <a:pPr algn="l"/>
            <a:r>
              <a:rPr lang="en-US" b="1" dirty="0">
                <a:latin typeface="Calibri" panose="020F0502020204030204" pitchFamily="34" charset="0"/>
              </a:rPr>
              <a:t>Centering the Predictor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868680"/>
                <a:ext cx="9144000" cy="5638800"/>
              </a:xfrm>
            </p:spPr>
            <p:txBody>
              <a:bodyPr/>
              <a:lstStyle/>
              <a:p>
                <a:r>
                  <a:rPr lang="en-US" sz="1800" dirty="0">
                    <a:latin typeface="Calibri" panose="020F0502020204030204" pitchFamily="34" charset="0"/>
                  </a:rPr>
                  <a:t>Centering predictors is useful in many instances, and means subtracting a constant (usually the mean of the variable) from every value of a variable.  It redefines the 0 point for that predictor to be the mean.  It shifts the scale over, but retains the units.</a:t>
                </a:r>
              </a:p>
              <a:p>
                <a:r>
                  <a:rPr lang="en-US" sz="1800" dirty="0">
                    <a:latin typeface="Calibri" panose="020F0502020204030204" pitchFamily="34" charset="0"/>
                  </a:rPr>
                  <a:t>So, in our Age-Vocabulary example, centering age would mean calculating the mean value of the age variable and subtracting the mean value from the age of every child. </a:t>
                </a:r>
              </a:p>
              <a:p>
                <a:r>
                  <a:rPr lang="en-US" sz="1800" dirty="0">
                    <a:latin typeface="Calibri" panose="020F0502020204030204" pitchFamily="34" charset="0"/>
                  </a:rPr>
                  <a:t>The coefficient of age estimate (</a:t>
                </a:r>
                <a14:m>
                  <m:oMath xmlns:m="http://schemas.openxmlformats.org/officeDocument/2006/math">
                    <m:sSub>
                      <m:sSubPr>
                        <m:ctrlPr>
                          <a:rPr lang="en-US" sz="1800" i="1" smtClean="0">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en-US" sz="1800" i="1" smtClean="0">
                                <a:latin typeface="Cambria Math" panose="02040503050406030204" pitchFamily="18" charset="0"/>
                                <a:ea typeface="Cambria Math" panose="02040503050406030204" pitchFamily="18" charset="0"/>
                              </a:rPr>
                              <m:t>𝛽</m:t>
                            </m:r>
                          </m:e>
                        </m:acc>
                      </m:e>
                      <m:sub>
                        <m:r>
                          <a:rPr lang="en-US" sz="1800" b="0" i="1" smtClean="0">
                            <a:latin typeface="Cambria Math" panose="02040503050406030204" pitchFamily="18" charset="0"/>
                          </a:rPr>
                          <m:t>1</m:t>
                        </m:r>
                      </m:sub>
                    </m:sSub>
                  </m:oMath>
                </a14:m>
                <a:r>
                  <a:rPr lang="en-US" sz="1800" dirty="0">
                    <a:latin typeface="Calibri" panose="020F0502020204030204" pitchFamily="34" charset="0"/>
                  </a:rPr>
                  <a:t>) and the corresponding p-value won’t change at all. But the estimate of the intercept term (</a:t>
                </a:r>
                <a14:m>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𝛽</m:t>
                            </m:r>
                          </m:e>
                        </m:acc>
                      </m:e>
                      <m:sub>
                        <m:r>
                          <a:rPr lang="en-US" sz="1800" b="0" i="1" smtClean="0">
                            <a:latin typeface="Cambria Math" panose="02040503050406030204" pitchFamily="18" charset="0"/>
                          </a:rPr>
                          <m:t>0</m:t>
                        </m:r>
                      </m:sub>
                    </m:sSub>
                  </m:oMath>
                </a14:m>
                <a:r>
                  <a:rPr lang="en-US" sz="1800" dirty="0">
                    <a:latin typeface="Calibri" panose="020F0502020204030204" pitchFamily="34" charset="0"/>
                  </a:rPr>
                  <a:t>) , as well as its interpretation, will change.</a:t>
                </a:r>
              </a:p>
              <a:p>
                <a:r>
                  <a:rPr lang="en-US" sz="1800" dirty="0">
                    <a:latin typeface="Calibri" panose="020F0502020204030204" pitchFamily="34" charset="0"/>
                  </a:rPr>
                  <a:t>Because the intercept is interpreted as the value of the dependent variable when the predictor is 0, and the centered predictor has a value of 0 when the original predictor takes on the mean value, the intercept in a regression with a centered predictor is interpreted as the value of the dependent variable when the original predictor takes on the mean value.</a:t>
                </a:r>
              </a:p>
              <a:p>
                <a:r>
                  <a:rPr lang="en-US" sz="1800" dirty="0">
                    <a:latin typeface="Calibri" panose="020F0502020204030204" pitchFamily="34" charset="0"/>
                  </a:rPr>
                  <a:t>This may make the output more easily interpretable, especially if 0 isn’t a realistic value of the predictor.</a:t>
                </a:r>
              </a:p>
              <a:p>
                <a:r>
                  <a:rPr lang="en-US" sz="1800" dirty="0">
                    <a:latin typeface="Calibri" panose="020F0502020204030204" pitchFamily="34" charset="0"/>
                  </a:rPr>
                  <a:t>When age is not centered in the Age-Vocabulary example, the intercept (-336.7) is the number of words that an average newborn knows. This is nonsense.</a:t>
                </a:r>
              </a:p>
              <a:p>
                <a:r>
                  <a:rPr lang="en-US" sz="1800" dirty="0">
                    <a:latin typeface="Calibri" panose="020F0502020204030204" pitchFamily="34" charset="0"/>
                  </a:rPr>
                  <a:t>When age is centered, the average age (5) is subtracted from each child’s age and a new regression model is fitted with centered age as the predictor.</a:t>
                </a:r>
              </a:p>
              <a:p>
                <a:r>
                  <a:rPr lang="en-US" sz="1800" dirty="0">
                    <a:latin typeface="Calibri" panose="020F0502020204030204" pitchFamily="34" charset="0"/>
                  </a:rPr>
                  <a:t>The intercept in this new model is 1530, which is an estimate of the average vocabulary of 5 year olds (not 0 year </a:t>
                </a:r>
                <a:r>
                  <a:rPr lang="en-US" sz="1800" dirty="0" err="1">
                    <a:latin typeface="Calibri" panose="020F0502020204030204" pitchFamily="34" charset="0"/>
                  </a:rPr>
                  <a:t>olds</a:t>
                </a:r>
                <a:r>
                  <a:rPr lang="en-US" sz="1800" dirty="0">
                    <a:latin typeface="Calibri" panose="020F0502020204030204" pitchFamily="34" charset="0"/>
                  </a:rPr>
                  <a:t>).</a:t>
                </a:r>
              </a:p>
              <a:p>
                <a:r>
                  <a:rPr lang="en-US" sz="1800" dirty="0">
                    <a:latin typeface="Calibri" panose="020F0502020204030204" pitchFamily="34" charset="0"/>
                  </a:rPr>
                  <a:t>Take a look at the file </a:t>
                </a:r>
                <a:r>
                  <a:rPr lang="en-US" sz="1800" b="1" i="1" dirty="0">
                    <a:solidFill>
                      <a:schemeClr val="accent2"/>
                    </a:solidFill>
                    <a:latin typeface="Calibri" panose="020F0502020204030204" pitchFamily="34" charset="0"/>
                  </a:rPr>
                  <a:t>Lecture 5 – Centering the Predictor.docx</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868680"/>
                <a:ext cx="9144000" cy="5638800"/>
              </a:xfrm>
              <a:blipFill>
                <a:blip r:embed="rId2"/>
                <a:stretch>
                  <a:fillRect l="-533" t="-649" r="-1067" b="-8865"/>
                </a:stretch>
              </a:blipFill>
            </p:spPr>
            <p:txBody>
              <a:bodyPr/>
              <a:lstStyle/>
              <a:p>
                <a:r>
                  <a:rPr lang="en-US">
                    <a:noFill/>
                  </a:rPr>
                  <a:t> </a:t>
                </a:r>
              </a:p>
            </p:txBody>
          </p:sp>
        </mc:Fallback>
      </mc:AlternateContent>
    </p:spTree>
    <p:extLst>
      <p:ext uri="{BB962C8B-B14F-4D97-AF65-F5344CB8AC3E}">
        <p14:creationId xmlns:p14="http://schemas.microsoft.com/office/powerpoint/2010/main" val="38366286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0" y="228600"/>
            <a:ext cx="8458200" cy="762000"/>
          </a:xfrm>
        </p:spPr>
        <p:txBody>
          <a:bodyPr/>
          <a:lstStyle/>
          <a:p>
            <a:pPr algn="l"/>
            <a:r>
              <a:rPr lang="en-US" sz="3600" b="1" dirty="0">
                <a:solidFill>
                  <a:schemeClr val="tx1"/>
                </a:solidFill>
                <a:latin typeface="Calibri" pitchFamily="34" charset="0"/>
                <a:cs typeface="Calibri" pitchFamily="34" charset="0"/>
              </a:rPr>
              <a:t>Model Assumptions – Simple Regression</a:t>
            </a:r>
          </a:p>
        </p:txBody>
      </p:sp>
      <p:sp>
        <p:nvSpPr>
          <p:cNvPr id="4" name="TextBox 3"/>
          <p:cNvSpPr txBox="1"/>
          <p:nvPr/>
        </p:nvSpPr>
        <p:spPr>
          <a:xfrm>
            <a:off x="0" y="1676400"/>
            <a:ext cx="9144000" cy="4154984"/>
          </a:xfrm>
          <a:prstGeom prst="rect">
            <a:avLst/>
          </a:prstGeom>
          <a:noFill/>
        </p:spPr>
        <p:txBody>
          <a:bodyPr wrap="square" rtlCol="0">
            <a:spAutoFit/>
          </a:bodyPr>
          <a:lstStyle/>
          <a:p>
            <a:pPr marL="342900" indent="-342900">
              <a:buFont typeface="Arial" pitchFamily="34" charset="0"/>
              <a:buChar char="•"/>
            </a:pPr>
            <a:r>
              <a:rPr lang="en-US" sz="2800" dirty="0">
                <a:latin typeface="Calibri" pitchFamily="34" charset="0"/>
                <a:cs typeface="Calibri" pitchFamily="34" charset="0"/>
              </a:rPr>
              <a:t>Linear relationship between y and x</a:t>
            </a:r>
          </a:p>
          <a:p>
            <a:pPr marL="342900" indent="-342900">
              <a:buFont typeface="Arial" pitchFamily="34" charset="0"/>
              <a:buChar char="•"/>
            </a:pPr>
            <a:r>
              <a:rPr lang="en-US" sz="2800" dirty="0">
                <a:latin typeface="Calibri" pitchFamily="34" charset="0"/>
                <a:cs typeface="Calibri" pitchFamily="34" charset="0"/>
              </a:rPr>
              <a:t>Residuals are normally distributed</a:t>
            </a:r>
          </a:p>
          <a:p>
            <a:pPr marL="342900" indent="-342900">
              <a:buFont typeface="Arial" pitchFamily="34" charset="0"/>
              <a:buChar char="•"/>
            </a:pPr>
            <a:r>
              <a:rPr lang="en-US" sz="2800" dirty="0">
                <a:latin typeface="Calibri" pitchFamily="34" charset="0"/>
                <a:cs typeface="Calibri" pitchFamily="34" charset="0"/>
              </a:rPr>
              <a:t>Residuals are random</a:t>
            </a:r>
          </a:p>
          <a:p>
            <a:pPr marL="342900" indent="-342900">
              <a:buFont typeface="Arial" pitchFamily="34" charset="0"/>
              <a:buChar char="•"/>
            </a:pPr>
            <a:r>
              <a:rPr lang="en-US" sz="2800" dirty="0">
                <a:latin typeface="Calibri" pitchFamily="34" charset="0"/>
                <a:cs typeface="Calibri" pitchFamily="34" charset="0"/>
              </a:rPr>
              <a:t>Residuals are homoscedastic</a:t>
            </a:r>
          </a:p>
          <a:p>
            <a:pPr marL="342900" indent="-342900">
              <a:buFont typeface="Arial" pitchFamily="34" charset="0"/>
              <a:buChar char="•"/>
            </a:pPr>
            <a:r>
              <a:rPr lang="en-US" sz="2800" dirty="0">
                <a:latin typeface="Calibri" pitchFamily="34" charset="0"/>
                <a:cs typeface="Calibri" pitchFamily="34" charset="0"/>
              </a:rPr>
              <a:t>Independence of observations and residuals</a:t>
            </a:r>
          </a:p>
          <a:p>
            <a:pPr marL="342900" indent="-342900">
              <a:buFont typeface="Arial" pitchFamily="34" charset="0"/>
              <a:buChar char="•"/>
            </a:pPr>
            <a:r>
              <a:rPr lang="en-US" sz="2800" dirty="0">
                <a:latin typeface="Calibri" pitchFamily="34" charset="0"/>
                <a:cs typeface="Calibri" pitchFamily="34" charset="0"/>
              </a:rPr>
              <a:t>One that’s often taken for granted and not stated:   y is continuous (e.g., not binary, not categorical, etc.) and preferably (but not necessarily) normal</a:t>
            </a:r>
          </a:p>
          <a:p>
            <a:pPr marL="800100" lvl="1" indent="-342900">
              <a:buFont typeface="Arial" pitchFamily="34" charset="0"/>
              <a:buChar char="•"/>
            </a:pPr>
            <a:r>
              <a:rPr lang="en-US" sz="2000" dirty="0">
                <a:latin typeface="Calibri" pitchFamily="34" charset="0"/>
                <a:cs typeface="Calibri" pitchFamily="34" charset="0"/>
              </a:rPr>
              <a:t>Regression only assumes that residuals need to be normal, but they’re more likely to be normal if y and x are.</a:t>
            </a:r>
          </a:p>
        </p:txBody>
      </p:sp>
    </p:spTree>
    <p:extLst>
      <p:ext uri="{BB962C8B-B14F-4D97-AF65-F5344CB8AC3E}">
        <p14:creationId xmlns:p14="http://schemas.microsoft.com/office/powerpoint/2010/main" val="1830672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8458200" cy="762000"/>
          </a:xfrm>
        </p:spPr>
        <p:txBody>
          <a:bodyPr/>
          <a:lstStyle/>
          <a:p>
            <a:pPr algn="l"/>
            <a:r>
              <a:rPr lang="en-US" sz="3600" b="1" dirty="0">
                <a:solidFill>
                  <a:schemeClr val="tx1"/>
                </a:solidFill>
                <a:latin typeface="Calibri" pitchFamily="34" charset="0"/>
                <a:cs typeface="Calibri" pitchFamily="34" charset="0"/>
              </a:rPr>
              <a:t>Model Assumptions: Linearity</a:t>
            </a:r>
          </a:p>
        </p:txBody>
      </p:sp>
      <p:sp>
        <p:nvSpPr>
          <p:cNvPr id="3" name="TextBox 2"/>
          <p:cNvSpPr txBox="1"/>
          <p:nvPr/>
        </p:nvSpPr>
        <p:spPr>
          <a:xfrm>
            <a:off x="0" y="1371600"/>
            <a:ext cx="9144000" cy="1938992"/>
          </a:xfrm>
          <a:prstGeom prst="rect">
            <a:avLst/>
          </a:prstGeom>
          <a:noFill/>
        </p:spPr>
        <p:txBody>
          <a:bodyPr wrap="square" rtlCol="0">
            <a:spAutoFit/>
          </a:bodyPr>
          <a:lstStyle/>
          <a:p>
            <a:r>
              <a:rPr lang="en-US" dirty="0">
                <a:latin typeface="Calibri" pitchFamily="34" charset="0"/>
                <a:cs typeface="Calibri" pitchFamily="34" charset="0"/>
              </a:rPr>
              <a:t>Is the linear regression model appropriate?</a:t>
            </a:r>
          </a:p>
          <a:p>
            <a:pPr marL="457200" indent="-457200">
              <a:buFont typeface="Arial" pitchFamily="34" charset="0"/>
              <a:buChar char="•"/>
            </a:pPr>
            <a:r>
              <a:rPr lang="en-US" dirty="0">
                <a:latin typeface="Calibri" pitchFamily="34" charset="0"/>
                <a:cs typeface="Calibri" pitchFamily="34" charset="0"/>
              </a:rPr>
              <a:t>Create a scatter plot of x and y to see whether the relationship is indeed </a:t>
            </a:r>
            <a:r>
              <a:rPr lang="en-US" i="1" dirty="0">
                <a:latin typeface="Calibri" pitchFamily="34" charset="0"/>
                <a:cs typeface="Calibri" pitchFamily="34" charset="0"/>
              </a:rPr>
              <a:t>linear</a:t>
            </a:r>
            <a:r>
              <a:rPr lang="en-US" dirty="0">
                <a:latin typeface="Calibri" pitchFamily="34" charset="0"/>
                <a:cs typeface="Calibri" pitchFamily="34" charset="0"/>
              </a:rPr>
              <a:t>.</a:t>
            </a:r>
          </a:p>
          <a:p>
            <a:pPr marL="914400" lvl="1" indent="-457200">
              <a:buFont typeface="Arial" pitchFamily="34" charset="0"/>
              <a:buChar char="•"/>
            </a:pPr>
            <a:r>
              <a:rPr lang="en-US" dirty="0">
                <a:latin typeface="Calibri" pitchFamily="34" charset="0"/>
                <a:cs typeface="Calibri" pitchFamily="34" charset="0"/>
              </a:rPr>
              <a:t>If the relationship is not linear -&gt; variable transformation or polynomial regression might be better.</a:t>
            </a:r>
          </a:p>
        </p:txBody>
      </p:sp>
      <p:pic>
        <p:nvPicPr>
          <p:cNvPr id="1028" name="Picture 4"/>
          <p:cNvPicPr>
            <a:picLocks noChangeAspect="1" noChangeArrowheads="1"/>
          </p:cNvPicPr>
          <p:nvPr/>
        </p:nvPicPr>
        <p:blipFill>
          <a:blip r:embed="rId2" cstate="print"/>
          <a:srcRect/>
          <a:stretch>
            <a:fillRect/>
          </a:stretch>
        </p:blipFill>
        <p:spPr bwMode="auto">
          <a:xfrm>
            <a:off x="2362200" y="3462992"/>
            <a:ext cx="4343400" cy="3288138"/>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7772400" cy="1143000"/>
          </a:xfrm>
        </p:spPr>
        <p:txBody>
          <a:bodyPr/>
          <a:lstStyle/>
          <a:p>
            <a:pPr algn="l"/>
            <a:r>
              <a:rPr lang="en-US" b="1" dirty="0">
                <a:latin typeface="Calibri" panose="020F0502020204030204" pitchFamily="34" charset="0"/>
              </a:rPr>
              <a:t>#THIS!</a:t>
            </a:r>
          </a:p>
        </p:txBody>
      </p:sp>
      <p:pic>
        <p:nvPicPr>
          <p:cNvPr id="103426" name="Picture 2" descr="Image result for linear regression constell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8305800" cy="5410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2056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4" y="1"/>
            <a:ext cx="915537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1374" y="6553200"/>
            <a:ext cx="6259774" cy="307777"/>
          </a:xfrm>
          <a:prstGeom prst="rect">
            <a:avLst/>
          </a:prstGeom>
        </p:spPr>
        <p:txBody>
          <a:bodyPr wrap="square">
            <a:spAutoFit/>
          </a:bodyPr>
          <a:lstStyle/>
          <a:p>
            <a:r>
              <a:rPr lang="en-US" sz="1400" dirty="0">
                <a:latin typeface="Calibri" pitchFamily="34" charset="0"/>
              </a:rPr>
              <a:t>Source: </a:t>
            </a:r>
            <a:r>
              <a:rPr lang="en-US" sz="1400" dirty="0">
                <a:latin typeface="Calibri" pitchFamily="34" charset="0"/>
                <a:hlinkClick r:id="rId3"/>
              </a:rPr>
              <a:t>http://www.smbc-comics.com/?id=2328</a:t>
            </a:r>
            <a:r>
              <a:rPr lang="en-US" sz="1400" dirty="0">
                <a:latin typeface="Calibri" pitchFamily="34" charset="0"/>
              </a:rPr>
              <a:t> </a:t>
            </a:r>
          </a:p>
        </p:txBody>
      </p:sp>
    </p:spTree>
    <p:extLst>
      <p:ext uri="{BB962C8B-B14F-4D97-AF65-F5344CB8AC3E}">
        <p14:creationId xmlns:p14="http://schemas.microsoft.com/office/powerpoint/2010/main" val="29688769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descr="http://www.capewest.ca/Cartoon_statistici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6519446"/>
            <a:ext cx="4572000" cy="338554"/>
          </a:xfrm>
          <a:prstGeom prst="rect">
            <a:avLst/>
          </a:prstGeom>
        </p:spPr>
        <p:txBody>
          <a:bodyPr>
            <a:spAutoFit/>
          </a:bodyPr>
          <a:lstStyle/>
          <a:p>
            <a:r>
              <a:rPr lang="en-US" sz="1600" dirty="0">
                <a:latin typeface="Calibri" panose="020F0502020204030204" pitchFamily="34" charset="0"/>
                <a:hlinkClick r:id="rId3"/>
              </a:rPr>
              <a:t>http://www.capewest.ca/Cartoon_statistician.jpg</a:t>
            </a:r>
            <a:r>
              <a:rPr lang="en-US" sz="1600" dirty="0">
                <a:latin typeface="Calibri" panose="020F0502020204030204" pitchFamily="34" charset="0"/>
              </a:rPr>
              <a:t> </a:t>
            </a:r>
          </a:p>
        </p:txBody>
      </p:sp>
    </p:spTree>
    <p:extLst>
      <p:ext uri="{BB962C8B-B14F-4D97-AF65-F5344CB8AC3E}">
        <p14:creationId xmlns:p14="http://schemas.microsoft.com/office/powerpoint/2010/main" val="19556317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
          <p:cNvSpPr txBox="1">
            <a:spLocks/>
          </p:cNvSpPr>
          <p:nvPr/>
        </p:nvSpPr>
        <p:spPr bwMode="auto">
          <a:xfrm>
            <a:off x="0" y="304800"/>
            <a:ext cx="84582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a:ln>
                  <a:noFill/>
                </a:ln>
                <a:effectLst/>
                <a:uLnTx/>
                <a:uFillTx/>
                <a:latin typeface="Calibri" pitchFamily="34" charset="0"/>
                <a:ea typeface="+mj-ea"/>
                <a:cs typeface="Calibri" pitchFamily="34" charset="0"/>
              </a:rPr>
              <a:t>Normality of Residuals</a:t>
            </a:r>
          </a:p>
        </p:txBody>
      </p:sp>
      <p:sp>
        <p:nvSpPr>
          <p:cNvPr id="120" name="TextBox 119"/>
          <p:cNvSpPr txBox="1"/>
          <p:nvPr/>
        </p:nvSpPr>
        <p:spPr>
          <a:xfrm>
            <a:off x="0" y="1122431"/>
            <a:ext cx="4648200" cy="5632311"/>
          </a:xfrm>
          <a:prstGeom prst="rect">
            <a:avLst/>
          </a:prstGeom>
          <a:noFill/>
        </p:spPr>
        <p:txBody>
          <a:bodyPr wrap="square" rtlCol="0">
            <a:spAutoFit/>
          </a:bodyPr>
          <a:lstStyle/>
          <a:p>
            <a:pPr marL="457200" indent="-457200">
              <a:buFont typeface="Arial" pitchFamily="34" charset="0"/>
              <a:buChar char="•"/>
            </a:pPr>
            <a:r>
              <a:rPr lang="en-US" sz="2000" dirty="0">
                <a:latin typeface="Calibri" pitchFamily="34" charset="0"/>
                <a:cs typeface="Calibri" pitchFamily="34" charset="0"/>
              </a:rPr>
              <a:t>Normality of residuals important for point estimation, confidence intervals, and hypothesis tests only for small samples due to the Central Limit Theorem.</a:t>
            </a:r>
          </a:p>
          <a:p>
            <a:pPr marL="457200" indent="-457200">
              <a:buFont typeface="Arial" pitchFamily="34" charset="0"/>
              <a:buChar char="•"/>
            </a:pPr>
            <a:r>
              <a:rPr lang="en-US" sz="2000" dirty="0">
                <a:latin typeface="Calibri" pitchFamily="34" charset="0"/>
                <a:cs typeface="Calibri" pitchFamily="34" charset="0"/>
              </a:rPr>
              <a:t>The rule of thumb is to not worry about normality if there are 30+ observations, with 10 additional observations for every additional predictor after the first one.</a:t>
            </a:r>
          </a:p>
          <a:p>
            <a:pPr marL="457200" indent="-457200">
              <a:buFont typeface="Arial" pitchFamily="34" charset="0"/>
              <a:buChar char="•"/>
            </a:pPr>
            <a:r>
              <a:rPr lang="en-US" sz="2000" dirty="0">
                <a:latin typeface="Calibri" pitchFamily="34" charset="0"/>
                <a:cs typeface="Calibri" pitchFamily="34" charset="0"/>
              </a:rPr>
              <a:t>In order to predict future values of y, normality is essential for all sample sizes</a:t>
            </a:r>
          </a:p>
          <a:p>
            <a:pPr marL="914400" lvl="1" indent="-457200">
              <a:buFont typeface="Arial" pitchFamily="34" charset="0"/>
              <a:buChar char="•"/>
            </a:pPr>
            <a:r>
              <a:rPr lang="en-US" sz="2000" dirty="0">
                <a:latin typeface="Calibri" pitchFamily="34" charset="0"/>
                <a:cs typeface="Calibri" pitchFamily="34" charset="0"/>
              </a:rPr>
              <a:t>We will do this when we talk </a:t>
            </a:r>
            <a:r>
              <a:rPr lang="en-US" sz="2000">
                <a:latin typeface="Calibri" pitchFamily="34" charset="0"/>
                <a:cs typeface="Calibri" pitchFamily="34" charset="0"/>
              </a:rPr>
              <a:t>about cross-validation</a:t>
            </a:r>
            <a:endParaRPr lang="en-US" sz="2000" dirty="0">
              <a:latin typeface="Calibri" pitchFamily="34" charset="0"/>
              <a:cs typeface="Calibri" pitchFamily="34" charset="0"/>
            </a:endParaRPr>
          </a:p>
          <a:p>
            <a:pPr marL="457200" indent="-457200">
              <a:buFont typeface="Arial" pitchFamily="34" charset="0"/>
              <a:buChar char="•"/>
            </a:pPr>
            <a:r>
              <a:rPr lang="en-US" sz="2000" dirty="0">
                <a:latin typeface="Calibri" pitchFamily="34" charset="0"/>
                <a:cs typeface="Calibri" pitchFamily="34" charset="0"/>
              </a:rPr>
              <a:t>Variable transformations (as we’ll see shortly) can sometimes be used to correct for normality</a:t>
            </a:r>
            <a:endParaRPr lang="en-US" sz="2000" dirty="0"/>
          </a:p>
        </p:txBody>
      </p:sp>
      <p:pic>
        <p:nvPicPr>
          <p:cNvPr id="2" name="Picture 1"/>
          <p:cNvPicPr>
            <a:picLocks noChangeAspect="1"/>
          </p:cNvPicPr>
          <p:nvPr/>
        </p:nvPicPr>
        <p:blipFill>
          <a:blip r:embed="rId2"/>
          <a:stretch>
            <a:fillRect/>
          </a:stretch>
        </p:blipFill>
        <p:spPr>
          <a:xfrm>
            <a:off x="4772025" y="1752600"/>
            <a:ext cx="4371975" cy="437197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9309"/>
            <a:ext cx="9144000" cy="4708981"/>
          </a:xfrm>
          <a:prstGeom prst="rect">
            <a:avLst/>
          </a:prstGeom>
        </p:spPr>
        <p:txBody>
          <a:bodyPr wrap="square">
            <a:spAutoFit/>
          </a:bodyPr>
          <a:lstStyle/>
          <a:p>
            <a:r>
              <a:rPr lang="en-US" sz="2000" dirty="0">
                <a:latin typeface="Calibri" pitchFamily="34" charset="0"/>
                <a:cs typeface="Calibri" pitchFamily="34" charset="0"/>
              </a:rPr>
              <a:t>Violations of normality of residuals might arise either because (a) the </a:t>
            </a:r>
            <a:r>
              <a:rPr lang="en-US" sz="2000" i="1" dirty="0">
                <a:latin typeface="Calibri" pitchFamily="34" charset="0"/>
                <a:cs typeface="Calibri" pitchFamily="34" charset="0"/>
              </a:rPr>
              <a:t>dependent and/or independent variables</a:t>
            </a:r>
            <a:r>
              <a:rPr lang="en-US" sz="2000" dirty="0">
                <a:latin typeface="Calibri" pitchFamily="34" charset="0"/>
                <a:cs typeface="Calibri" pitchFamily="34" charset="0"/>
              </a:rPr>
              <a:t> are themselves non-normal, and/or (b) the </a:t>
            </a:r>
            <a:r>
              <a:rPr lang="en-US" sz="2000" i="1" dirty="0">
                <a:latin typeface="Calibri" pitchFamily="34" charset="0"/>
                <a:cs typeface="Calibri" pitchFamily="34" charset="0"/>
              </a:rPr>
              <a:t>linearity assumption</a:t>
            </a:r>
            <a:r>
              <a:rPr lang="en-US" sz="2000" dirty="0">
                <a:latin typeface="Calibri" pitchFamily="34" charset="0"/>
                <a:cs typeface="Calibri" pitchFamily="34" charset="0"/>
              </a:rPr>
              <a:t> is violated. In such cases, a nonlinear transformation of variables might cure both problems.</a:t>
            </a:r>
          </a:p>
          <a:p>
            <a:endParaRPr lang="en-US" sz="2000" dirty="0">
              <a:latin typeface="Calibri" pitchFamily="34" charset="0"/>
              <a:cs typeface="Calibri" pitchFamily="34" charset="0"/>
            </a:endParaRPr>
          </a:p>
          <a:p>
            <a:r>
              <a:rPr lang="en-US" sz="2000" dirty="0">
                <a:latin typeface="Calibri" pitchFamily="34" charset="0"/>
                <a:cs typeface="Calibri" pitchFamily="34" charset="0"/>
              </a:rPr>
              <a:t>In some cases, the problem with the residual distribution is mainly due to </a:t>
            </a:r>
            <a:r>
              <a:rPr lang="en-US" sz="2000" i="1" dirty="0">
                <a:latin typeface="Calibri" pitchFamily="34" charset="0"/>
                <a:cs typeface="Calibri" pitchFamily="34" charset="0"/>
              </a:rPr>
              <a:t>one or two very large errors</a:t>
            </a:r>
            <a:r>
              <a:rPr lang="en-US" sz="2000" dirty="0">
                <a:latin typeface="Calibri" pitchFamily="34" charset="0"/>
                <a:cs typeface="Calibri" pitchFamily="34" charset="0"/>
              </a:rPr>
              <a:t>. Such values should be scrutinized closely: are they </a:t>
            </a:r>
            <a:r>
              <a:rPr lang="en-US" sz="2000" i="1" dirty="0">
                <a:latin typeface="Calibri" pitchFamily="34" charset="0"/>
                <a:cs typeface="Calibri" pitchFamily="34" charset="0"/>
              </a:rPr>
              <a:t>genuine</a:t>
            </a:r>
            <a:r>
              <a:rPr lang="en-US" sz="2000" dirty="0">
                <a:latin typeface="Calibri" pitchFamily="34" charset="0"/>
                <a:cs typeface="Calibri" pitchFamily="34" charset="0"/>
              </a:rPr>
              <a:t> (i.e., not the result of data entry errors), are they </a:t>
            </a:r>
            <a:r>
              <a:rPr lang="en-US" sz="2000" i="1" dirty="0">
                <a:latin typeface="Calibri" pitchFamily="34" charset="0"/>
                <a:cs typeface="Calibri" pitchFamily="34" charset="0"/>
              </a:rPr>
              <a:t>explainable</a:t>
            </a:r>
            <a:r>
              <a:rPr lang="en-US" sz="2000" dirty="0">
                <a:latin typeface="Calibri" pitchFamily="34" charset="0"/>
                <a:cs typeface="Calibri" pitchFamily="34" charset="0"/>
              </a:rPr>
              <a:t>, are </a:t>
            </a:r>
            <a:r>
              <a:rPr lang="en-US" sz="2000" i="1" dirty="0">
                <a:latin typeface="Calibri" pitchFamily="34" charset="0"/>
                <a:cs typeface="Calibri" pitchFamily="34" charset="0"/>
              </a:rPr>
              <a:t>similar events </a:t>
            </a:r>
            <a:r>
              <a:rPr lang="en-US" sz="2000" dirty="0">
                <a:latin typeface="Calibri" pitchFamily="34" charset="0"/>
                <a:cs typeface="Calibri" pitchFamily="34" charset="0"/>
              </a:rPr>
              <a:t>likely to occur again in the future, and how </a:t>
            </a:r>
            <a:r>
              <a:rPr lang="en-US" sz="2000" i="1" dirty="0">
                <a:latin typeface="Calibri" pitchFamily="34" charset="0"/>
                <a:cs typeface="Calibri" pitchFamily="34" charset="0"/>
              </a:rPr>
              <a:t>influential</a:t>
            </a:r>
            <a:r>
              <a:rPr lang="en-US" sz="2000" dirty="0">
                <a:latin typeface="Calibri" pitchFamily="34" charset="0"/>
                <a:cs typeface="Calibri" pitchFamily="34" charset="0"/>
              </a:rPr>
              <a:t> are they in your model-fitting results? (The "influence measures" report is a guide to the relative influence of extreme observations.) If they are merely errors or if they can be explained as unique events not likely to be repeated, then you may have cause to remove them. In some cases, however, it may be that the extreme values in the data provide the most useful information about values of some of the coefficients and/or provide the most realistic guide to the magnitudes of forecast errors.</a:t>
            </a:r>
          </a:p>
        </p:txBody>
      </p:sp>
      <p:sp>
        <p:nvSpPr>
          <p:cNvPr id="4" name="TextBox 3"/>
          <p:cNvSpPr txBox="1"/>
          <p:nvPr/>
        </p:nvSpPr>
        <p:spPr>
          <a:xfrm>
            <a:off x="0" y="6400800"/>
            <a:ext cx="8610600" cy="400110"/>
          </a:xfrm>
          <a:prstGeom prst="rect">
            <a:avLst/>
          </a:prstGeom>
          <a:noFill/>
        </p:spPr>
        <p:txBody>
          <a:bodyPr wrap="square" rtlCol="0">
            <a:spAutoFit/>
          </a:bodyPr>
          <a:lstStyle/>
          <a:p>
            <a:r>
              <a:rPr lang="en-US" sz="2000" dirty="0">
                <a:latin typeface="Calibri" pitchFamily="34" charset="0"/>
                <a:cs typeface="Calibri" pitchFamily="34" charset="0"/>
              </a:rPr>
              <a:t>Taken (essentially) verbatim from: </a:t>
            </a:r>
            <a:r>
              <a:rPr lang="en-US" sz="2000" dirty="0">
                <a:latin typeface="Calibri" pitchFamily="34" charset="0"/>
                <a:cs typeface="Calibri" pitchFamily="34" charset="0"/>
                <a:hlinkClick r:id="rId2"/>
              </a:rPr>
              <a:t>http://www.duke.edu/~rnau/testing.htm</a:t>
            </a:r>
            <a:endParaRPr lang="en-US" sz="2000" dirty="0">
              <a:latin typeface="Calibri" pitchFamily="34" charset="0"/>
              <a:cs typeface="Calibri" pitchFamily="34" charset="0"/>
            </a:endParaRPr>
          </a:p>
        </p:txBody>
      </p:sp>
      <p:sp>
        <p:nvSpPr>
          <p:cNvPr id="5" name="Title 1"/>
          <p:cNvSpPr txBox="1">
            <a:spLocks/>
          </p:cNvSpPr>
          <p:nvPr/>
        </p:nvSpPr>
        <p:spPr bwMode="auto">
          <a:xfrm>
            <a:off x="0" y="304800"/>
            <a:ext cx="84582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a:ln>
                  <a:noFill/>
                </a:ln>
                <a:effectLst/>
                <a:uLnTx/>
                <a:uFillTx/>
                <a:latin typeface="Calibri" pitchFamily="34" charset="0"/>
                <a:ea typeface="+mj-ea"/>
                <a:cs typeface="Calibri" pitchFamily="34" charset="0"/>
              </a:rPr>
              <a:t>Normality of Residuals (Cont’d)</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8458200" cy="762000"/>
          </a:xfrm>
        </p:spPr>
        <p:txBody>
          <a:bodyPr/>
          <a:lstStyle/>
          <a:p>
            <a:pPr algn="l"/>
            <a:r>
              <a:rPr lang="en-US" sz="3600" b="1" dirty="0">
                <a:solidFill>
                  <a:schemeClr val="tx1"/>
                </a:solidFill>
                <a:latin typeface="Calibri" pitchFamily="34" charset="0"/>
                <a:cs typeface="Calibri" pitchFamily="34" charset="0"/>
              </a:rPr>
              <a:t>Outliers</a:t>
            </a:r>
          </a:p>
        </p:txBody>
      </p:sp>
      <p:pic>
        <p:nvPicPr>
          <p:cNvPr id="3" name="Picture 4"/>
          <p:cNvPicPr>
            <a:picLocks noChangeAspect="1" noChangeArrowheads="1"/>
          </p:cNvPicPr>
          <p:nvPr/>
        </p:nvPicPr>
        <p:blipFill>
          <a:blip r:embed="rId2" cstate="print"/>
          <a:srcRect/>
          <a:stretch>
            <a:fillRect/>
          </a:stretch>
        </p:blipFill>
        <p:spPr bwMode="auto">
          <a:xfrm>
            <a:off x="4602051" y="3116997"/>
            <a:ext cx="4541949" cy="3505200"/>
          </a:xfrm>
          <a:prstGeom prst="rect">
            <a:avLst/>
          </a:prstGeom>
          <a:noFill/>
          <a:ln w="9525">
            <a:noFill/>
            <a:miter lim="800000"/>
            <a:headEnd/>
            <a:tailEnd/>
          </a:ln>
        </p:spPr>
      </p:pic>
      <p:pic>
        <p:nvPicPr>
          <p:cNvPr id="4" name="Picture 4"/>
          <p:cNvPicPr>
            <a:picLocks noChangeAspect="1" noChangeArrowheads="1"/>
          </p:cNvPicPr>
          <p:nvPr/>
        </p:nvPicPr>
        <p:blipFill>
          <a:blip r:embed="rId3" cstate="print"/>
          <a:srcRect/>
          <a:stretch>
            <a:fillRect/>
          </a:stretch>
        </p:blipFill>
        <p:spPr bwMode="auto">
          <a:xfrm>
            <a:off x="0" y="3116997"/>
            <a:ext cx="4630125" cy="3505200"/>
          </a:xfrm>
          <a:prstGeom prst="rect">
            <a:avLst/>
          </a:prstGeom>
          <a:noFill/>
          <a:ln w="9525">
            <a:noFill/>
            <a:miter lim="800000"/>
            <a:headEnd/>
            <a:tailEnd/>
          </a:ln>
        </p:spPr>
      </p:pic>
      <p:sp>
        <p:nvSpPr>
          <p:cNvPr id="5" name="TextBox 4"/>
          <p:cNvSpPr txBox="1"/>
          <p:nvPr/>
        </p:nvSpPr>
        <p:spPr>
          <a:xfrm>
            <a:off x="0" y="2659797"/>
            <a:ext cx="9144000" cy="461665"/>
          </a:xfrm>
          <a:prstGeom prst="rect">
            <a:avLst/>
          </a:prstGeom>
          <a:noFill/>
        </p:spPr>
        <p:txBody>
          <a:bodyPr wrap="square" rtlCol="0">
            <a:spAutoFit/>
          </a:bodyPr>
          <a:lstStyle/>
          <a:p>
            <a:pPr algn="ctr"/>
            <a:r>
              <a:rPr lang="en-US" dirty="0">
                <a:latin typeface="Calibri" pitchFamily="34" charset="0"/>
                <a:cs typeface="Calibri" pitchFamily="34" charset="0"/>
              </a:rPr>
              <a:t>Without Outliers                                        With Outliers</a:t>
            </a:r>
          </a:p>
        </p:txBody>
      </p:sp>
      <p:sp>
        <p:nvSpPr>
          <p:cNvPr id="6" name="Oval 5"/>
          <p:cNvSpPr/>
          <p:nvPr/>
        </p:nvSpPr>
        <p:spPr>
          <a:xfrm>
            <a:off x="6324600" y="3472343"/>
            <a:ext cx="228600" cy="228600"/>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34200" y="3810000"/>
            <a:ext cx="1524000" cy="461665"/>
          </a:xfrm>
          <a:prstGeom prst="rect">
            <a:avLst/>
          </a:prstGeom>
          <a:noFill/>
        </p:spPr>
        <p:txBody>
          <a:bodyPr wrap="square" rtlCol="0">
            <a:spAutoFit/>
          </a:bodyPr>
          <a:lstStyle/>
          <a:p>
            <a:r>
              <a:rPr lang="en-US" i="1" dirty="0">
                <a:latin typeface="Calibri" pitchFamily="34" charset="0"/>
                <a:cs typeface="Calibri" pitchFamily="34" charset="0"/>
              </a:rPr>
              <a:t>outlier</a:t>
            </a:r>
          </a:p>
        </p:txBody>
      </p:sp>
      <p:cxnSp>
        <p:nvCxnSpPr>
          <p:cNvPr id="9" name="Straight Arrow Connector 8"/>
          <p:cNvCxnSpPr>
            <a:stCxn id="7" idx="1"/>
          </p:cNvCxnSpPr>
          <p:nvPr/>
        </p:nvCxnSpPr>
        <p:spPr>
          <a:xfrm rot="10800000">
            <a:off x="6629400" y="3886201"/>
            <a:ext cx="304800" cy="1546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0" y="1340065"/>
                <a:ext cx="9144000" cy="871008"/>
              </a:xfrm>
              <a:prstGeom prst="rect">
                <a:avLst/>
              </a:prstGeom>
              <a:noFill/>
            </p:spPr>
            <p:txBody>
              <a:bodyPr wrap="square" rtlCol="0">
                <a:spAutoFit/>
              </a:bodyPr>
              <a:lstStyle/>
              <a:p>
                <a:r>
                  <a:rPr lang="en-US" dirty="0">
                    <a:latin typeface="Calibri" pitchFamily="34" charset="0"/>
                    <a:cs typeface="Calibri" pitchFamily="34" charset="0"/>
                  </a:rPr>
                  <a:t>The values of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i="1">
                            <a:latin typeface="Cambria Math"/>
                          </a:rPr>
                          <m:t>1</m:t>
                        </m:r>
                      </m:sub>
                    </m:sSub>
                  </m:oMath>
                </a14:m>
                <a:r>
                  <a:rPr lang="en-US" dirty="0">
                    <a:latin typeface="Calibri" pitchFamily="34" charset="0"/>
                    <a:cs typeface="Calibri" pitchFamily="34" charset="0"/>
                  </a:rPr>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b="0" i="1" smtClean="0">
                            <a:latin typeface="Cambria Math" panose="02040503050406030204" pitchFamily="18" charset="0"/>
                          </a:rPr>
                          <m:t>0</m:t>
                        </m:r>
                      </m:sub>
                    </m:sSub>
                  </m:oMath>
                </a14:m>
                <a:r>
                  <a:rPr lang="en-US" dirty="0">
                    <a:latin typeface="Calibri" pitchFamily="34" charset="0"/>
                    <a:cs typeface="Calibri" pitchFamily="34" charset="0"/>
                  </a:rPr>
                  <a:t> will change in the presence of outliers, and this will affect the predicted values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b="0" i="1" smtClean="0">
                                <a:latin typeface="Cambria Math" panose="02040503050406030204" pitchFamily="18" charset="0"/>
                                <a:ea typeface="Cambria Math"/>
                              </a:rPr>
                              <m:t>𝑦</m:t>
                            </m:r>
                          </m:e>
                        </m:acc>
                      </m:e>
                      <m:sub>
                        <m:r>
                          <a:rPr lang="en-US" b="0" i="1" smtClean="0">
                            <a:latin typeface="Cambria Math" panose="02040503050406030204" pitchFamily="18" charset="0"/>
                          </a:rPr>
                          <m:t>𝑖</m:t>
                        </m:r>
                      </m:sub>
                    </m:sSub>
                  </m:oMath>
                </a14:m>
                <a:r>
                  <a:rPr lang="en-US" dirty="0">
                    <a:latin typeface="Calibri" pitchFamily="34" charset="0"/>
                    <a:cs typeface="Calibri" pitchFamily="34" charset="0"/>
                  </a:rPr>
                  <a:t> for all observations </a:t>
                </a:r>
                <a:r>
                  <a:rPr lang="en-US" i="1" dirty="0" err="1">
                    <a:latin typeface="Calibri" pitchFamily="34" charset="0"/>
                    <a:cs typeface="Calibri" pitchFamily="34" charset="0"/>
                  </a:rPr>
                  <a:t>i</a:t>
                </a:r>
                <a:r>
                  <a:rPr lang="en-US" dirty="0">
                    <a:latin typeface="Calibri" pitchFamily="34" charset="0"/>
                    <a:cs typeface="Calibri" pitchFamily="34" charset="0"/>
                  </a:rPr>
                  <a:t>!</a:t>
                </a:r>
              </a:p>
            </p:txBody>
          </p:sp>
        </mc:Choice>
        <mc:Fallback xmlns="">
          <p:sp>
            <p:nvSpPr>
              <p:cNvPr id="12" name="TextBox 11"/>
              <p:cNvSpPr txBox="1">
                <a:spLocks noRot="1" noChangeAspect="1" noMove="1" noResize="1" noEditPoints="1" noAdjustHandles="1" noChangeArrowheads="1" noChangeShapeType="1" noTextEdit="1"/>
              </p:cNvSpPr>
              <p:nvPr/>
            </p:nvSpPr>
            <p:spPr>
              <a:xfrm>
                <a:off x="0" y="1340065"/>
                <a:ext cx="9144000" cy="871008"/>
              </a:xfrm>
              <a:prstGeom prst="rect">
                <a:avLst/>
              </a:prstGeom>
              <a:blipFill rotWithShape="0">
                <a:blip r:embed="rId4"/>
                <a:stretch>
                  <a:fillRect l="-1000" t="-3497" b="-12587"/>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0" y="381000"/>
            <a:ext cx="86868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a:ln>
                  <a:noFill/>
                </a:ln>
                <a:effectLst/>
                <a:uLnTx/>
                <a:uFillTx/>
                <a:latin typeface="Calibri" pitchFamily="34" charset="0"/>
                <a:ea typeface="+mj-ea"/>
                <a:cs typeface="Calibri" pitchFamily="34" charset="0"/>
              </a:rPr>
              <a:t>Positive Correlation – Example</a:t>
            </a:r>
          </a:p>
        </p:txBody>
      </p:sp>
      <p:sp>
        <p:nvSpPr>
          <p:cNvPr id="5" name="Content Placeholder 2"/>
          <p:cNvSpPr txBox="1">
            <a:spLocks/>
          </p:cNvSpPr>
          <p:nvPr/>
        </p:nvSpPr>
        <p:spPr bwMode="auto">
          <a:xfrm>
            <a:off x="0" y="1219200"/>
            <a:ext cx="9144000" cy="1905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514350" indent="-514350">
              <a:spcBef>
                <a:spcPct val="20000"/>
              </a:spcBef>
              <a:buFont typeface="Arial" pitchFamily="34" charset="0"/>
              <a:buChar char="•"/>
              <a:defRPr/>
            </a:pPr>
            <a:r>
              <a:rPr kumimoji="0" lang="en-US" sz="2800" b="0" i="0" u="none" strike="noStrike" kern="0" cap="none" spc="0" normalizeH="0" baseline="0" noProof="0" dirty="0">
                <a:ln>
                  <a:noFill/>
                </a:ln>
                <a:solidFill>
                  <a:schemeClr val="tx1"/>
                </a:solidFill>
                <a:effectLst/>
                <a:uLnTx/>
                <a:uFillTx/>
                <a:latin typeface="Calibri" pitchFamily="34" charset="0"/>
                <a:cs typeface="Calibri" pitchFamily="34" charset="0"/>
              </a:rPr>
              <a:t>As the values of one variable increase, so do the values of the other variable</a:t>
            </a:r>
          </a:p>
          <a:p>
            <a:pPr marL="514350" indent="-514350">
              <a:spcBef>
                <a:spcPct val="20000"/>
              </a:spcBef>
              <a:buFont typeface="Arial" pitchFamily="34" charset="0"/>
              <a:buChar char="•"/>
              <a:defRPr/>
            </a:pPr>
            <a:r>
              <a:rPr kumimoji="0" lang="en-US" sz="2800" b="0" i="0" u="none" strike="noStrike" kern="0" cap="none" spc="0" normalizeH="0" baseline="0" noProof="0" dirty="0">
                <a:ln>
                  <a:noFill/>
                </a:ln>
                <a:solidFill>
                  <a:schemeClr val="tx1"/>
                </a:solidFill>
                <a:effectLst/>
                <a:uLnTx/>
                <a:uFillTx/>
                <a:latin typeface="Calibri" pitchFamily="34" charset="0"/>
                <a:cs typeface="Calibri" pitchFamily="34" charset="0"/>
              </a:rPr>
              <a:t>E.g., there is a strong positive correlation between income and years of school. </a:t>
            </a:r>
          </a:p>
        </p:txBody>
      </p:sp>
      <p:cxnSp>
        <p:nvCxnSpPr>
          <p:cNvPr id="7" name="Straight Arrow Connector 6"/>
          <p:cNvCxnSpPr/>
          <p:nvPr/>
        </p:nvCxnSpPr>
        <p:spPr>
          <a:xfrm>
            <a:off x="3048000" y="4876800"/>
            <a:ext cx="6096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aphicFrame>
        <p:nvGraphicFramePr>
          <p:cNvPr id="13" name="Table 12"/>
          <p:cNvGraphicFramePr>
            <a:graphicFrameLocks noGrp="1"/>
          </p:cNvGraphicFramePr>
          <p:nvPr>
            <p:extLst>
              <p:ext uri="{D42A27DB-BD31-4B8C-83A1-F6EECF244321}">
                <p14:modId xmlns:p14="http://schemas.microsoft.com/office/powerpoint/2010/main" val="1022805681"/>
              </p:ext>
            </p:extLst>
          </p:nvPr>
        </p:nvGraphicFramePr>
        <p:xfrm>
          <a:off x="609600" y="3276600"/>
          <a:ext cx="2260600" cy="3200400"/>
        </p:xfrm>
        <a:graphic>
          <a:graphicData uri="http://schemas.openxmlformats.org/drawingml/2006/table">
            <a:tbl>
              <a:tblPr>
                <a:tableStyleId>{284E427A-3D55-4303-BF80-6455036E1DE7}</a:tableStyleId>
              </a:tblPr>
              <a:tblGrid>
                <a:gridCol w="1130300">
                  <a:extLst>
                    <a:ext uri="{9D8B030D-6E8A-4147-A177-3AD203B41FA5}">
                      <a16:colId xmlns:a16="http://schemas.microsoft.com/office/drawing/2014/main" val="20000"/>
                    </a:ext>
                  </a:extLst>
                </a:gridCol>
                <a:gridCol w="1130300">
                  <a:extLst>
                    <a:ext uri="{9D8B030D-6E8A-4147-A177-3AD203B41FA5}">
                      <a16:colId xmlns:a16="http://schemas.microsoft.com/office/drawing/2014/main" val="20001"/>
                    </a:ext>
                  </a:extLst>
                </a:gridCol>
              </a:tblGrid>
              <a:tr h="533400">
                <a:tc>
                  <a:txBody>
                    <a:bodyPr/>
                    <a:lstStyle/>
                    <a:p>
                      <a:pPr algn="ctr" rtl="0" fontAlgn="b"/>
                      <a:r>
                        <a:rPr lang="en-US" sz="1600" b="1" u="none" strike="noStrike" dirty="0">
                          <a:latin typeface="Calibri" pitchFamily="34" charset="0"/>
                          <a:cs typeface="Calibri" pitchFamily="34" charset="0"/>
                        </a:rPr>
                        <a:t>Years of Schooling</a:t>
                      </a:r>
                      <a:endParaRPr lang="en-US" sz="1600" b="1" i="0" u="none" strike="noStrike" dirty="0">
                        <a:solidFill>
                          <a:srgbClr val="000000"/>
                        </a:solidFill>
                        <a:latin typeface="Calibri" pitchFamily="34" charset="0"/>
                        <a:cs typeface="Calibri" pitchFamily="34" charset="0"/>
                      </a:endParaRPr>
                    </a:p>
                  </a:txBody>
                  <a:tcPr marL="0" marR="0" marT="0" marB="0" anchor="b"/>
                </a:tc>
                <a:tc>
                  <a:txBody>
                    <a:bodyPr/>
                    <a:lstStyle/>
                    <a:p>
                      <a:pPr algn="ctr" rtl="0" fontAlgn="b"/>
                      <a:r>
                        <a:rPr lang="en-US" sz="1600" b="1" u="none" strike="noStrike" dirty="0">
                          <a:latin typeface="Calibri" pitchFamily="34" charset="0"/>
                          <a:cs typeface="Calibri" pitchFamily="34" charset="0"/>
                        </a:rPr>
                        <a:t>Income (in $1,000)</a:t>
                      </a:r>
                      <a:endParaRPr lang="en-US" sz="1600" b="1" i="0" u="none" strike="noStrike" dirty="0">
                        <a:solidFill>
                          <a:srgbClr val="000000"/>
                        </a:solidFill>
                        <a:latin typeface="Calibri" pitchFamily="34" charset="0"/>
                        <a:cs typeface="Calibri" pitchFamily="34" charset="0"/>
                      </a:endParaRPr>
                    </a:p>
                  </a:txBody>
                  <a:tcPr marL="0" marR="0" marT="0" marB="0" anchor="b"/>
                </a:tc>
                <a:extLst>
                  <a:ext uri="{0D108BD9-81ED-4DB2-BD59-A6C34878D82A}">
                    <a16:rowId xmlns:a16="http://schemas.microsoft.com/office/drawing/2014/main" val="10000"/>
                  </a:ext>
                </a:extLst>
              </a:tr>
              <a:tr h="266700">
                <a:tc>
                  <a:txBody>
                    <a:bodyPr/>
                    <a:lstStyle/>
                    <a:p>
                      <a:pPr algn="ctr" rtl="0" fontAlgn="b"/>
                      <a:r>
                        <a:rPr lang="en-US" sz="1600" b="1" u="none" strike="noStrike" dirty="0">
                          <a:latin typeface="Calibri" pitchFamily="34" charset="0"/>
                          <a:cs typeface="Calibri" pitchFamily="34" charset="0"/>
                        </a:rPr>
                        <a:t>8</a:t>
                      </a:r>
                      <a:endParaRPr lang="en-US" sz="1600" b="1" i="0" u="none" strike="noStrike" dirty="0">
                        <a:solidFill>
                          <a:srgbClr val="000000"/>
                        </a:solidFill>
                        <a:latin typeface="Calibri" pitchFamily="34" charset="0"/>
                        <a:cs typeface="Calibri" pitchFamily="34" charset="0"/>
                      </a:endParaRPr>
                    </a:p>
                  </a:txBody>
                  <a:tcPr marL="0" marR="0" marT="0" marB="0" anchor="b"/>
                </a:tc>
                <a:tc>
                  <a:txBody>
                    <a:bodyPr/>
                    <a:lstStyle/>
                    <a:p>
                      <a:pPr algn="ctr" rtl="0" fontAlgn="b"/>
                      <a:r>
                        <a:rPr lang="en-US" sz="1600" b="1" u="none" strike="noStrike" dirty="0">
                          <a:latin typeface="Calibri" pitchFamily="34" charset="0"/>
                          <a:cs typeface="Calibri" pitchFamily="34" charset="0"/>
                        </a:rPr>
                        <a:t>20</a:t>
                      </a:r>
                      <a:endParaRPr lang="en-US" sz="1600" b="1" i="0" u="none" strike="noStrike" dirty="0">
                        <a:solidFill>
                          <a:srgbClr val="000000"/>
                        </a:solidFill>
                        <a:latin typeface="Calibri" pitchFamily="34" charset="0"/>
                        <a:cs typeface="Calibri" pitchFamily="34" charset="0"/>
                      </a:endParaRPr>
                    </a:p>
                  </a:txBody>
                  <a:tcPr marL="0" marR="0" marT="0" marB="0" anchor="b"/>
                </a:tc>
                <a:extLst>
                  <a:ext uri="{0D108BD9-81ED-4DB2-BD59-A6C34878D82A}">
                    <a16:rowId xmlns:a16="http://schemas.microsoft.com/office/drawing/2014/main" val="10001"/>
                  </a:ext>
                </a:extLst>
              </a:tr>
              <a:tr h="266700">
                <a:tc>
                  <a:txBody>
                    <a:bodyPr/>
                    <a:lstStyle/>
                    <a:p>
                      <a:pPr algn="ctr" rtl="0" fontAlgn="b"/>
                      <a:r>
                        <a:rPr lang="en-US" sz="1600" b="1" u="none" strike="noStrike" dirty="0">
                          <a:latin typeface="Calibri" pitchFamily="34" charset="0"/>
                          <a:cs typeface="Calibri" pitchFamily="34" charset="0"/>
                        </a:rPr>
                        <a:t>9</a:t>
                      </a:r>
                      <a:endParaRPr lang="en-US" sz="1600" b="1" i="0" u="none" strike="noStrike" dirty="0">
                        <a:solidFill>
                          <a:srgbClr val="000000"/>
                        </a:solidFill>
                        <a:latin typeface="Calibri" pitchFamily="34" charset="0"/>
                        <a:cs typeface="Calibri" pitchFamily="34" charset="0"/>
                      </a:endParaRPr>
                    </a:p>
                  </a:txBody>
                  <a:tcPr marL="0" marR="0" marT="0" marB="0" anchor="b"/>
                </a:tc>
                <a:tc>
                  <a:txBody>
                    <a:bodyPr/>
                    <a:lstStyle/>
                    <a:p>
                      <a:pPr algn="ctr" rtl="0" fontAlgn="b"/>
                      <a:r>
                        <a:rPr lang="en-US" sz="1600" b="1" u="none" strike="noStrike" dirty="0">
                          <a:latin typeface="Calibri" pitchFamily="34" charset="0"/>
                          <a:cs typeface="Calibri" pitchFamily="34" charset="0"/>
                        </a:rPr>
                        <a:t>21</a:t>
                      </a:r>
                      <a:endParaRPr lang="en-US" sz="1600" b="1" i="0" u="none" strike="noStrike" dirty="0">
                        <a:solidFill>
                          <a:srgbClr val="000000"/>
                        </a:solidFill>
                        <a:latin typeface="Calibri" pitchFamily="34" charset="0"/>
                        <a:cs typeface="Calibri" pitchFamily="34" charset="0"/>
                      </a:endParaRPr>
                    </a:p>
                  </a:txBody>
                  <a:tcPr marL="0" marR="0" marT="0" marB="0" anchor="b"/>
                </a:tc>
                <a:extLst>
                  <a:ext uri="{0D108BD9-81ED-4DB2-BD59-A6C34878D82A}">
                    <a16:rowId xmlns:a16="http://schemas.microsoft.com/office/drawing/2014/main" val="10002"/>
                  </a:ext>
                </a:extLst>
              </a:tr>
              <a:tr h="266700">
                <a:tc>
                  <a:txBody>
                    <a:bodyPr/>
                    <a:lstStyle/>
                    <a:p>
                      <a:pPr algn="ctr" rtl="0" fontAlgn="b"/>
                      <a:r>
                        <a:rPr lang="en-US" sz="1600" b="1" u="none" strike="noStrike" dirty="0">
                          <a:latin typeface="Calibri" pitchFamily="34" charset="0"/>
                          <a:cs typeface="Calibri" pitchFamily="34" charset="0"/>
                        </a:rPr>
                        <a:t>10</a:t>
                      </a:r>
                      <a:endParaRPr lang="en-US" sz="1600" b="1" i="0" u="none" strike="noStrike" dirty="0">
                        <a:solidFill>
                          <a:srgbClr val="000000"/>
                        </a:solidFill>
                        <a:latin typeface="Calibri" pitchFamily="34" charset="0"/>
                        <a:cs typeface="Calibri" pitchFamily="34" charset="0"/>
                      </a:endParaRPr>
                    </a:p>
                  </a:txBody>
                  <a:tcPr marL="0" marR="0" marT="0" marB="0" anchor="b"/>
                </a:tc>
                <a:tc>
                  <a:txBody>
                    <a:bodyPr/>
                    <a:lstStyle/>
                    <a:p>
                      <a:pPr algn="ctr" rtl="0" fontAlgn="b"/>
                      <a:r>
                        <a:rPr lang="en-US" sz="1600" b="1" u="none" strike="noStrike" dirty="0">
                          <a:latin typeface="Calibri" pitchFamily="34" charset="0"/>
                          <a:cs typeface="Calibri" pitchFamily="34" charset="0"/>
                        </a:rPr>
                        <a:t>25</a:t>
                      </a:r>
                      <a:endParaRPr lang="en-US" sz="1600" b="1" i="0" u="none" strike="noStrike" dirty="0">
                        <a:solidFill>
                          <a:srgbClr val="000000"/>
                        </a:solidFill>
                        <a:latin typeface="Calibri" pitchFamily="34" charset="0"/>
                        <a:cs typeface="Calibri" pitchFamily="34" charset="0"/>
                      </a:endParaRPr>
                    </a:p>
                  </a:txBody>
                  <a:tcPr marL="0" marR="0" marT="0" marB="0" anchor="b"/>
                </a:tc>
                <a:extLst>
                  <a:ext uri="{0D108BD9-81ED-4DB2-BD59-A6C34878D82A}">
                    <a16:rowId xmlns:a16="http://schemas.microsoft.com/office/drawing/2014/main" val="10003"/>
                  </a:ext>
                </a:extLst>
              </a:tr>
              <a:tr h="266700">
                <a:tc>
                  <a:txBody>
                    <a:bodyPr/>
                    <a:lstStyle/>
                    <a:p>
                      <a:pPr algn="ctr" rtl="0" fontAlgn="b"/>
                      <a:r>
                        <a:rPr lang="en-US" sz="1600" b="1" u="none" strike="noStrike" dirty="0">
                          <a:latin typeface="Calibri" pitchFamily="34" charset="0"/>
                          <a:cs typeface="Calibri" pitchFamily="34" charset="0"/>
                        </a:rPr>
                        <a:t>11</a:t>
                      </a:r>
                      <a:endParaRPr lang="en-US" sz="1600" b="1" i="0" u="none" strike="noStrike" dirty="0">
                        <a:solidFill>
                          <a:srgbClr val="000000"/>
                        </a:solidFill>
                        <a:latin typeface="Calibri" pitchFamily="34" charset="0"/>
                        <a:cs typeface="Calibri" pitchFamily="34" charset="0"/>
                      </a:endParaRPr>
                    </a:p>
                  </a:txBody>
                  <a:tcPr marL="0" marR="0" marT="0" marB="0" anchor="b"/>
                </a:tc>
                <a:tc>
                  <a:txBody>
                    <a:bodyPr/>
                    <a:lstStyle/>
                    <a:p>
                      <a:pPr algn="ctr" rtl="0" fontAlgn="b"/>
                      <a:r>
                        <a:rPr lang="en-US" sz="1600" b="1" u="none" strike="noStrike" dirty="0">
                          <a:latin typeface="Calibri" pitchFamily="34" charset="0"/>
                          <a:cs typeface="Calibri" pitchFamily="34" charset="0"/>
                        </a:rPr>
                        <a:t>27</a:t>
                      </a:r>
                      <a:endParaRPr lang="en-US" sz="1600" b="1" i="0" u="none" strike="noStrike" dirty="0">
                        <a:solidFill>
                          <a:srgbClr val="000000"/>
                        </a:solidFill>
                        <a:latin typeface="Calibri" pitchFamily="34" charset="0"/>
                        <a:cs typeface="Calibri" pitchFamily="34" charset="0"/>
                      </a:endParaRPr>
                    </a:p>
                  </a:txBody>
                  <a:tcPr marL="0" marR="0" marT="0" marB="0" anchor="b"/>
                </a:tc>
                <a:extLst>
                  <a:ext uri="{0D108BD9-81ED-4DB2-BD59-A6C34878D82A}">
                    <a16:rowId xmlns:a16="http://schemas.microsoft.com/office/drawing/2014/main" val="10004"/>
                  </a:ext>
                </a:extLst>
              </a:tr>
              <a:tr h="266700">
                <a:tc>
                  <a:txBody>
                    <a:bodyPr/>
                    <a:lstStyle/>
                    <a:p>
                      <a:pPr algn="ctr" rtl="0" fontAlgn="b"/>
                      <a:r>
                        <a:rPr lang="en-US" sz="1600" b="1" u="none" strike="noStrike" dirty="0">
                          <a:latin typeface="Calibri" pitchFamily="34" charset="0"/>
                          <a:cs typeface="Calibri" pitchFamily="34" charset="0"/>
                        </a:rPr>
                        <a:t>12</a:t>
                      </a:r>
                      <a:endParaRPr lang="en-US" sz="1600" b="1" i="0" u="none" strike="noStrike" dirty="0">
                        <a:solidFill>
                          <a:srgbClr val="000000"/>
                        </a:solidFill>
                        <a:latin typeface="Calibri" pitchFamily="34" charset="0"/>
                        <a:cs typeface="Calibri" pitchFamily="34" charset="0"/>
                      </a:endParaRPr>
                    </a:p>
                  </a:txBody>
                  <a:tcPr marL="0" marR="0" marT="0" marB="0" anchor="b"/>
                </a:tc>
                <a:tc>
                  <a:txBody>
                    <a:bodyPr/>
                    <a:lstStyle/>
                    <a:p>
                      <a:pPr algn="ctr" rtl="0" fontAlgn="b"/>
                      <a:r>
                        <a:rPr lang="en-US" sz="1600" b="1" u="none" strike="noStrike" dirty="0">
                          <a:latin typeface="Calibri" pitchFamily="34" charset="0"/>
                          <a:cs typeface="Calibri" pitchFamily="34" charset="0"/>
                        </a:rPr>
                        <a:t>30</a:t>
                      </a:r>
                      <a:endParaRPr lang="en-US" sz="1600" b="1" i="0" u="none" strike="noStrike" dirty="0">
                        <a:solidFill>
                          <a:srgbClr val="000000"/>
                        </a:solidFill>
                        <a:latin typeface="Calibri" pitchFamily="34" charset="0"/>
                        <a:cs typeface="Calibri" pitchFamily="34" charset="0"/>
                      </a:endParaRPr>
                    </a:p>
                  </a:txBody>
                  <a:tcPr marL="0" marR="0" marT="0" marB="0" anchor="b"/>
                </a:tc>
                <a:extLst>
                  <a:ext uri="{0D108BD9-81ED-4DB2-BD59-A6C34878D82A}">
                    <a16:rowId xmlns:a16="http://schemas.microsoft.com/office/drawing/2014/main" val="10005"/>
                  </a:ext>
                </a:extLst>
              </a:tr>
              <a:tr h="266700">
                <a:tc>
                  <a:txBody>
                    <a:bodyPr/>
                    <a:lstStyle/>
                    <a:p>
                      <a:pPr algn="ctr" rtl="0" fontAlgn="b"/>
                      <a:r>
                        <a:rPr lang="en-US" sz="1600" b="1" u="none" strike="noStrike" dirty="0">
                          <a:latin typeface="Calibri" pitchFamily="34" charset="0"/>
                          <a:cs typeface="Calibri" pitchFamily="34" charset="0"/>
                        </a:rPr>
                        <a:t>13</a:t>
                      </a:r>
                      <a:endParaRPr lang="en-US" sz="1600" b="1" i="0" u="none" strike="noStrike" dirty="0">
                        <a:solidFill>
                          <a:srgbClr val="000000"/>
                        </a:solidFill>
                        <a:latin typeface="Calibri" pitchFamily="34" charset="0"/>
                        <a:cs typeface="Calibri" pitchFamily="34" charset="0"/>
                      </a:endParaRPr>
                    </a:p>
                  </a:txBody>
                  <a:tcPr marL="0" marR="0" marT="0" marB="0" anchor="b"/>
                </a:tc>
                <a:tc>
                  <a:txBody>
                    <a:bodyPr/>
                    <a:lstStyle/>
                    <a:p>
                      <a:pPr algn="ctr" rtl="0" fontAlgn="b"/>
                      <a:r>
                        <a:rPr lang="en-US" sz="1600" b="1" u="none" strike="noStrike" dirty="0">
                          <a:latin typeface="Calibri" pitchFamily="34" charset="0"/>
                          <a:cs typeface="Calibri" pitchFamily="34" charset="0"/>
                        </a:rPr>
                        <a:t>38</a:t>
                      </a:r>
                      <a:endParaRPr lang="en-US" sz="1600" b="1" i="0" u="none" strike="noStrike" dirty="0">
                        <a:solidFill>
                          <a:srgbClr val="000000"/>
                        </a:solidFill>
                        <a:latin typeface="Calibri" pitchFamily="34" charset="0"/>
                        <a:cs typeface="Calibri" pitchFamily="34" charset="0"/>
                      </a:endParaRPr>
                    </a:p>
                  </a:txBody>
                  <a:tcPr marL="0" marR="0" marT="0" marB="0" anchor="b"/>
                </a:tc>
                <a:extLst>
                  <a:ext uri="{0D108BD9-81ED-4DB2-BD59-A6C34878D82A}">
                    <a16:rowId xmlns:a16="http://schemas.microsoft.com/office/drawing/2014/main" val="10006"/>
                  </a:ext>
                </a:extLst>
              </a:tr>
              <a:tr h="266700">
                <a:tc>
                  <a:txBody>
                    <a:bodyPr/>
                    <a:lstStyle/>
                    <a:p>
                      <a:pPr algn="ctr" rtl="0" fontAlgn="b"/>
                      <a:r>
                        <a:rPr lang="en-US" sz="1600" b="1" u="none" strike="noStrike" dirty="0">
                          <a:latin typeface="Calibri" pitchFamily="34" charset="0"/>
                          <a:cs typeface="Calibri" pitchFamily="34" charset="0"/>
                        </a:rPr>
                        <a:t>14</a:t>
                      </a:r>
                      <a:endParaRPr lang="en-US" sz="1600" b="1" i="0" u="none" strike="noStrike" dirty="0">
                        <a:solidFill>
                          <a:srgbClr val="000000"/>
                        </a:solidFill>
                        <a:latin typeface="Calibri" pitchFamily="34" charset="0"/>
                        <a:cs typeface="Calibri" pitchFamily="34" charset="0"/>
                      </a:endParaRPr>
                    </a:p>
                  </a:txBody>
                  <a:tcPr marL="0" marR="0" marT="0" marB="0" anchor="b"/>
                </a:tc>
                <a:tc>
                  <a:txBody>
                    <a:bodyPr/>
                    <a:lstStyle/>
                    <a:p>
                      <a:pPr algn="ctr" rtl="0" fontAlgn="b"/>
                      <a:r>
                        <a:rPr lang="en-US" sz="1600" b="1" u="none" strike="noStrike" dirty="0">
                          <a:latin typeface="Calibri" pitchFamily="34" charset="0"/>
                          <a:cs typeface="Calibri" pitchFamily="34" charset="0"/>
                        </a:rPr>
                        <a:t>40</a:t>
                      </a:r>
                      <a:endParaRPr lang="en-US" sz="1600" b="1" i="0" u="none" strike="noStrike" dirty="0">
                        <a:solidFill>
                          <a:srgbClr val="000000"/>
                        </a:solidFill>
                        <a:latin typeface="Calibri" pitchFamily="34" charset="0"/>
                        <a:cs typeface="Calibri" pitchFamily="34" charset="0"/>
                      </a:endParaRPr>
                    </a:p>
                  </a:txBody>
                  <a:tcPr marL="0" marR="0" marT="0" marB="0" anchor="b"/>
                </a:tc>
                <a:extLst>
                  <a:ext uri="{0D108BD9-81ED-4DB2-BD59-A6C34878D82A}">
                    <a16:rowId xmlns:a16="http://schemas.microsoft.com/office/drawing/2014/main" val="10007"/>
                  </a:ext>
                </a:extLst>
              </a:tr>
              <a:tr h="266700">
                <a:tc>
                  <a:txBody>
                    <a:bodyPr/>
                    <a:lstStyle/>
                    <a:p>
                      <a:pPr algn="ctr" rtl="0" fontAlgn="b"/>
                      <a:r>
                        <a:rPr lang="en-US" sz="1600" b="1" u="none" strike="noStrike" dirty="0">
                          <a:latin typeface="Calibri" pitchFamily="34" charset="0"/>
                          <a:cs typeface="Calibri" pitchFamily="34" charset="0"/>
                        </a:rPr>
                        <a:t>15</a:t>
                      </a:r>
                      <a:endParaRPr lang="en-US" sz="1600" b="1" i="0" u="none" strike="noStrike" dirty="0">
                        <a:solidFill>
                          <a:srgbClr val="000000"/>
                        </a:solidFill>
                        <a:latin typeface="Calibri" pitchFamily="34" charset="0"/>
                        <a:cs typeface="Calibri" pitchFamily="34" charset="0"/>
                      </a:endParaRPr>
                    </a:p>
                  </a:txBody>
                  <a:tcPr marL="0" marR="0" marT="0" marB="0" anchor="b"/>
                </a:tc>
                <a:tc>
                  <a:txBody>
                    <a:bodyPr/>
                    <a:lstStyle/>
                    <a:p>
                      <a:pPr algn="ctr" rtl="0" fontAlgn="b"/>
                      <a:r>
                        <a:rPr lang="en-US" sz="1600" b="1" u="none" strike="noStrike" dirty="0">
                          <a:latin typeface="Calibri" pitchFamily="34" charset="0"/>
                          <a:cs typeface="Calibri" pitchFamily="34" charset="0"/>
                        </a:rPr>
                        <a:t>41</a:t>
                      </a:r>
                      <a:endParaRPr lang="en-US" sz="1600" b="1" i="0" u="none" strike="noStrike" dirty="0">
                        <a:solidFill>
                          <a:srgbClr val="000000"/>
                        </a:solidFill>
                        <a:latin typeface="Calibri" pitchFamily="34" charset="0"/>
                        <a:cs typeface="Calibri" pitchFamily="34" charset="0"/>
                      </a:endParaRPr>
                    </a:p>
                  </a:txBody>
                  <a:tcPr marL="0" marR="0" marT="0" marB="0" anchor="b"/>
                </a:tc>
                <a:extLst>
                  <a:ext uri="{0D108BD9-81ED-4DB2-BD59-A6C34878D82A}">
                    <a16:rowId xmlns:a16="http://schemas.microsoft.com/office/drawing/2014/main" val="10008"/>
                  </a:ext>
                </a:extLst>
              </a:tr>
              <a:tr h="266700">
                <a:tc>
                  <a:txBody>
                    <a:bodyPr/>
                    <a:lstStyle/>
                    <a:p>
                      <a:pPr algn="ctr" rtl="0" fontAlgn="b"/>
                      <a:r>
                        <a:rPr lang="en-US" sz="1600" b="1" u="none" strike="noStrike" dirty="0">
                          <a:latin typeface="Calibri" pitchFamily="34" charset="0"/>
                          <a:cs typeface="Calibri" pitchFamily="34" charset="0"/>
                        </a:rPr>
                        <a:t>16</a:t>
                      </a:r>
                      <a:endParaRPr lang="en-US" sz="1600" b="1" i="0" u="none" strike="noStrike" dirty="0">
                        <a:solidFill>
                          <a:srgbClr val="000000"/>
                        </a:solidFill>
                        <a:latin typeface="Calibri" pitchFamily="34" charset="0"/>
                        <a:cs typeface="Calibri" pitchFamily="34" charset="0"/>
                      </a:endParaRPr>
                    </a:p>
                  </a:txBody>
                  <a:tcPr marL="0" marR="0" marT="0" marB="0" anchor="b"/>
                </a:tc>
                <a:tc>
                  <a:txBody>
                    <a:bodyPr/>
                    <a:lstStyle/>
                    <a:p>
                      <a:pPr algn="ctr" rtl="0" fontAlgn="b"/>
                      <a:r>
                        <a:rPr lang="en-US" sz="1600" b="1" u="none" strike="noStrike" dirty="0">
                          <a:latin typeface="Calibri" pitchFamily="34" charset="0"/>
                          <a:cs typeface="Calibri" pitchFamily="34" charset="0"/>
                        </a:rPr>
                        <a:t>50</a:t>
                      </a:r>
                      <a:endParaRPr lang="en-US" sz="1600" b="1" i="0" u="none" strike="noStrike" dirty="0">
                        <a:solidFill>
                          <a:srgbClr val="000000"/>
                        </a:solidFill>
                        <a:latin typeface="Calibri" pitchFamily="34" charset="0"/>
                        <a:cs typeface="Calibri" pitchFamily="34" charset="0"/>
                      </a:endParaRPr>
                    </a:p>
                  </a:txBody>
                  <a:tcPr marL="0" marR="0" marT="0" marB="0" anchor="b"/>
                </a:tc>
                <a:extLst>
                  <a:ext uri="{0D108BD9-81ED-4DB2-BD59-A6C34878D82A}">
                    <a16:rowId xmlns:a16="http://schemas.microsoft.com/office/drawing/2014/main" val="10009"/>
                  </a:ext>
                </a:extLst>
              </a:tr>
              <a:tr h="266700">
                <a:tc>
                  <a:txBody>
                    <a:bodyPr/>
                    <a:lstStyle/>
                    <a:p>
                      <a:pPr algn="ctr" rtl="0" fontAlgn="b"/>
                      <a:r>
                        <a:rPr lang="en-US" sz="1600" b="1" u="none" strike="noStrike" dirty="0">
                          <a:latin typeface="Calibri" pitchFamily="34" charset="0"/>
                          <a:cs typeface="Calibri" pitchFamily="34" charset="0"/>
                        </a:rPr>
                        <a:t>17</a:t>
                      </a:r>
                      <a:endParaRPr lang="en-US" sz="1600" b="1" i="0" u="none" strike="noStrike" dirty="0">
                        <a:solidFill>
                          <a:srgbClr val="000000"/>
                        </a:solidFill>
                        <a:latin typeface="Calibri" pitchFamily="34" charset="0"/>
                        <a:cs typeface="Calibri" pitchFamily="34" charset="0"/>
                      </a:endParaRPr>
                    </a:p>
                  </a:txBody>
                  <a:tcPr marL="0" marR="0" marT="0" marB="0" anchor="b"/>
                </a:tc>
                <a:tc>
                  <a:txBody>
                    <a:bodyPr/>
                    <a:lstStyle/>
                    <a:p>
                      <a:pPr algn="ctr" rtl="0" fontAlgn="b"/>
                      <a:r>
                        <a:rPr lang="en-US" sz="1600" b="1" u="none" strike="noStrike" dirty="0">
                          <a:latin typeface="Calibri" pitchFamily="34" charset="0"/>
                          <a:cs typeface="Calibri" pitchFamily="34" charset="0"/>
                        </a:rPr>
                        <a:t>60</a:t>
                      </a:r>
                      <a:endParaRPr lang="en-US" sz="1600" b="1" i="0" u="none" strike="noStrike" dirty="0">
                        <a:solidFill>
                          <a:srgbClr val="000000"/>
                        </a:solidFill>
                        <a:latin typeface="Calibri" pitchFamily="34" charset="0"/>
                        <a:cs typeface="Calibri" pitchFamily="34" charset="0"/>
                      </a:endParaRPr>
                    </a:p>
                  </a:txBody>
                  <a:tcPr marL="0" marR="0" marT="0" marB="0" anchor="b"/>
                </a:tc>
                <a:extLst>
                  <a:ext uri="{0D108BD9-81ED-4DB2-BD59-A6C34878D82A}">
                    <a16:rowId xmlns:a16="http://schemas.microsoft.com/office/drawing/2014/main" val="10010"/>
                  </a:ext>
                </a:extLst>
              </a:tr>
            </a:tbl>
          </a:graphicData>
        </a:graphic>
      </p:graphicFrame>
      <p:graphicFrame>
        <p:nvGraphicFramePr>
          <p:cNvPr id="6" name="Chart 5"/>
          <p:cNvGraphicFramePr/>
          <p:nvPr>
            <p:extLst>
              <p:ext uri="{D42A27DB-BD31-4B8C-83A1-F6EECF244321}">
                <p14:modId xmlns:p14="http://schemas.microsoft.com/office/powerpoint/2010/main" val="3749218224"/>
              </p:ext>
            </p:extLst>
          </p:nvPr>
        </p:nvGraphicFramePr>
        <p:xfrm>
          <a:off x="3886200" y="3352800"/>
          <a:ext cx="4972050" cy="30480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8458200" cy="762000"/>
          </a:xfrm>
        </p:spPr>
        <p:txBody>
          <a:bodyPr/>
          <a:lstStyle/>
          <a:p>
            <a:pPr algn="l"/>
            <a:r>
              <a:rPr lang="en-US" sz="3600" b="1" dirty="0">
                <a:solidFill>
                  <a:schemeClr val="tx1"/>
                </a:solidFill>
                <a:latin typeface="Calibri" pitchFamily="34" charset="0"/>
                <a:cs typeface="Calibri" pitchFamily="34" charset="0"/>
              </a:rPr>
              <a:t>Outliers</a:t>
            </a:r>
          </a:p>
        </p:txBody>
      </p:sp>
      <p:sp>
        <p:nvSpPr>
          <p:cNvPr id="11" name="Rectangle 10"/>
          <p:cNvSpPr/>
          <p:nvPr/>
        </p:nvSpPr>
        <p:spPr>
          <a:xfrm>
            <a:off x="0" y="1371600"/>
            <a:ext cx="9144000" cy="3724096"/>
          </a:xfrm>
          <a:prstGeom prst="rect">
            <a:avLst/>
          </a:prstGeom>
        </p:spPr>
        <p:txBody>
          <a:bodyPr wrap="square">
            <a:spAutoFit/>
          </a:bodyPr>
          <a:lstStyle/>
          <a:p>
            <a:pPr marL="457200" indent="-457200">
              <a:buFont typeface="Arial" pitchFamily="34" charset="0"/>
              <a:buChar char="•"/>
            </a:pPr>
            <a:r>
              <a:rPr lang="en-US" dirty="0">
                <a:latin typeface="Calibri" pitchFamily="34" charset="0"/>
                <a:cs typeface="Calibri" pitchFamily="34" charset="0"/>
              </a:rPr>
              <a:t>Outliers influence regression fit more so than other observations. </a:t>
            </a:r>
          </a:p>
          <a:p>
            <a:pPr marL="457200" indent="-457200">
              <a:buFont typeface="Arial" pitchFamily="34" charset="0"/>
              <a:buChar char="•"/>
            </a:pPr>
            <a:r>
              <a:rPr lang="en-US" dirty="0">
                <a:latin typeface="Calibri" pitchFamily="34" charset="0"/>
                <a:cs typeface="Calibri" pitchFamily="34" charset="0"/>
              </a:rPr>
              <a:t>Observations have y-values that are 3+ standard deviations away from the expected value of y for the particular value of x</a:t>
            </a:r>
          </a:p>
          <a:p>
            <a:pPr marL="457200" indent="-457200">
              <a:buFont typeface="Arial" pitchFamily="34" charset="0"/>
              <a:buChar char="•"/>
            </a:pPr>
            <a:r>
              <a:rPr lang="en-US" dirty="0">
                <a:latin typeface="Calibri" pitchFamily="34" charset="0"/>
                <a:cs typeface="Calibri" pitchFamily="34" charset="0"/>
              </a:rPr>
              <a:t>Sometimes outliers are simply due to data errors (e.g., data entry mistakes). However, often, outliers are actual – and very intriguing – observations. One way to deal with supposed outliers is to run the model with and without them, and to present the results from both models. It should be stated clearly that outliers are suspected.</a:t>
            </a:r>
          </a:p>
          <a:p>
            <a:pPr marL="457200" indent="-457200">
              <a:buFont typeface="Arial" pitchFamily="34" charset="0"/>
              <a:buChar char="•"/>
            </a:pPr>
            <a:r>
              <a:rPr lang="en-US" dirty="0">
                <a:latin typeface="Calibri" pitchFamily="34" charset="0"/>
                <a:cs typeface="Calibri" pitchFamily="34" charset="0"/>
              </a:rPr>
              <a:t>The link below discusses how to remove outliers in R: </a:t>
            </a:r>
            <a:r>
              <a:rPr lang="en-US" sz="2000" dirty="0">
                <a:latin typeface="Calibri" pitchFamily="34" charset="0"/>
                <a:cs typeface="Calibri" pitchFamily="34" charset="0"/>
                <a:hlinkClick r:id="rId2"/>
              </a:rPr>
              <a:t>http://sel-columbia.github.io/formhub.R/demo/RemoveOutliers.html</a:t>
            </a:r>
            <a:r>
              <a:rPr lang="en-US" sz="2000" dirty="0">
                <a:latin typeface="Calibri" pitchFamily="34" charset="0"/>
                <a:cs typeface="Calibri" pitchFamily="34" charset="0"/>
              </a:rPr>
              <a:t> </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8458200" cy="762000"/>
          </a:xfrm>
        </p:spPr>
        <p:txBody>
          <a:bodyPr/>
          <a:lstStyle/>
          <a:p>
            <a:pPr algn="l"/>
            <a:r>
              <a:rPr lang="en-US" sz="3600" b="1" dirty="0">
                <a:solidFill>
                  <a:schemeClr val="tx1"/>
                </a:solidFill>
                <a:latin typeface="Calibri" pitchFamily="34" charset="0"/>
              </a:rPr>
              <a:t>Example from Thompson, Li (2012)</a:t>
            </a:r>
          </a:p>
        </p:txBody>
      </p:sp>
      <p:pic>
        <p:nvPicPr>
          <p:cNvPr id="103426" name="Picture 2" descr="C:\Users\pavel\Dropbox\Documents\Work and School\Teaching\MUSA 501\PREPARED LECTURES\Lectures 17-20 - Breast Cancer and Sleep - Outliers Artic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4125"/>
            <a:ext cx="8473269" cy="4575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8916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259" y="1371600"/>
            <a:ext cx="6809482" cy="3814501"/>
          </a:xfrm>
          <a:prstGeom prst="rect">
            <a:avLst/>
          </a:prstGeom>
        </p:spPr>
      </p:pic>
      <p:sp>
        <p:nvSpPr>
          <p:cNvPr id="2" name="Rectangle 1"/>
          <p:cNvSpPr/>
          <p:nvPr/>
        </p:nvSpPr>
        <p:spPr>
          <a:xfrm>
            <a:off x="0" y="6211669"/>
            <a:ext cx="9144000" cy="646331"/>
          </a:xfrm>
          <a:prstGeom prst="rect">
            <a:avLst/>
          </a:prstGeom>
        </p:spPr>
        <p:txBody>
          <a:bodyPr wrap="square">
            <a:spAutoFit/>
          </a:bodyPr>
          <a:lstStyle/>
          <a:p>
            <a:r>
              <a:rPr lang="en-US" sz="1800" dirty="0">
                <a:latin typeface="Calibri" pitchFamily="34" charset="0"/>
              </a:rPr>
              <a:t>Source: </a:t>
            </a:r>
            <a:r>
              <a:rPr lang="en-US" sz="1800" dirty="0">
                <a:latin typeface="Calibri" pitchFamily="34" charset="0"/>
                <a:hlinkClick r:id="rId3"/>
              </a:rPr>
              <a:t>https://s-media-cache-ak0.pinimg.com/736x/86/84/45/868445f4b5bea22ad05e1834bace9f5a.jpg</a:t>
            </a:r>
            <a:endParaRPr lang="en-US" sz="1800" dirty="0">
              <a:latin typeface="Calibri" pitchFamily="34" charset="0"/>
            </a:endParaRPr>
          </a:p>
        </p:txBody>
      </p:sp>
    </p:spTree>
    <p:extLst>
      <p:ext uri="{BB962C8B-B14F-4D97-AF65-F5344CB8AC3E}">
        <p14:creationId xmlns:p14="http://schemas.microsoft.com/office/powerpoint/2010/main" val="39514581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533400"/>
            <a:ext cx="5924550" cy="5598000"/>
          </a:xfrm>
          <a:prstGeom prst="rect">
            <a:avLst/>
          </a:prstGeom>
        </p:spPr>
      </p:pic>
      <p:sp>
        <p:nvSpPr>
          <p:cNvPr id="6" name="Rectangle 5"/>
          <p:cNvSpPr/>
          <p:nvPr/>
        </p:nvSpPr>
        <p:spPr>
          <a:xfrm>
            <a:off x="0" y="6324600"/>
            <a:ext cx="3061992" cy="400110"/>
          </a:xfrm>
          <a:prstGeom prst="rect">
            <a:avLst/>
          </a:prstGeom>
        </p:spPr>
        <p:txBody>
          <a:bodyPr wrap="none">
            <a:spAutoFit/>
          </a:bodyPr>
          <a:lstStyle/>
          <a:p>
            <a:r>
              <a:rPr lang="en-US" sz="2000" dirty="0">
                <a:latin typeface="Calibri" pitchFamily="34" charset="0"/>
              </a:rPr>
              <a:t>Source: </a:t>
            </a:r>
            <a:r>
              <a:rPr lang="en-US" sz="2000" dirty="0">
                <a:latin typeface="Calibri" pitchFamily="34" charset="0"/>
                <a:hlinkClick r:id="rId3"/>
              </a:rPr>
              <a:t>www.causeweb.org</a:t>
            </a:r>
            <a:endParaRPr lang="en-US" sz="2000" dirty="0"/>
          </a:p>
        </p:txBody>
      </p:sp>
    </p:spTree>
    <p:extLst>
      <p:ext uri="{BB962C8B-B14F-4D97-AF65-F5344CB8AC3E}">
        <p14:creationId xmlns:p14="http://schemas.microsoft.com/office/powerpoint/2010/main" val="29232948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381000"/>
            <a:ext cx="4467225" cy="5923392"/>
          </a:xfrm>
          <a:prstGeom prst="rect">
            <a:avLst/>
          </a:prstGeom>
        </p:spPr>
      </p:pic>
      <p:sp>
        <p:nvSpPr>
          <p:cNvPr id="4" name="Rectangle 3"/>
          <p:cNvSpPr/>
          <p:nvPr/>
        </p:nvSpPr>
        <p:spPr>
          <a:xfrm>
            <a:off x="0" y="6324600"/>
            <a:ext cx="3061992" cy="400110"/>
          </a:xfrm>
          <a:prstGeom prst="rect">
            <a:avLst/>
          </a:prstGeom>
        </p:spPr>
        <p:txBody>
          <a:bodyPr wrap="none">
            <a:spAutoFit/>
          </a:bodyPr>
          <a:lstStyle/>
          <a:p>
            <a:r>
              <a:rPr lang="en-US" sz="2000" dirty="0">
                <a:latin typeface="Calibri" pitchFamily="34" charset="0"/>
              </a:rPr>
              <a:t>Source: </a:t>
            </a:r>
            <a:r>
              <a:rPr lang="en-US" sz="2000" dirty="0">
                <a:latin typeface="Calibri" pitchFamily="34" charset="0"/>
                <a:hlinkClick r:id="rId3"/>
              </a:rPr>
              <a:t>www.causeweb.org</a:t>
            </a:r>
            <a:endParaRPr lang="en-US" sz="2000" dirty="0"/>
          </a:p>
        </p:txBody>
      </p:sp>
    </p:spTree>
    <p:extLst>
      <p:ext uri="{BB962C8B-B14F-4D97-AF65-F5344CB8AC3E}">
        <p14:creationId xmlns:p14="http://schemas.microsoft.com/office/powerpoint/2010/main" val="12806645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28600"/>
            <a:ext cx="4419600" cy="6026727"/>
          </a:xfrm>
          <a:prstGeom prst="rect">
            <a:avLst/>
          </a:prstGeom>
        </p:spPr>
      </p:pic>
      <p:sp>
        <p:nvSpPr>
          <p:cNvPr id="4" name="Rectangle 3"/>
          <p:cNvSpPr/>
          <p:nvPr/>
        </p:nvSpPr>
        <p:spPr>
          <a:xfrm>
            <a:off x="0" y="6324600"/>
            <a:ext cx="3061992" cy="400110"/>
          </a:xfrm>
          <a:prstGeom prst="rect">
            <a:avLst/>
          </a:prstGeom>
        </p:spPr>
        <p:txBody>
          <a:bodyPr wrap="none">
            <a:spAutoFit/>
          </a:bodyPr>
          <a:lstStyle/>
          <a:p>
            <a:r>
              <a:rPr lang="en-US" sz="2000" dirty="0">
                <a:latin typeface="Calibri" pitchFamily="34" charset="0"/>
              </a:rPr>
              <a:t>Source: </a:t>
            </a:r>
            <a:r>
              <a:rPr lang="en-US" sz="2000" dirty="0">
                <a:latin typeface="Calibri" pitchFamily="34" charset="0"/>
                <a:hlinkClick r:id="rId3"/>
              </a:rPr>
              <a:t>www.causeweb.org</a:t>
            </a:r>
            <a:endParaRPr lang="en-US" sz="2000" dirty="0"/>
          </a:p>
        </p:txBody>
      </p:sp>
    </p:spTree>
    <p:extLst>
      <p:ext uri="{BB962C8B-B14F-4D97-AF65-F5344CB8AC3E}">
        <p14:creationId xmlns:p14="http://schemas.microsoft.com/office/powerpoint/2010/main" val="17985993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0" y="457200"/>
            <a:ext cx="8686800" cy="762000"/>
          </a:xfrm>
        </p:spPr>
        <p:txBody>
          <a:bodyPr/>
          <a:lstStyle/>
          <a:p>
            <a:pPr algn="l"/>
            <a:r>
              <a:rPr lang="en-US" sz="3600" b="1" dirty="0">
                <a:solidFill>
                  <a:schemeClr val="tx1"/>
                </a:solidFill>
                <a:latin typeface="Calibri" pitchFamily="34" charset="0"/>
                <a:cs typeface="Calibri" pitchFamily="34" charset="0"/>
              </a:rPr>
              <a:t>Additional Checks</a:t>
            </a:r>
          </a:p>
        </p:txBody>
      </p:sp>
      <mc:AlternateContent xmlns:mc="http://schemas.openxmlformats.org/markup-compatibility/2006" xmlns:a14="http://schemas.microsoft.com/office/drawing/2010/main">
        <mc:Choice Requires="a14">
          <p:sp>
            <p:nvSpPr>
              <p:cNvPr id="4" name="TextBox 3"/>
              <p:cNvSpPr txBox="1"/>
              <p:nvPr/>
            </p:nvSpPr>
            <p:spPr>
              <a:xfrm>
                <a:off x="0" y="1371600"/>
                <a:ext cx="9144000" cy="5311839"/>
              </a:xfrm>
              <a:prstGeom prst="rect">
                <a:avLst/>
              </a:prstGeom>
              <a:noFill/>
            </p:spPr>
            <p:txBody>
              <a:bodyPr wrap="square" rtlCol="0">
                <a:spAutoFit/>
              </a:bodyPr>
              <a:lstStyle/>
              <a:p>
                <a:pPr marL="457200" indent="-457200">
                  <a:buFont typeface="Arial" pitchFamily="34" charset="0"/>
                  <a:buChar char="•"/>
                </a:pPr>
                <a:r>
                  <a:rPr lang="en-US" i="1" dirty="0">
                    <a:latin typeface="Calibri" pitchFamily="34" charset="0"/>
                    <a:cs typeface="Calibri" pitchFamily="34" charset="0"/>
                  </a:rPr>
                  <a:t>Standardized residuals</a:t>
                </a:r>
                <a:r>
                  <a:rPr lang="en-US" dirty="0">
                    <a:latin typeface="Calibri" pitchFamily="34" charset="0"/>
                    <a:cs typeface="Calibri" pitchFamily="34" charset="0"/>
                  </a:rPr>
                  <a:t>:</a:t>
                </a:r>
              </a:p>
              <a:p>
                <a:pPr marL="914400" lvl="1" indent="-457200">
                  <a:buFont typeface="Arial" pitchFamily="34" charset="0"/>
                  <a:buChar char="•"/>
                </a:pPr>
                <a:r>
                  <a:rPr lang="en-US" dirty="0">
                    <a:latin typeface="Calibri" pitchFamily="34" charset="0"/>
                    <a:cs typeface="Calibri" pitchFamily="34" charset="0"/>
                  </a:rPr>
                  <a:t>Simply put, residuals divided by their standard error</a:t>
                </a:r>
              </a:p>
              <a:p>
                <a:pPr lvl="1"/>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𝑒</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𝑠</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ea typeface="Cambria Math" panose="02040503050406030204" pitchFamily="18" charset="0"/>
                                </a:rPr>
                                <m:t>𝑖</m:t>
                              </m:r>
                            </m:sub>
                          </m:sSub>
                        </m:num>
                        <m:den>
                          <m:rad>
                            <m:radPr>
                              <m:degHide m:val="on"/>
                              <m:ctrlPr>
                                <a:rPr lang="en-US" i="1" smtClean="0">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𝑆𝑆𝐸</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−2)</m:t>
                              </m:r>
                            </m:e>
                          </m:rad>
                        </m:den>
                      </m:f>
                    </m:oMath>
                  </m:oMathPara>
                </a14:m>
                <a:endParaRPr lang="en-US" dirty="0">
                  <a:latin typeface="Calibri" pitchFamily="34" charset="0"/>
                  <a:cs typeface="Calibri" pitchFamily="34" charset="0"/>
                </a:endParaRPr>
              </a:p>
              <a:p>
                <a:pPr marL="914400" lvl="1" indent="-457200">
                  <a:buFont typeface="Arial" pitchFamily="34" charset="0"/>
                  <a:buChar char="•"/>
                </a:pPr>
                <a:r>
                  <a:rPr lang="en-US" dirty="0">
                    <a:latin typeface="Calibri" pitchFamily="34" charset="0"/>
                    <a:cs typeface="Calibri" pitchFamily="34" charset="0"/>
                  </a:rPr>
                  <a:t>Done in order to compare residuals for different observations to each other</a:t>
                </a:r>
              </a:p>
              <a:p>
                <a:pPr marL="914400" lvl="1" indent="-457200">
                  <a:buFont typeface="Arial" pitchFamily="34" charset="0"/>
                  <a:buChar char="•"/>
                </a:pPr>
                <a:r>
                  <a:rPr lang="en-US" dirty="0">
                    <a:latin typeface="Calibri" pitchFamily="34" charset="0"/>
                    <a:cs typeface="Calibri" pitchFamily="34" charset="0"/>
                  </a:rPr>
                  <a:t>Devore talks about standardizing residuals</a:t>
                </a:r>
              </a:p>
              <a:p>
                <a:pPr marL="1371600" lvl="2" indent="-457200">
                  <a:buFont typeface="Arial" pitchFamily="34" charset="0"/>
                  <a:buChar char="•"/>
                </a:pPr>
                <a:r>
                  <a:rPr lang="en-US" dirty="0">
                    <a:latin typeface="Calibri" pitchFamily="34" charset="0"/>
                    <a:cs typeface="Calibri" pitchFamily="34" charset="0"/>
                  </a:rPr>
                  <a:t>If a particular standardized residual is 2, then the residual itself is 2 (estimated) standard deviations larger than what would be expected from fitting the “correct” model. </a:t>
                </a:r>
              </a:p>
              <a:p>
                <a:pPr marL="457200" indent="-457200">
                  <a:buFont typeface="Arial" pitchFamily="34" charset="0"/>
                  <a:buChar char="•"/>
                </a:pPr>
                <a:r>
                  <a:rPr lang="en-US" dirty="0">
                    <a:latin typeface="Calibri" pitchFamily="34" charset="0"/>
                    <a:cs typeface="Calibri" pitchFamily="34" charset="0"/>
                  </a:rPr>
                  <a:t>In R:</a:t>
                </a:r>
              </a:p>
              <a:p>
                <a:pPr lvl="2"/>
                <a:r>
                  <a:rPr lang="en-US" dirty="0">
                    <a:solidFill>
                      <a:schemeClr val="accent6">
                        <a:lumMod val="60000"/>
                        <a:lumOff val="40000"/>
                      </a:schemeClr>
                    </a:solidFill>
                    <a:latin typeface="Calibri" pitchFamily="34" charset="0"/>
                    <a:cs typeface="Calibri" pitchFamily="34" charset="0"/>
                  </a:rPr>
                  <a:t>#Standardized Residuals</a:t>
                </a:r>
              </a:p>
              <a:p>
                <a:pPr lvl="2"/>
                <a:r>
                  <a:rPr lang="en-US" dirty="0" err="1">
                    <a:solidFill>
                      <a:schemeClr val="accent6">
                        <a:lumMod val="60000"/>
                        <a:lumOff val="40000"/>
                      </a:schemeClr>
                    </a:solidFill>
                    <a:latin typeface="Calibri" pitchFamily="34" charset="0"/>
                    <a:cs typeface="Calibri" pitchFamily="34" charset="0"/>
                  </a:rPr>
                  <a:t>stdres</a:t>
                </a:r>
                <a:r>
                  <a:rPr lang="en-US" dirty="0">
                    <a:solidFill>
                      <a:schemeClr val="accent6">
                        <a:lumMod val="60000"/>
                        <a:lumOff val="40000"/>
                      </a:schemeClr>
                    </a:solidFill>
                    <a:latin typeface="Calibri" pitchFamily="34" charset="0"/>
                    <a:cs typeface="Calibri" pitchFamily="34" charset="0"/>
                  </a:rPr>
                  <a:t> &lt;- </a:t>
                </a:r>
                <a:r>
                  <a:rPr lang="en-US" dirty="0" err="1">
                    <a:solidFill>
                      <a:schemeClr val="accent6">
                        <a:lumMod val="60000"/>
                        <a:lumOff val="40000"/>
                      </a:schemeClr>
                    </a:solidFill>
                    <a:latin typeface="Calibri" pitchFamily="34" charset="0"/>
                    <a:cs typeface="Calibri" pitchFamily="34" charset="0"/>
                  </a:rPr>
                  <a:t>rstandard</a:t>
                </a:r>
                <a:r>
                  <a:rPr lang="en-US" dirty="0">
                    <a:solidFill>
                      <a:schemeClr val="accent6">
                        <a:lumMod val="60000"/>
                        <a:lumOff val="40000"/>
                      </a:schemeClr>
                    </a:solidFill>
                    <a:latin typeface="Calibri" pitchFamily="34" charset="0"/>
                    <a:cs typeface="Calibri" pitchFamily="34" charset="0"/>
                  </a:rPr>
                  <a:t>(fit)</a:t>
                </a:r>
              </a:p>
              <a:p>
                <a:pPr marL="457200" indent="-457200">
                  <a:buFont typeface="Arial" pitchFamily="34" charset="0"/>
                  <a:buChar char="•"/>
                </a:pPr>
                <a:endParaRPr lang="en-US" dirty="0">
                  <a:latin typeface="Calibri" pitchFamily="34" charset="0"/>
                  <a:cs typeface="Calibri"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0" y="1371600"/>
                <a:ext cx="9144000" cy="5311839"/>
              </a:xfrm>
              <a:prstGeom prst="rect">
                <a:avLst/>
              </a:prstGeom>
              <a:blipFill rotWithShape="0">
                <a:blip r:embed="rId3"/>
                <a:stretch>
                  <a:fillRect l="-867" t="-918" r="-267"/>
                </a:stretch>
              </a:blipFill>
            </p:spPr>
            <p:txBody>
              <a:bodyPr/>
              <a:lstStyle/>
              <a:p>
                <a:r>
                  <a:rPr lang="en-US">
                    <a:noFill/>
                  </a:rPr>
                  <a:t> </a:t>
                </a:r>
              </a:p>
            </p:txBody>
          </p:sp>
        </mc:Fallback>
      </mc:AlternateContent>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1" y="304800"/>
            <a:ext cx="8458200" cy="762000"/>
          </a:xfrm>
        </p:spPr>
        <p:txBody>
          <a:bodyPr/>
          <a:lstStyle/>
          <a:p>
            <a:pPr algn="l"/>
            <a:r>
              <a:rPr lang="en-US" sz="3600" b="1" dirty="0">
                <a:solidFill>
                  <a:schemeClr val="tx1"/>
                </a:solidFill>
                <a:latin typeface="Calibri" pitchFamily="34" charset="0"/>
                <a:cs typeface="Calibri" pitchFamily="34" charset="0"/>
              </a:rPr>
              <a:t>Data Table Now Looks Like…</a:t>
            </a:r>
          </a:p>
        </p:txBody>
      </p:sp>
      <p:sp>
        <p:nvSpPr>
          <p:cNvPr id="4" name="TextBox 3"/>
          <p:cNvSpPr txBox="1"/>
          <p:nvPr/>
        </p:nvSpPr>
        <p:spPr>
          <a:xfrm>
            <a:off x="0" y="4876800"/>
            <a:ext cx="9144000" cy="1938992"/>
          </a:xfrm>
          <a:prstGeom prst="rect">
            <a:avLst/>
          </a:prstGeom>
          <a:noFill/>
        </p:spPr>
        <p:txBody>
          <a:bodyPr wrap="square" rtlCol="0">
            <a:spAutoFit/>
          </a:bodyPr>
          <a:lstStyle/>
          <a:p>
            <a:pPr marL="457200" indent="-457200">
              <a:buFont typeface="Arial" pitchFamily="34" charset="0"/>
              <a:buChar char="•"/>
            </a:pPr>
            <a:r>
              <a:rPr lang="en-US" sz="2000" dirty="0">
                <a:latin typeface="Calibri" pitchFamily="34" charset="0"/>
                <a:cs typeface="Calibri" pitchFamily="34" charset="0"/>
              </a:rPr>
              <a:t>Three new columns are in the dataset</a:t>
            </a:r>
          </a:p>
          <a:p>
            <a:pPr marL="457200" indent="-457200">
              <a:buFont typeface="Arial" pitchFamily="34" charset="0"/>
              <a:buChar char="•"/>
            </a:pPr>
            <a:r>
              <a:rPr lang="en-US" sz="2000" dirty="0">
                <a:latin typeface="Calibri" pitchFamily="34" charset="0"/>
                <a:cs typeface="Calibri" pitchFamily="34" charset="0"/>
              </a:rPr>
              <a:t>Note that </a:t>
            </a:r>
            <a:r>
              <a:rPr lang="en-US" sz="2000" i="1" dirty="0" err="1">
                <a:latin typeface="Calibri" pitchFamily="34" charset="0"/>
                <a:cs typeface="Calibri" pitchFamily="34" charset="0"/>
              </a:rPr>
              <a:t>predvals</a:t>
            </a:r>
            <a:r>
              <a:rPr lang="en-US" sz="2000" i="1" dirty="0">
                <a:latin typeface="Calibri" pitchFamily="34" charset="0"/>
                <a:cs typeface="Calibri" pitchFamily="34" charset="0"/>
              </a:rPr>
              <a:t> </a:t>
            </a:r>
            <a:r>
              <a:rPr lang="en-US" sz="2000" dirty="0">
                <a:latin typeface="Calibri" pitchFamily="34" charset="0"/>
                <a:cs typeface="Calibri" pitchFamily="34" charset="0"/>
              </a:rPr>
              <a:t>is ŷ (i.e., y-value on the best fit line for a given x). So, for observations 5 and 6, where </a:t>
            </a:r>
            <a:r>
              <a:rPr lang="en-US" sz="2000" i="1" dirty="0">
                <a:latin typeface="Calibri" pitchFamily="34" charset="0"/>
                <a:cs typeface="Calibri" pitchFamily="34" charset="0"/>
              </a:rPr>
              <a:t>Age </a:t>
            </a:r>
            <a:r>
              <a:rPr lang="en-US" sz="2000" dirty="0">
                <a:latin typeface="Calibri" pitchFamily="34" charset="0"/>
                <a:cs typeface="Calibri" pitchFamily="34" charset="0"/>
              </a:rPr>
              <a:t>= 6, the </a:t>
            </a:r>
            <a:r>
              <a:rPr lang="en-US" sz="2000" i="1" dirty="0" err="1">
                <a:latin typeface="Calibri" pitchFamily="34" charset="0"/>
                <a:cs typeface="Calibri" pitchFamily="34" charset="0"/>
              </a:rPr>
              <a:t>predvals</a:t>
            </a:r>
            <a:r>
              <a:rPr lang="en-US" sz="2000" i="1" dirty="0">
                <a:latin typeface="Calibri" pitchFamily="34" charset="0"/>
                <a:cs typeface="Calibri" pitchFamily="34" charset="0"/>
              </a:rPr>
              <a:t> </a:t>
            </a:r>
            <a:r>
              <a:rPr lang="en-US" sz="2000" dirty="0">
                <a:latin typeface="Calibri" pitchFamily="34" charset="0"/>
                <a:cs typeface="Calibri" pitchFamily="34" charset="0"/>
              </a:rPr>
              <a:t>will be the same (1903.33). </a:t>
            </a:r>
          </a:p>
          <a:p>
            <a:pPr marL="457200" indent="-457200">
              <a:buFont typeface="Arial" pitchFamily="34" charset="0"/>
              <a:buChar char="•"/>
            </a:pPr>
            <a:r>
              <a:rPr lang="en-US" sz="2000" i="1" dirty="0" err="1">
                <a:latin typeface="Calibri" pitchFamily="34" charset="0"/>
                <a:cs typeface="Calibri" pitchFamily="34" charset="0"/>
              </a:rPr>
              <a:t>resids</a:t>
            </a:r>
            <a:r>
              <a:rPr lang="en-US" sz="2000" i="1" dirty="0">
                <a:latin typeface="Calibri" pitchFamily="34" charset="0"/>
                <a:cs typeface="Calibri" pitchFamily="34" charset="0"/>
              </a:rPr>
              <a:t> </a:t>
            </a:r>
            <a:r>
              <a:rPr lang="en-US" sz="2000" dirty="0">
                <a:latin typeface="Calibri" pitchFamily="34" charset="0"/>
                <a:cs typeface="Calibri" pitchFamily="34" charset="0"/>
              </a:rPr>
              <a:t>= </a:t>
            </a:r>
            <a:r>
              <a:rPr lang="en-US" sz="2000" i="1" dirty="0">
                <a:latin typeface="Calibri" pitchFamily="34" charset="0"/>
                <a:cs typeface="Calibri" pitchFamily="34" charset="0"/>
              </a:rPr>
              <a:t>Vocabulary </a:t>
            </a:r>
            <a:r>
              <a:rPr lang="en-US" sz="2000" dirty="0">
                <a:latin typeface="Calibri" pitchFamily="34" charset="0"/>
                <a:cs typeface="Calibri" pitchFamily="34" charset="0"/>
              </a:rPr>
              <a:t>– </a:t>
            </a:r>
            <a:r>
              <a:rPr lang="en-US" sz="2000" i="1" dirty="0" err="1">
                <a:latin typeface="Calibri" pitchFamily="34" charset="0"/>
                <a:cs typeface="Calibri" pitchFamily="34" charset="0"/>
              </a:rPr>
              <a:t>predvals</a:t>
            </a:r>
            <a:r>
              <a:rPr lang="en-US" sz="2000" dirty="0">
                <a:latin typeface="Calibri" pitchFamily="34" charset="0"/>
                <a:cs typeface="Calibri" pitchFamily="34" charset="0"/>
              </a:rPr>
              <a:t> ( = Actual – Predicted)</a:t>
            </a:r>
          </a:p>
          <a:p>
            <a:pPr marL="457200" indent="-457200">
              <a:buFont typeface="Arial" pitchFamily="34" charset="0"/>
              <a:buChar char="•"/>
            </a:pPr>
            <a:r>
              <a:rPr lang="en-US" sz="2000" dirty="0">
                <a:latin typeface="Calibri" pitchFamily="34" charset="0"/>
                <a:cs typeface="Calibri" pitchFamily="34" charset="0"/>
              </a:rPr>
              <a:t>The average value of </a:t>
            </a:r>
            <a:r>
              <a:rPr lang="en-US" sz="2000" i="1" dirty="0" err="1">
                <a:latin typeface="Calibri" pitchFamily="34" charset="0"/>
                <a:cs typeface="Calibri" pitchFamily="34" charset="0"/>
              </a:rPr>
              <a:t>resids</a:t>
            </a:r>
            <a:r>
              <a:rPr lang="en-US" sz="2000" dirty="0">
                <a:latin typeface="Calibri" pitchFamily="34" charset="0"/>
                <a:cs typeface="Calibri" pitchFamily="34" charset="0"/>
              </a:rPr>
              <a:t> will be 0.</a:t>
            </a:r>
          </a:p>
          <a:p>
            <a:pPr marL="457200" indent="-457200">
              <a:buFont typeface="Arial" pitchFamily="34" charset="0"/>
              <a:buChar char="•"/>
            </a:pPr>
            <a:r>
              <a:rPr lang="en-US" sz="2000" i="1" dirty="0" err="1">
                <a:latin typeface="Calibri" pitchFamily="34" charset="0"/>
                <a:cs typeface="Calibri" pitchFamily="34" charset="0"/>
              </a:rPr>
              <a:t>stdres</a:t>
            </a:r>
            <a:r>
              <a:rPr lang="en-US" sz="2000" i="1" dirty="0">
                <a:latin typeface="Calibri" pitchFamily="34" charset="0"/>
                <a:cs typeface="Calibri" pitchFamily="34" charset="0"/>
              </a:rPr>
              <a:t> = </a:t>
            </a:r>
            <a:r>
              <a:rPr lang="en-US" sz="2000" i="1" dirty="0" err="1">
                <a:latin typeface="Calibri" pitchFamily="34" charset="0"/>
                <a:cs typeface="Calibri" pitchFamily="34" charset="0"/>
              </a:rPr>
              <a:t>resids</a:t>
            </a:r>
            <a:r>
              <a:rPr lang="en-US" sz="2000" i="1" dirty="0">
                <a:latin typeface="Calibri" pitchFamily="34" charset="0"/>
                <a:cs typeface="Calibri" pitchFamily="34" charset="0"/>
              </a:rPr>
              <a:t> </a:t>
            </a:r>
            <a:r>
              <a:rPr lang="en-US" sz="2000" dirty="0">
                <a:latin typeface="Calibri" pitchFamily="34" charset="0"/>
                <a:cs typeface="Calibri" pitchFamily="34" charset="0"/>
              </a:rPr>
              <a:t>divided by an estimate of their standard error</a:t>
            </a:r>
            <a:endParaRPr lang="en-US" sz="2000" i="1" dirty="0">
              <a:latin typeface="Calibri" pitchFamily="34" charset="0"/>
              <a:cs typeface="Calibri" pitchFamily="34" charset="0"/>
            </a:endParaRPr>
          </a:p>
        </p:txBody>
      </p:sp>
      <p:pic>
        <p:nvPicPr>
          <p:cNvPr id="3" name="Picture 2"/>
          <p:cNvPicPr>
            <a:picLocks noChangeAspect="1"/>
          </p:cNvPicPr>
          <p:nvPr/>
        </p:nvPicPr>
        <p:blipFill>
          <a:blip r:embed="rId2"/>
          <a:stretch>
            <a:fillRect/>
          </a:stretch>
        </p:blipFill>
        <p:spPr>
          <a:xfrm>
            <a:off x="1447800" y="1066800"/>
            <a:ext cx="6286500" cy="3451412"/>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762000"/>
          </a:xfrm>
        </p:spPr>
        <p:txBody>
          <a:bodyPr/>
          <a:lstStyle/>
          <a:p>
            <a:pPr algn="l"/>
            <a:r>
              <a:rPr lang="en-US" sz="3600" b="1" dirty="0">
                <a:solidFill>
                  <a:schemeClr val="tx1"/>
                </a:solidFill>
                <a:latin typeface="Calibri" pitchFamily="34" charset="0"/>
                <a:cs typeface="Calibri" pitchFamily="34" charset="0"/>
              </a:rPr>
              <a:t>Residual by Predicted Plot; Residual by </a:t>
            </a:r>
            <a:r>
              <a:rPr lang="en-US" sz="3600" b="1" i="1" dirty="0">
                <a:solidFill>
                  <a:schemeClr val="tx1"/>
                </a:solidFill>
                <a:latin typeface="Calibri" pitchFamily="34" charset="0"/>
                <a:cs typeface="Calibri" pitchFamily="34" charset="0"/>
              </a:rPr>
              <a:t>x</a:t>
            </a:r>
            <a:endParaRPr lang="en-US" sz="3600" b="1" dirty="0">
              <a:solidFill>
                <a:schemeClr val="tx1"/>
              </a:solidFill>
              <a:latin typeface="Calibri" pitchFamily="34" charset="0"/>
              <a:cs typeface="Calibri" pitchFamily="34" charset="0"/>
            </a:endParaRPr>
          </a:p>
        </p:txBody>
      </p:sp>
      <p:sp>
        <p:nvSpPr>
          <p:cNvPr id="4" name="TextBox 3"/>
          <p:cNvSpPr txBox="1"/>
          <p:nvPr/>
        </p:nvSpPr>
        <p:spPr>
          <a:xfrm>
            <a:off x="0" y="1137510"/>
            <a:ext cx="9144000" cy="830997"/>
          </a:xfrm>
          <a:prstGeom prst="rect">
            <a:avLst/>
          </a:prstGeom>
          <a:noFill/>
        </p:spPr>
        <p:txBody>
          <a:bodyPr wrap="square" rtlCol="0">
            <a:spAutoFit/>
          </a:bodyPr>
          <a:lstStyle/>
          <a:p>
            <a:r>
              <a:rPr lang="en-US" dirty="0">
                <a:latin typeface="Calibri" pitchFamily="34" charset="0"/>
                <a:cs typeface="Calibri" pitchFamily="34" charset="0"/>
              </a:rPr>
              <a:t>Now create another graph, again with Standardized Residuals on the y-axis and Predicted Vocabulary Values on the x-axis. </a:t>
            </a:r>
          </a:p>
        </p:txBody>
      </p:sp>
      <p:pic>
        <p:nvPicPr>
          <p:cNvPr id="3" name="Picture 2"/>
          <p:cNvPicPr>
            <a:picLocks noChangeAspect="1"/>
          </p:cNvPicPr>
          <p:nvPr/>
        </p:nvPicPr>
        <p:blipFill>
          <a:blip r:embed="rId2"/>
          <a:stretch>
            <a:fillRect/>
          </a:stretch>
        </p:blipFill>
        <p:spPr>
          <a:xfrm>
            <a:off x="1905000" y="2153398"/>
            <a:ext cx="5334000" cy="469257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0" y="332555"/>
            <a:ext cx="91440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a:ln>
                  <a:noFill/>
                </a:ln>
                <a:effectLst/>
                <a:uLnTx/>
                <a:uFillTx/>
                <a:latin typeface="Calibri" pitchFamily="34" charset="0"/>
                <a:ea typeface="+mj-ea"/>
                <a:cs typeface="Calibri" pitchFamily="34" charset="0"/>
              </a:rPr>
              <a:t>Things to Watch Out for…</a:t>
            </a:r>
          </a:p>
        </p:txBody>
      </p:sp>
      <p:sp>
        <p:nvSpPr>
          <p:cNvPr id="6" name="TextBox 5"/>
          <p:cNvSpPr txBox="1"/>
          <p:nvPr/>
        </p:nvSpPr>
        <p:spPr>
          <a:xfrm>
            <a:off x="0" y="1213105"/>
            <a:ext cx="9144000" cy="2554545"/>
          </a:xfrm>
          <a:prstGeom prst="rect">
            <a:avLst/>
          </a:prstGeom>
          <a:noFill/>
        </p:spPr>
        <p:txBody>
          <a:bodyPr wrap="square" rtlCol="0">
            <a:spAutoFit/>
          </a:bodyPr>
          <a:lstStyle/>
          <a:p>
            <a:r>
              <a:rPr lang="en-US" sz="2000" dirty="0">
                <a:latin typeface="Calibri" pitchFamily="34" charset="0"/>
                <a:cs typeface="Calibri" pitchFamily="34" charset="0"/>
              </a:rPr>
              <a:t>There should be NO relationship between the </a:t>
            </a:r>
            <a:r>
              <a:rPr lang="en-US" sz="2000" i="1" dirty="0">
                <a:latin typeface="Calibri" pitchFamily="34" charset="0"/>
                <a:cs typeface="Calibri" pitchFamily="34" charset="0"/>
              </a:rPr>
              <a:t>random</a:t>
            </a:r>
            <a:r>
              <a:rPr lang="en-US" sz="2000" dirty="0">
                <a:latin typeface="Calibri" pitchFamily="34" charset="0"/>
                <a:cs typeface="Calibri" pitchFamily="34" charset="0"/>
              </a:rPr>
              <a:t> residuals and </a:t>
            </a:r>
            <a:r>
              <a:rPr lang="en-US" sz="2000" i="1" dirty="0">
                <a:latin typeface="Calibri" pitchFamily="34" charset="0"/>
                <a:cs typeface="Calibri" pitchFamily="34" charset="0"/>
              </a:rPr>
              <a:t>x</a:t>
            </a:r>
            <a:r>
              <a:rPr lang="en-US" sz="2000" dirty="0">
                <a:latin typeface="Calibri" pitchFamily="34" charset="0"/>
                <a:cs typeface="Calibri" pitchFamily="34" charset="0"/>
              </a:rPr>
              <a:t>. That is, the ‘residual by predicted’ plot and the ‘residual by x’ plot should show no systematic patterns that for different values of x (or ŷ)</a:t>
            </a:r>
          </a:p>
          <a:p>
            <a:pPr marL="457200" indent="-457200">
              <a:buFont typeface="Arial" pitchFamily="34" charset="0"/>
              <a:buChar char="•"/>
            </a:pPr>
            <a:r>
              <a:rPr lang="en-US" sz="2000" dirty="0">
                <a:latin typeface="Calibri" pitchFamily="34" charset="0"/>
                <a:cs typeface="Calibri" pitchFamily="34" charset="0"/>
              </a:rPr>
              <a:t>Figure (a): quadratic trend in the residuals – you have high residuals for very low values of x, low residuals for medium values of x, and high residuals again for very high values of x. Consider adding x</a:t>
            </a:r>
            <a:r>
              <a:rPr lang="en-US" sz="2000" baseline="30000" dirty="0">
                <a:latin typeface="Calibri" pitchFamily="34" charset="0"/>
                <a:cs typeface="Calibri" pitchFamily="34" charset="0"/>
              </a:rPr>
              <a:t>2</a:t>
            </a:r>
            <a:r>
              <a:rPr lang="en-US" sz="2000" dirty="0">
                <a:latin typeface="Calibri" pitchFamily="34" charset="0"/>
                <a:cs typeface="Calibri" pitchFamily="34" charset="0"/>
              </a:rPr>
              <a:t> into the model (a little more on that later).</a:t>
            </a:r>
          </a:p>
          <a:p>
            <a:pPr marL="457200" indent="-457200">
              <a:buFont typeface="Arial" pitchFamily="34" charset="0"/>
              <a:buChar char="•"/>
            </a:pPr>
            <a:r>
              <a:rPr lang="en-US" sz="2000" dirty="0">
                <a:latin typeface="Calibri" pitchFamily="34" charset="0"/>
                <a:cs typeface="Calibri" pitchFamily="34" charset="0"/>
              </a:rPr>
              <a:t>Figure (b): </a:t>
            </a:r>
            <a:r>
              <a:rPr lang="en-US" sz="2000" b="1" i="1" dirty="0" err="1">
                <a:latin typeface="Calibri" pitchFamily="34" charset="0"/>
                <a:cs typeface="Calibri" pitchFamily="34" charset="0"/>
              </a:rPr>
              <a:t>heteroscedasticity</a:t>
            </a:r>
            <a:r>
              <a:rPr lang="en-US" sz="2000" b="1" i="1" dirty="0">
                <a:latin typeface="Calibri" pitchFamily="34" charset="0"/>
                <a:cs typeface="Calibri" pitchFamily="34" charset="0"/>
              </a:rPr>
              <a:t> </a:t>
            </a:r>
            <a:r>
              <a:rPr lang="en-US" sz="2000" dirty="0">
                <a:latin typeface="Calibri" pitchFamily="34" charset="0"/>
                <a:cs typeface="Calibri" pitchFamily="34" charset="0"/>
              </a:rPr>
              <a:t>– i.e., non-constant variance in residuals. As x increases, so does the variance in the residuals.</a:t>
            </a:r>
          </a:p>
        </p:txBody>
      </p:sp>
      <p:pic>
        <p:nvPicPr>
          <p:cNvPr id="7" name="Picture 3"/>
          <p:cNvPicPr>
            <a:picLocks noChangeAspect="1" noChangeArrowheads="1"/>
          </p:cNvPicPr>
          <p:nvPr/>
        </p:nvPicPr>
        <p:blipFill>
          <a:blip r:embed="rId2" cstate="print"/>
          <a:srcRect/>
          <a:stretch>
            <a:fillRect/>
          </a:stretch>
        </p:blipFill>
        <p:spPr bwMode="auto">
          <a:xfrm>
            <a:off x="457200" y="4267200"/>
            <a:ext cx="8012289" cy="259080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29363</TotalTime>
  <Words>24969</Words>
  <Application>Microsoft Office PowerPoint</Application>
  <PresentationFormat>On-screen Show (4:3)</PresentationFormat>
  <Paragraphs>1893</Paragraphs>
  <Slides>202</Slides>
  <Notes>47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202</vt:i4>
      </vt:variant>
    </vt:vector>
  </HeadingPairs>
  <TitlesOfParts>
    <vt:vector size="212" baseType="lpstr">
      <vt:lpstr>Arial</vt:lpstr>
      <vt:lpstr>Calibri</vt:lpstr>
      <vt:lpstr>Cambria Math</vt:lpstr>
      <vt:lpstr>Courier New</vt:lpstr>
      <vt:lpstr>SAS Monospace</vt:lpstr>
      <vt:lpstr>Times New Roman</vt:lpstr>
      <vt:lpstr>Wingdings</vt:lpstr>
      <vt:lpstr>Default Design</vt:lpstr>
      <vt:lpstr>Equation</vt:lpstr>
      <vt:lpstr>Worksheet</vt:lpstr>
      <vt:lpstr>PowerPoint Presentation</vt:lpstr>
      <vt:lpstr>Remember Algebra 1?</vt:lpstr>
      <vt:lpstr>Variable Relationships</vt:lpstr>
      <vt:lpstr>PowerPoint Presentation</vt:lpstr>
      <vt:lpstr>PowerPoint Presentation</vt:lpstr>
      <vt:lpstr>Sample Correlation Calculation</vt:lpstr>
      <vt:lpstr>Example</vt:lpstr>
      <vt:lpstr>Following the Steps on the Previous Slide…</vt:lpstr>
      <vt:lpstr>PowerPoint Presentation</vt:lpstr>
      <vt:lpstr>PowerPoint Presentation</vt:lpstr>
      <vt:lpstr>PowerPoint Presentation</vt:lpstr>
      <vt:lpstr>Zero Correlation: No Relationship?</vt:lpstr>
      <vt:lpstr>Scatterplots and Correlations</vt:lpstr>
      <vt:lpstr>Some Remarks</vt:lpstr>
      <vt:lpstr>PowerPoint Presentation</vt:lpstr>
      <vt:lpstr>Correlation Matrix</vt:lpstr>
      <vt:lpstr>Correlation Does Not Imply Causation!</vt:lpstr>
      <vt:lpstr>Pearson Correlation: Assumptions</vt:lpstr>
      <vt:lpstr>Sample vs. Population Correlation Coefficient</vt:lpstr>
      <vt:lpstr>A Review of Hypothesis Testing</vt:lpstr>
      <vt:lpstr>A Review of Hypothesis Testing (Cont’d)</vt:lpstr>
      <vt:lpstr>PowerPoint Presentation</vt:lpstr>
      <vt:lpstr>#FACEPALM</vt:lpstr>
      <vt:lpstr>Procedure for Testing H0: ρ = 0 </vt:lpstr>
      <vt:lpstr>PowerPoint Presentation</vt:lpstr>
      <vt:lpstr>PowerPoint Presentation</vt:lpstr>
      <vt:lpstr>PowerPoint Presentation</vt:lpstr>
      <vt:lpstr>Degrees of Freedom</vt:lpstr>
      <vt:lpstr>Illustration</vt:lpstr>
      <vt:lpstr>Example</vt:lpstr>
      <vt:lpstr>Spearman Correlation Coefficient</vt:lpstr>
      <vt:lpstr>Choosing between Pearson &amp; Spearman</vt:lpstr>
      <vt:lpstr>In R</vt:lpstr>
      <vt:lpstr>A Review of Correlations</vt:lpstr>
      <vt:lpstr>OLS Regression</vt:lpstr>
      <vt:lpstr>Variable Relationships</vt:lpstr>
      <vt:lpstr>The Simplest Deterministic Relationship</vt:lpstr>
      <vt:lpstr>Non-Deterministic Relationship</vt:lpstr>
      <vt:lpstr>Example</vt:lpstr>
      <vt:lpstr>Example (Cont’d)</vt:lpstr>
      <vt:lpstr>A Linear Probabilistic Model</vt:lpstr>
      <vt:lpstr>The Residual Term ε</vt:lpstr>
      <vt:lpstr>The Simple Linear Regression Model</vt:lpstr>
      <vt:lpstr>The Simple Linear Regression Model</vt:lpstr>
      <vt:lpstr>Optional: Some Notation…</vt:lpstr>
      <vt:lpstr>Implications of the Simple Regression Model </vt:lpstr>
      <vt:lpstr> </vt:lpstr>
      <vt:lpstr>PowerPoint Presentation</vt:lpstr>
      <vt:lpstr>Example</vt:lpstr>
      <vt:lpstr>PowerPoint Presentation</vt:lpstr>
      <vt:lpstr>Example (Cont’d)</vt:lpstr>
      <vt:lpstr>Parameter Estimation</vt:lpstr>
      <vt:lpstr>Least Squares Estimation</vt:lpstr>
      <vt:lpstr>Geometric Interpretation of Least Squares</vt:lpstr>
      <vt:lpstr>Least Squares Estimation</vt:lpstr>
      <vt:lpstr>Least Squares Estimation (Cont’d)</vt:lpstr>
      <vt:lpstr>Example</vt:lpstr>
      <vt:lpstr>PowerPoint Presentation</vt:lpstr>
      <vt:lpstr>Interpretation</vt:lpstr>
      <vt:lpstr>Estimating σ2</vt:lpstr>
      <vt:lpstr>Estimating σ2</vt:lpstr>
      <vt:lpstr>Estimating σ2 (Cont’d)</vt:lpstr>
      <vt:lpstr>Estimating σ2</vt:lpstr>
      <vt:lpstr>Example (Cont’d)</vt:lpstr>
      <vt:lpstr>Amount of Variation Explained by Model</vt:lpstr>
      <vt:lpstr>SST</vt:lpstr>
      <vt:lpstr>SSE vs. SST</vt:lpstr>
      <vt:lpstr>PowerPoint Presentation</vt:lpstr>
      <vt:lpstr>PowerPoint Presentation</vt:lpstr>
      <vt:lpstr>Inferences About the Slope Parameter β1</vt:lpstr>
      <vt:lpstr>Inferences About the Slope Parameter β1</vt:lpstr>
      <vt:lpstr>Just as an FYI…</vt:lpstr>
      <vt:lpstr>Hypothesis Tests</vt:lpstr>
      <vt:lpstr>PowerPoint Presentation</vt:lpstr>
      <vt:lpstr>Example – The Data</vt:lpstr>
      <vt:lpstr>In R…</vt:lpstr>
      <vt:lpstr>Results in R</vt:lpstr>
      <vt:lpstr>Results in R (Cont’d)</vt:lpstr>
      <vt:lpstr>Elaborating…</vt:lpstr>
      <vt:lpstr>Take a look at the following files:</vt:lpstr>
      <vt:lpstr>Centering the Predictor</vt:lpstr>
      <vt:lpstr>Model Assumptions – Simple Regression</vt:lpstr>
      <vt:lpstr>Model Assumptions: Linearity</vt:lpstr>
      <vt:lpstr>#THIS!</vt:lpstr>
      <vt:lpstr>PowerPoint Presentation</vt:lpstr>
      <vt:lpstr>PowerPoint Presentation</vt:lpstr>
      <vt:lpstr>PowerPoint Presentation</vt:lpstr>
      <vt:lpstr>PowerPoint Presentation</vt:lpstr>
      <vt:lpstr>Outliers</vt:lpstr>
      <vt:lpstr>Outliers</vt:lpstr>
      <vt:lpstr>Example from Thompson, Li (2012)</vt:lpstr>
      <vt:lpstr>PowerPoint Presentation</vt:lpstr>
      <vt:lpstr>PowerPoint Presentation</vt:lpstr>
      <vt:lpstr>PowerPoint Presentation</vt:lpstr>
      <vt:lpstr>PowerPoint Presentation</vt:lpstr>
      <vt:lpstr>Additional Checks</vt:lpstr>
      <vt:lpstr>Data Table Now Looks Like…</vt:lpstr>
      <vt:lpstr>Residual by Predicted Plot; Residual by x</vt:lpstr>
      <vt:lpstr>PowerPoint Presentation</vt:lpstr>
      <vt:lpstr>PowerPoint Presentation</vt:lpstr>
      <vt:lpstr>The Plot Should Look Like…</vt:lpstr>
      <vt:lpstr>PowerPoint Presentation</vt:lpstr>
      <vt:lpstr>Residual by Predicted Plot and Outliers</vt:lpstr>
      <vt:lpstr>Time and Space Dependence</vt:lpstr>
      <vt:lpstr>Omitted Predictor</vt:lpstr>
      <vt:lpstr>An Example of the Omitted Variable Bias</vt:lpstr>
      <vt:lpstr>Multiple Regression</vt:lpstr>
      <vt:lpstr>PowerPoint Presentation</vt:lpstr>
      <vt:lpstr>β Coefficients Revisited</vt:lpstr>
      <vt:lpstr>PowerPoint Presentation</vt:lpstr>
      <vt:lpstr>PowerPoint Presentation</vt:lpstr>
      <vt:lpstr>PowerPoint Presentation</vt:lpstr>
      <vt:lpstr>R2 and Adjusted R2</vt:lpstr>
      <vt:lpstr>Model Utility Test: F-Test (or the F-ratio)</vt:lpstr>
      <vt:lpstr>Hypothesis Testing and Confidence Intervals</vt:lpstr>
      <vt:lpstr>P-Value: A Review</vt:lpstr>
      <vt:lpstr>Multiple Regression Assumptions</vt:lpstr>
      <vt:lpstr>Better Ways of Testing for Multicollinearity</vt:lpstr>
      <vt:lpstr>Number of Observations</vt:lpstr>
      <vt:lpstr>Regression Example</vt:lpstr>
      <vt:lpstr>Regression with One Continuous Predictor</vt:lpstr>
      <vt:lpstr>Regression with Two Predictors</vt:lpstr>
      <vt:lpstr>Regression with Two Predictors (Cont’d)</vt:lpstr>
      <vt:lpstr>Categorical/Ordinal Variables as Predictors</vt:lpstr>
      <vt:lpstr>Categorical/Ordinal Predictors (Cont’d)</vt:lpstr>
      <vt:lpstr>Categorical/Ordinal Predictors (Cont’d)</vt:lpstr>
      <vt:lpstr>Regression with a Categorical Predictor</vt:lpstr>
      <vt:lpstr>Interpretation of the Results</vt:lpstr>
      <vt:lpstr>Another Example – in R</vt:lpstr>
      <vt:lpstr>PowerPoint Presentation</vt:lpstr>
      <vt:lpstr>PowerPoint Presentation</vt:lpstr>
      <vt:lpstr>PowerPoint Presentation</vt:lpstr>
      <vt:lpstr>R Output (Cont’d)</vt:lpstr>
      <vt:lpstr>Additional Remarks About Output</vt:lpstr>
      <vt:lpstr>Additional Remarks About Output</vt:lpstr>
      <vt:lpstr>VIF</vt:lpstr>
      <vt:lpstr>PowerPoint Presentation</vt:lpstr>
      <vt:lpstr>PowerPoint Presentation</vt:lpstr>
      <vt:lpstr>PowerPoint Presentation</vt:lpstr>
      <vt:lpstr>Logarithms – Exponentiation Reversed</vt:lpstr>
      <vt:lpstr>Logarithms – Special Cases</vt:lpstr>
      <vt:lpstr>PowerPoint Presentation</vt:lpstr>
      <vt:lpstr>Log Transformations</vt:lpstr>
      <vt:lpstr>PowerPoint Presentation</vt:lpstr>
      <vt:lpstr>PowerPoint Presentation</vt:lpstr>
      <vt:lpstr>Log Transformations: Predictor Only</vt:lpstr>
      <vt:lpstr>Log-Transformations: Both DV and Predictor</vt:lpstr>
      <vt:lpstr>Another Example</vt:lpstr>
      <vt:lpstr>When are log transformations NOT helpful with achieving a normal variable?</vt:lpstr>
      <vt:lpstr>PowerPoint Presentation</vt:lpstr>
      <vt:lpstr>More on Log (and Other) Transformations</vt:lpstr>
      <vt:lpstr>More on Transformations (Cont’d)</vt:lpstr>
      <vt:lpstr>Residual Plots and Polynomial Regression</vt:lpstr>
      <vt:lpstr>Quadratic Trends</vt:lpstr>
      <vt:lpstr>Polynomial Regression</vt:lpstr>
      <vt:lpstr>P-values for Selecting Order</vt:lpstr>
      <vt:lpstr>Example</vt:lpstr>
      <vt:lpstr>Polynomial Model – Concluding Remarks</vt:lpstr>
      <vt:lpstr>Polynomial Model – Concluding Remarks</vt:lpstr>
      <vt:lpstr>PowerPoint Presentation</vt:lpstr>
      <vt:lpstr>A Summary of Regression Assumptions</vt:lpstr>
      <vt:lpstr>2 Approaches to Regression Analysis</vt:lpstr>
      <vt:lpstr>Comparing Regression Models</vt:lpstr>
      <vt:lpstr>Training and Validation Data Sets</vt:lpstr>
      <vt:lpstr>Root Mean Square Error (RMSE)</vt:lpstr>
      <vt:lpstr>Demonstration</vt:lpstr>
      <vt:lpstr>Problems with this Approach</vt:lpstr>
      <vt:lpstr>Potential Solutions</vt:lpstr>
      <vt:lpstr>PowerPoint Presentation</vt:lpstr>
      <vt:lpstr>Potential Solutions (Cont’d)</vt:lpstr>
      <vt:lpstr>K-fold Cross-Validation</vt:lpstr>
      <vt:lpstr>PowerPoint Presentation</vt:lpstr>
      <vt:lpstr>Overfitting</vt:lpstr>
      <vt:lpstr>PowerPoint Presentation</vt:lpstr>
      <vt:lpstr>In R…</vt:lpstr>
      <vt:lpstr>A Note on Validation/Test Data</vt:lpstr>
      <vt:lpstr>Rationale for Distinct Test &amp; Validation Datasets</vt:lpstr>
      <vt:lpstr>Stepwise Regression: Automatic Predictor Selection</vt:lpstr>
      <vt:lpstr>In R…</vt:lpstr>
      <vt:lpstr>PowerPoint Presentation</vt:lpstr>
      <vt:lpstr>Recall Some Issues with OLS Regression</vt:lpstr>
      <vt:lpstr>A Solution to Address These Issues</vt:lpstr>
      <vt:lpstr>Ridge Regression</vt:lpstr>
      <vt:lpstr>The Shrinkage Penalty</vt:lpstr>
      <vt:lpstr>The Intercept Term</vt:lpstr>
      <vt:lpstr>Standardizing Predictors</vt:lpstr>
      <vt:lpstr>Some Statistical Theory: Bias of an Estimator</vt:lpstr>
      <vt:lpstr>Example: Unbiased Estimator for Sample Variance</vt:lpstr>
      <vt:lpstr>Phrasing It Slightly Differently…</vt:lpstr>
      <vt:lpstr>Variance of an Estimator</vt:lpstr>
      <vt:lpstr>Illustration of Bias and Variance</vt:lpstr>
      <vt:lpstr>MSE: A Function of Bias and Variance</vt:lpstr>
      <vt:lpstr>Visual Illustration</vt:lpstr>
      <vt:lpstr>A Sample Data Set</vt:lpstr>
      <vt:lpstr>Coefficients as a Function of λ </vt:lpstr>
      <vt:lpstr>Ridge Regression Interpretation</vt:lpstr>
      <vt:lpstr>A Limitation of Ridge Regression</vt:lpstr>
      <vt:lpstr>Lasso Regression</vt:lpstr>
      <vt:lpstr>Coefficients as a Function of λ </vt:lpstr>
      <vt:lpstr>Lasso Coefficient Interpretation</vt:lpstr>
      <vt:lpstr>Comparing Ridge and Lasso Regression</vt:lpstr>
      <vt:lpstr>In R</vt:lpstr>
    </vt:vector>
  </TitlesOfParts>
  <Company>RMDP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ch12D_Page_01.jpg</dc:title>
  <dc:creator>Donna Perdue</dc:creator>
  <cp:lastModifiedBy>Eugene Brusilovskiy</cp:lastModifiedBy>
  <cp:revision>1108</cp:revision>
  <dcterms:created xsi:type="dcterms:W3CDTF">2007-03-06T19:52:04Z</dcterms:created>
  <dcterms:modified xsi:type="dcterms:W3CDTF">2022-10-03T15:46:43Z</dcterms:modified>
</cp:coreProperties>
</file>